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302" r:id="rId4"/>
    <p:sldId id="301" r:id="rId5"/>
    <p:sldId id="309" r:id="rId6"/>
    <p:sldId id="304" r:id="rId7"/>
    <p:sldId id="305" r:id="rId8"/>
    <p:sldId id="284" r:id="rId9"/>
    <p:sldId id="285" r:id="rId10"/>
    <p:sldId id="303" r:id="rId11"/>
    <p:sldId id="286" r:id="rId12"/>
    <p:sldId id="287" r:id="rId13"/>
    <p:sldId id="288" r:id="rId14"/>
    <p:sldId id="289" r:id="rId15"/>
    <p:sldId id="290" r:id="rId16"/>
    <p:sldId id="291" r:id="rId17"/>
    <p:sldId id="307" r:id="rId18"/>
    <p:sldId id="292" r:id="rId19"/>
    <p:sldId id="297" r:id="rId20"/>
    <p:sldId id="293" r:id="rId21"/>
    <p:sldId id="298" r:id="rId22"/>
    <p:sldId id="294" r:id="rId23"/>
    <p:sldId id="299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Accueil" id="{54AF8282-529B-CF4C-95A5-59F4C71D10E4}">
          <p14:sldIdLst>
            <p14:sldId id="256"/>
            <p14:sldId id="308"/>
            <p14:sldId id="302"/>
            <p14:sldId id="301"/>
            <p14:sldId id="309"/>
            <p14:sldId id="304"/>
            <p14:sldId id="305"/>
            <p14:sldId id="284"/>
            <p14:sldId id="285"/>
            <p14:sldId id="303"/>
            <p14:sldId id="286"/>
            <p14:sldId id="287"/>
            <p14:sldId id="288"/>
            <p14:sldId id="289"/>
            <p14:sldId id="290"/>
            <p14:sldId id="291"/>
            <p14:sldId id="307"/>
            <p14:sldId id="292"/>
            <p14:sldId id="297"/>
            <p14:sldId id="293"/>
            <p14:sldId id="298"/>
            <p14:sldId id="294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5B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/>
    <p:restoredTop sz="94541"/>
  </p:normalViewPr>
  <p:slideViewPr>
    <p:cSldViewPr snapToGrid="0" snapToObjects="1">
      <p:cViewPr varScale="1">
        <p:scale>
          <a:sx n="58" d="100"/>
          <a:sy n="58" d="100"/>
        </p:scale>
        <p:origin x="869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05210415448489E-2"/>
          <c:y val="6.3720320951371603E-2"/>
          <c:w val="0.81947069727462596"/>
          <c:h val="0.89146990496024447"/>
        </c:manualLayout>
      </c:layout>
      <c:lineChart>
        <c:grouping val="standard"/>
        <c:varyColors val="0"/>
        <c:ser>
          <c:idx val="0"/>
          <c:order val="0"/>
          <c:tx>
            <c:v>Niveau 5°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8987719437413577E-17"/>
                  <c:y val="-3.9241253371812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1-4E76-9AB3-A2A31B560F19}"/>
                </c:ext>
              </c:extLst>
            </c:dLbl>
            <c:dLbl>
              <c:idx val="1"/>
              <c:layout>
                <c:manualLayout>
                  <c:x val="-1.1392763271101282E-2"/>
                  <c:y val="5.045304004947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1-4E76-9AB3-A2A31B560F19}"/>
                </c:ext>
              </c:extLst>
            </c:dLbl>
            <c:dLbl>
              <c:idx val="2"/>
              <c:layout>
                <c:manualLayout>
                  <c:x val="-1.5190175549930862E-16"/>
                  <c:y val="2.429220446826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91-4E76-9AB3-A2A31B560F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(ANALYSE!$B$106,ANALYSE!$E$106,ANALYSE!$H$106)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(ANALYSE!$D$108,ANALYSE!$G$108,ANALYSE!$J$108)</c:f>
              <c:numCache>
                <c:formatCode>General</c:formatCode>
                <c:ptCount val="3"/>
                <c:pt idx="0">
                  <c:v>0.69298745724059296</c:v>
                </c:pt>
                <c:pt idx="1">
                  <c:v>0.53550334263646393</c:v>
                </c:pt>
                <c:pt idx="2">
                  <c:v>0.44411850982692874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1-4E76-9AB3-A2A31B560F19}"/>
            </c:ext>
          </c:extLst>
        </c:ser>
        <c:ser>
          <c:idx val="1"/>
          <c:order val="1"/>
          <c:tx>
            <c:v>Niveau 3°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178289813303842E-2"/>
                  <c:y val="-3.737262225886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91-4E76-9AB3-A2A31B560F19}"/>
                </c:ext>
              </c:extLst>
            </c:dLbl>
            <c:dLbl>
              <c:idx val="1"/>
              <c:layout>
                <c:manualLayout>
                  <c:x val="2.0714115038365965E-2"/>
                  <c:y val="-1.494904890354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91-4E76-9AB3-A2A31B560F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(ANALYSE!$B$106,ANALYSE!$E$106,ANALYSE!$H$106)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(ANALYSE!$D$109,ANALYSE!$G$109,ANALYSE!$J$109)</c:f>
              <c:numCache>
                <c:formatCode>General</c:formatCode>
                <c:ptCount val="3"/>
                <c:pt idx="0">
                  <c:v>0.59853145465370117</c:v>
                </c:pt>
                <c:pt idx="1">
                  <c:v>0.58212441955749805</c:v>
                </c:pt>
                <c:pt idx="2">
                  <c:v>0.45874055415617127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1-4E76-9AB3-A2A31B560F19}"/>
            </c:ext>
          </c:extLst>
        </c:ser>
        <c:ser>
          <c:idx val="2"/>
          <c:order val="2"/>
          <c:tx>
            <c:v>Elèves sortant du collège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571053084405129E-2"/>
                  <c:y val="4.297851559769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1-4E76-9AB3-A2A31B560F19}"/>
                </c:ext>
              </c:extLst>
            </c:dLbl>
            <c:dLbl>
              <c:idx val="1"/>
              <c:layout>
                <c:manualLayout>
                  <c:x val="-5.0749581843996618E-2"/>
                  <c:y val="-3.176672892003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91-4E76-9AB3-A2A31B560F19}"/>
                </c:ext>
              </c:extLst>
            </c:dLbl>
            <c:dLbl>
              <c:idx val="2"/>
              <c:layout>
                <c:manualLayout>
                  <c:x val="4.1428230076730414E-3"/>
                  <c:y val="-2.0554942242377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1-4E76-9AB3-A2A31B560F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(ANALYSE!$B$106,ANALYSE!$E$106,ANALYSE!$H$106)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(ANALYSE!$D$110,ANALYSE!$G$110,ANALYSE!$J$110)</c:f>
              <c:numCache>
                <c:formatCode>General</c:formatCode>
                <c:ptCount val="3"/>
                <c:pt idx="0">
                  <c:v>0.54230550823395796</c:v>
                </c:pt>
                <c:pt idx="1">
                  <c:v>0.55209270472895045</c:v>
                </c:pt>
                <c:pt idx="2">
                  <c:v>0.47966136692132977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1-4E76-9AB3-A2A31B560F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11444632"/>
        <c:axId val="811447584"/>
      </c:lineChart>
      <c:catAx>
        <c:axId val="81144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1447584"/>
        <c:crosses val="autoZero"/>
        <c:auto val="1"/>
        <c:lblAlgn val="ctr"/>
        <c:lblOffset val="100"/>
        <c:noMultiLvlLbl val="0"/>
      </c:catAx>
      <c:valAx>
        <c:axId val="81144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11444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3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7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815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7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40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25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731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20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30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9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52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1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MMISSION ACADÉMIQUE"/>
          <p:cNvSpPr txBox="1"/>
          <p:nvPr/>
        </p:nvSpPr>
        <p:spPr>
          <a:xfrm>
            <a:off x="5485131" y="0"/>
            <a:ext cx="72097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dirty="0">
                <a:solidFill>
                  <a:srgbClr val="75BEEA"/>
                </a:solidFill>
              </a:rPr>
              <a:t>Examens en EPS</a:t>
            </a:r>
          </a:p>
        </p:txBody>
      </p:sp>
      <p:sp>
        <p:nvSpPr>
          <p:cNvPr id="118" name="Analyse des dossiers de rentrée 2019-2020"/>
          <p:cNvSpPr txBox="1"/>
          <p:nvPr/>
        </p:nvSpPr>
        <p:spPr>
          <a:xfrm>
            <a:off x="1568450" y="2180399"/>
            <a:ext cx="1013355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Session 2022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9" name="Présentation aux sous-commissions d’harmonisation Baccalauréat 2020…"/>
          <p:cNvSpPr txBox="1"/>
          <p:nvPr/>
        </p:nvSpPr>
        <p:spPr>
          <a:xfrm>
            <a:off x="2710493" y="4556928"/>
            <a:ext cx="7287251" cy="336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6000" dirty="0"/>
              <a:t>Dossiers de rentrée</a:t>
            </a:r>
          </a:p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3600" b="0" dirty="0">
                <a:solidFill>
                  <a:srgbClr val="000000"/>
                </a:solidFill>
                <a:latin typeface="+mj-lt"/>
                <a:ea typeface="Times"/>
                <a:cs typeface="Times"/>
                <a:sym typeface="Times"/>
              </a:rPr>
              <a:t>Collèges</a:t>
            </a:r>
            <a:endParaRPr sz="3600" b="0" dirty="0">
              <a:solidFill>
                <a:srgbClr val="000000"/>
              </a:solidFill>
              <a:latin typeface="+mj-lt"/>
              <a:ea typeface="Times"/>
              <a:cs typeface="Times"/>
              <a:sym typeface="Times"/>
            </a:endParaRPr>
          </a:p>
          <a:p>
            <a:pPr defTabSz="457200">
              <a:lnSpc>
                <a:spcPts val="44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4900"/>
              </a:lnSpc>
              <a:defRPr sz="2000">
                <a:solidFill>
                  <a:srgbClr val="7F7F7F"/>
                </a:solidFill>
              </a:defRPr>
            </a:pPr>
            <a:r>
              <a:rPr dirty="0"/>
              <a:t>Inspection </a:t>
            </a:r>
            <a:r>
              <a:rPr dirty="0" err="1"/>
              <a:t>Pédagogique</a:t>
            </a:r>
            <a:r>
              <a:rPr dirty="0"/>
              <a:t> </a:t>
            </a:r>
            <a:r>
              <a:rPr dirty="0" err="1"/>
              <a:t>Régionale</a:t>
            </a:r>
            <a:r>
              <a:rPr dirty="0"/>
              <a:t> d’ E.P.S. </a:t>
            </a: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4900"/>
              </a:lnSpc>
              <a:defRPr sz="2000">
                <a:solidFill>
                  <a:srgbClr val="7F7F7F"/>
                </a:solidFill>
              </a:defRPr>
            </a:pPr>
            <a:r>
              <a:rPr dirty="0"/>
              <a:t>Académie </a:t>
            </a:r>
            <a:r>
              <a:rPr dirty="0" err="1"/>
              <a:t>d’Orléans</a:t>
            </a:r>
            <a:r>
              <a:rPr dirty="0"/>
              <a:t>-Tours. </a:t>
            </a: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9A37C06-5AE8-4C87-8272-49B4253494FB}"/>
              </a:ext>
            </a:extLst>
          </p:cNvPr>
          <p:cNvSpPr txBox="1"/>
          <p:nvPr/>
        </p:nvSpPr>
        <p:spPr>
          <a:xfrm>
            <a:off x="1569396" y="2000020"/>
            <a:ext cx="34500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E1F397-E691-AF76-5590-E94E1C68394F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7660A5-465E-FA45-2B41-ACAE9565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9" y="925263"/>
            <a:ext cx="5756115" cy="24819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AECCF1C-561B-1E3D-B3AC-2B4DF831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1" y="3483553"/>
            <a:ext cx="12016257" cy="59685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432B4B-ED7F-6258-927A-14A48549AB94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407004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11F1961-51A0-4E96-96BA-46845EF9D042}"/>
              </a:ext>
            </a:extLst>
          </p:cNvPr>
          <p:cNvSpPr txBox="1"/>
          <p:nvPr/>
        </p:nvSpPr>
        <p:spPr>
          <a:xfrm>
            <a:off x="369651" y="2000020"/>
            <a:ext cx="59144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EURE ET LOIR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A7789C0-3ED9-24B2-395A-F9F919984C1A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3084B08-B912-7E93-62F3-8EC7AAC9D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9" y="925263"/>
            <a:ext cx="5756115" cy="2481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02EBBE-6026-1C13-5A09-221AF0DA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9" y="3572261"/>
            <a:ext cx="12254022" cy="58526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A6E1BB-0FE3-4334-C699-8E2267E2C08E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59777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F8C42B7-5ED4-48A2-9152-343C112148E2}"/>
              </a:ext>
            </a:extLst>
          </p:cNvPr>
          <p:cNvSpPr txBox="1"/>
          <p:nvPr/>
        </p:nvSpPr>
        <p:spPr>
          <a:xfrm>
            <a:off x="1569396" y="2000020"/>
            <a:ext cx="34500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INDRE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90F7C7-DBE9-51B5-942C-2C98AD54DBAB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0CA7A7A-D05E-1914-2321-AC0DDA02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9" y="925263"/>
            <a:ext cx="5756115" cy="2481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74DA62B-1766-E7FE-96F5-09E783145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3" y="3566375"/>
            <a:ext cx="12418628" cy="60843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102060-1500-9590-93C4-AA22AB6E37DC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65013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43DAD98-2750-4900-A66B-04E547ABE09E}"/>
              </a:ext>
            </a:extLst>
          </p:cNvPr>
          <p:cNvSpPr txBox="1"/>
          <p:nvPr/>
        </p:nvSpPr>
        <p:spPr>
          <a:xfrm>
            <a:off x="112410" y="2000020"/>
            <a:ext cx="64045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INDRE ET LOIRE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8C1A9C-A09E-58A4-7DDB-80572B41C5F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1693096-A2CC-4082-1B29-1500FEEB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9" y="925263"/>
            <a:ext cx="5756115" cy="2481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F783EE-AD59-0993-00CA-A2E91FF7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72" y="3660101"/>
            <a:ext cx="12546655" cy="59319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05F71B-2432-8F5B-D719-1F2C3BA448B1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26976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26E5443-BA11-4245-A5B3-AA7EE332CA92}"/>
              </a:ext>
            </a:extLst>
          </p:cNvPr>
          <p:cNvSpPr txBox="1"/>
          <p:nvPr/>
        </p:nvSpPr>
        <p:spPr>
          <a:xfrm>
            <a:off x="252919" y="2000020"/>
            <a:ext cx="612248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LOIR ET CHER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0FD19E-0B45-B4E1-C47D-6B993B95F43D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7B4831B-DA3F-673D-7FFD-2781AB24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59" y="915223"/>
            <a:ext cx="5756115" cy="24819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05DCE7-8287-D3F9-C349-6519F179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78" y="3722875"/>
            <a:ext cx="12406435" cy="59197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CEC87D-22C6-6FA2-BF22-6F62AF4ED3E3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520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7AF5408-F6C8-4512-9C39-5CC033290D91}"/>
              </a:ext>
            </a:extLst>
          </p:cNvPr>
          <p:cNvSpPr txBox="1"/>
          <p:nvPr/>
        </p:nvSpPr>
        <p:spPr>
          <a:xfrm>
            <a:off x="1569396" y="2000020"/>
            <a:ext cx="34500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000" dirty="0"/>
              <a:t>LOIRET</a:t>
            </a:r>
            <a:endParaRPr kumimoji="0" lang="fr-FR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6B74E6-C6D4-DB00-4116-08C7E405BFC7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20DA47-7C0C-636E-F2CB-EB8AD980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289" y="925263"/>
            <a:ext cx="5756115" cy="24819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E8330C-732D-2E19-D8C1-6264AFBE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6" y="3479010"/>
            <a:ext cx="12558848" cy="60233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7A86BFC-85B0-09A6-0986-F7416FA0432B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358740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5D620D6-7BDB-476E-935F-472C63710E8E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F05192-2CFD-400D-9D84-F154384F988B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D4AE02-D5EB-BBAF-6BDE-FFDB317E2CE0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856CD5-E904-7D89-984A-50E470960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3" y="2114029"/>
            <a:ext cx="12443014" cy="73280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823633-9C58-B141-10B8-0E27FB368F2A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377725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39F55B6-7D10-419A-A2F2-2EFDE8167802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2D098D3-ECED-43CB-AE52-C4B9133DD3AB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BD1E17-4037-BB9A-23C6-3C581F0FD881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56DE16-1049-2CD9-44D9-73A8B47FF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6" y="2398120"/>
            <a:ext cx="12503980" cy="7193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C0C3A5-72AE-6DD3-CE20-8BB0C04086D2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32728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D286E40-5609-4221-957B-97FC2202D59C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204E1D-E0E5-4931-8158-664C4FB123E8}"/>
              </a:ext>
            </a:extLst>
          </p:cNvPr>
          <p:cNvSpPr txBox="1"/>
          <p:nvPr/>
        </p:nvSpPr>
        <p:spPr>
          <a:xfrm>
            <a:off x="1058267" y="1042095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700ACB-5BB1-D33B-D1FB-060BB65277C5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23D112-D016-9E89-8F46-1AF99768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65" y="2270298"/>
            <a:ext cx="12345470" cy="71207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0E17AC-C3F4-6555-DDD9-09240C73FCCD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68654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0B75674-E624-47A9-9621-F3702505A044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F5A3E3-3792-45F8-8E1A-0E5D3C80312B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AEB5D1-DEB9-DFD4-FDA0-5F94D6D9C4CA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EE8F89-52B2-33D0-7628-EC32A632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4" y="2202754"/>
            <a:ext cx="12601524" cy="72426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99AD81E-34C6-D482-EC5E-B99E5F9E1767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202724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NIVEAU DE FORMALISATION PROJET 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C7D31F4-71FD-4FDA-AFFF-B134D355E351}"/>
              </a:ext>
            </a:extLst>
          </p:cNvPr>
          <p:cNvSpPr txBox="1"/>
          <p:nvPr/>
        </p:nvSpPr>
        <p:spPr>
          <a:xfrm>
            <a:off x="337227" y="1190987"/>
            <a:ext cx="1227727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TYPE D’ETABLISSEMENTS AYANT REPONDU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F19F52-ED29-45C3-8D82-6019E6FE86AE}"/>
              </a:ext>
            </a:extLst>
          </p:cNvPr>
          <p:cNvSpPr txBox="1"/>
          <p:nvPr/>
        </p:nvSpPr>
        <p:spPr>
          <a:xfrm>
            <a:off x="1776920" y="2418835"/>
            <a:ext cx="372893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5E30D5-8592-4111-AC87-6E236A38B165}"/>
              </a:ext>
            </a:extLst>
          </p:cNvPr>
          <p:cNvSpPr txBox="1"/>
          <p:nvPr/>
        </p:nvSpPr>
        <p:spPr>
          <a:xfrm>
            <a:off x="7784438" y="2417290"/>
            <a:ext cx="372893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Répartition 2022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2E99B1-4EAE-46C0-9F1B-A599FFE512F7}"/>
              </a:ext>
            </a:extLst>
          </p:cNvPr>
          <p:cNvSpPr txBox="1"/>
          <p:nvPr/>
        </p:nvSpPr>
        <p:spPr>
          <a:xfrm>
            <a:off x="-46048" y="9081647"/>
            <a:ext cx="1305084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92 collèges en 2019-2020 / 126 collèges en 2020-2021 / 89 collèges en 2021-2022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B5EF4F-6B77-57DE-898F-2C2ED9792D72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1CF62C-50F3-0799-3A95-968CA7B3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27" y="3052386"/>
            <a:ext cx="6901270" cy="52491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24DDEAA-8EFC-24CE-0B49-0DDE0DDFE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80" y="3082869"/>
            <a:ext cx="5230821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260B491-5455-42E5-99B8-B0533EE1A98C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1DD850-5EF0-4EB7-A028-7007B806656A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7BCF0E-C824-8890-3F55-461781FB2628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EF36F8-B99C-6A19-CC2A-D1CF7C2A4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7" y="2277683"/>
            <a:ext cx="12424725" cy="72243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3BA52A-AFA9-2700-2B48-05D78557F73C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337179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BD81C90-69FE-4845-8F9C-33E5E082621C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D6A423-5284-4216-96A6-C894782E1C56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191486-6AD9-8905-B8C4-D6282330E5DD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922DFA-D854-51CC-CA7E-C08C27DF0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34" y="2047833"/>
            <a:ext cx="12546655" cy="73158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7CB9FD-EE2C-C022-D79B-C0B0A59A73DE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77371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A4A6CC9-38B0-49BA-A03F-D203FB6013D9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F57BD2-F9FD-4CD6-BB01-8080ACC9D281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C8CAF7-CFD8-0987-2F64-D609C32DC548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EA3220-39C7-6A59-3C2F-01F8FD0EC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5" y="1880608"/>
            <a:ext cx="12522269" cy="74987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536A72-BEDF-B6B9-675F-E5E2D707CD1D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20608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BE9916E-E05F-4DF5-A492-13A323F661E6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015168-01A5-48F8-BF14-A1C1CAC28DD7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D75DDB-2F0E-D589-C163-22F8B9C61AFA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AA24B4-BBED-2CED-BCFD-9EF19EFB6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3" y="2047833"/>
            <a:ext cx="12522269" cy="74011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25FC7B-6508-FA04-EA6C-3AEF79AE83F0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72128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NIVEAU DE FORMALISATION PROJET EPS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C6F809D-B554-44D7-B065-760EF125E949}"/>
              </a:ext>
            </a:extLst>
          </p:cNvPr>
          <p:cNvCxnSpPr>
            <a:cxnSpLocks/>
          </p:cNvCxnSpPr>
          <p:nvPr/>
        </p:nvCxnSpPr>
        <p:spPr>
          <a:xfrm flipV="1">
            <a:off x="3203643" y="3463048"/>
            <a:ext cx="3298757" cy="57068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B510DF0-F85B-4B2C-A89A-C9C84BD94337}"/>
              </a:ext>
            </a:extLst>
          </p:cNvPr>
          <p:cNvCxnSpPr>
            <a:cxnSpLocks/>
          </p:cNvCxnSpPr>
          <p:nvPr/>
        </p:nvCxnSpPr>
        <p:spPr>
          <a:xfrm>
            <a:off x="3145277" y="8450094"/>
            <a:ext cx="3696510" cy="57717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C7D31F4-71FD-4FDA-AFFF-B134D355E351}"/>
              </a:ext>
            </a:extLst>
          </p:cNvPr>
          <p:cNvSpPr txBox="1"/>
          <p:nvPr/>
        </p:nvSpPr>
        <p:spPr>
          <a:xfrm>
            <a:off x="1726233" y="1118889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Formalisation des projets EPS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F19F52-ED29-45C3-8D82-6019E6FE86AE}"/>
              </a:ext>
            </a:extLst>
          </p:cNvPr>
          <p:cNvSpPr txBox="1"/>
          <p:nvPr/>
        </p:nvSpPr>
        <p:spPr>
          <a:xfrm>
            <a:off x="1726233" y="1640055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NIVEAU ACADEMIQUE PUIS PAR DEPARTEMENT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9B59C3-6522-CC7B-4161-0C4871294047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A1709B-7EDF-EEB1-7BA6-12A4C8521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17" y="4141661"/>
            <a:ext cx="4377307" cy="42005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DA19A5-8663-C1C6-B8BA-66FDB3085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250" y="2810475"/>
            <a:ext cx="5736833" cy="64988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B42899B-822A-5A12-8A18-2893DFD1F320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9760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LABELS GÉNÉRATION 2024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11CE84F-D53E-4418-B296-EA721797613D}"/>
              </a:ext>
            </a:extLst>
          </p:cNvPr>
          <p:cNvCxnSpPr>
            <a:cxnSpLocks/>
          </p:cNvCxnSpPr>
          <p:nvPr/>
        </p:nvCxnSpPr>
        <p:spPr>
          <a:xfrm flipV="1">
            <a:off x="3229583" y="3047998"/>
            <a:ext cx="3298757" cy="57068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8E8174B-AF84-4C2D-A318-B76D606A38BE}"/>
              </a:ext>
            </a:extLst>
          </p:cNvPr>
          <p:cNvCxnSpPr>
            <a:cxnSpLocks/>
          </p:cNvCxnSpPr>
          <p:nvPr/>
        </p:nvCxnSpPr>
        <p:spPr>
          <a:xfrm>
            <a:off x="3171217" y="8035044"/>
            <a:ext cx="3696510" cy="57717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7074737-6F96-4718-8D0F-D4F013E88E9D}"/>
              </a:ext>
            </a:extLst>
          </p:cNvPr>
          <p:cNvSpPr txBox="1"/>
          <p:nvPr/>
        </p:nvSpPr>
        <p:spPr>
          <a:xfrm>
            <a:off x="1791083" y="1259632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LABELS GENERATION 2024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53EF86-CA35-4CCB-B527-8B27238DB145}"/>
              </a:ext>
            </a:extLst>
          </p:cNvPr>
          <p:cNvSpPr txBox="1"/>
          <p:nvPr/>
        </p:nvSpPr>
        <p:spPr>
          <a:xfrm>
            <a:off x="1791084" y="1795800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NIVEAU ACADEMIQUE PUIS PAR DEPARTEMENT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C3A8E3-15DC-0230-4B16-C655579A9AB6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074F63-5BD2-8FBD-B195-4B1ABF68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24" y="3906459"/>
            <a:ext cx="4706520" cy="38408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3C6C9B-B624-EDD7-8ED2-9FE8393C9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26" y="3136392"/>
            <a:ext cx="6945553" cy="51663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16291A-C99C-8281-2041-E0BF7DFC866A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21086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SAVOIR NAGER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7074737-6F96-4718-8D0F-D4F013E88E9D}"/>
              </a:ext>
            </a:extLst>
          </p:cNvPr>
          <p:cNvSpPr txBox="1"/>
          <p:nvPr/>
        </p:nvSpPr>
        <p:spPr>
          <a:xfrm>
            <a:off x="1791083" y="1259632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VALIDATIONS SAVOIR NAGER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53EF86-CA35-4CCB-B527-8B27238DB145}"/>
              </a:ext>
            </a:extLst>
          </p:cNvPr>
          <p:cNvSpPr txBox="1"/>
          <p:nvPr/>
        </p:nvSpPr>
        <p:spPr>
          <a:xfrm>
            <a:off x="1791084" y="1795800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NIVEAU ACADEMIQUE PUIS PAR DEPARTEMENT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C3A8E3-15DC-0230-4B16-C655579A9AB6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964D72A1-3ADB-757E-BA23-EE82708A5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98845"/>
              </p:ext>
            </p:extLst>
          </p:nvPr>
        </p:nvGraphicFramePr>
        <p:xfrm>
          <a:off x="486803" y="2512955"/>
          <a:ext cx="12262170" cy="679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8D650846-3855-5BEF-27B3-19DA7AD0BA32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168536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4601211" y="102890"/>
            <a:ext cx="720979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PROGRAMMÉS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41F3172-9C0B-4E19-9370-19E1AA3EA858}"/>
              </a:ext>
            </a:extLst>
          </p:cNvPr>
          <p:cNvSpPr txBox="1"/>
          <p:nvPr/>
        </p:nvSpPr>
        <p:spPr>
          <a:xfrm>
            <a:off x="969797" y="1434778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2021-2022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D50612-2E03-EF64-2892-1A2746C9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69" y="2481462"/>
            <a:ext cx="10479932" cy="63586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850DFC-D378-C318-EA2F-67E457418B55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33063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TYPE D’ÉTABLISSEMENT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0BBEE48-6C9E-4BFA-9222-54C232616845}"/>
              </a:ext>
            </a:extLst>
          </p:cNvPr>
          <p:cNvSpPr txBox="1"/>
          <p:nvPr/>
        </p:nvSpPr>
        <p:spPr>
          <a:xfrm>
            <a:off x="969797" y="1489592"/>
            <a:ext cx="108882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2021-2022 selon le type d’établissement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B4D5AC-B68E-1C40-E0C9-E916E7730B22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FA0383D-7617-402D-EC58-96D3C5BA4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8" y="2627102"/>
            <a:ext cx="11613887" cy="63099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7415A1-CF14-F247-CB5F-F588704BBF5D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30959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DÉPARTEMENT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25655F6-ABA9-4B3B-A8A4-C59FEEFF71D9}"/>
              </a:ext>
            </a:extLst>
          </p:cNvPr>
          <p:cNvSpPr txBox="1"/>
          <p:nvPr/>
        </p:nvSpPr>
        <p:spPr>
          <a:xfrm>
            <a:off x="969797" y="1489592"/>
            <a:ext cx="108882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2021-2022 selon le département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942E77-0184-48AF-BD20-3E7303EB43DD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B49B98-97E2-AF90-2036-BF72D57F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8" y="2477751"/>
            <a:ext cx="12138188" cy="64806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97C27A-BBD5-C904-511A-91430CDC27A3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33610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E807D25-5FE6-443D-B1BF-60C1ED979E69}"/>
              </a:ext>
            </a:extLst>
          </p:cNvPr>
          <p:cNvSpPr txBox="1"/>
          <p:nvPr/>
        </p:nvSpPr>
        <p:spPr>
          <a:xfrm>
            <a:off x="496324" y="1475421"/>
            <a:ext cx="120588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2020-2021 par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974EF6-2221-9ACA-7921-83E3CAE175A9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2021-2022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C3F237-CFD0-9375-3B3A-04377DB8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61" y="2270633"/>
            <a:ext cx="12333277" cy="70597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6B4-D486-BAC1-4DBD-D6D9D1A80064}"/>
              </a:ext>
            </a:extLst>
          </p:cNvPr>
          <p:cNvSpPr/>
          <p:nvPr/>
        </p:nvSpPr>
        <p:spPr>
          <a:xfrm>
            <a:off x="8500214" y="463217"/>
            <a:ext cx="336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SYNTHESE ACADEMIQUE</a:t>
            </a:r>
          </a:p>
        </p:txBody>
      </p:sp>
    </p:spTree>
    <p:extLst>
      <p:ext uri="{BB962C8B-B14F-4D97-AF65-F5344CB8AC3E}">
        <p14:creationId xmlns:p14="http://schemas.microsoft.com/office/powerpoint/2010/main" val="58915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435</Words>
  <Application>Microsoft Office PowerPoint</Application>
  <PresentationFormat>Personnalisé</PresentationFormat>
  <Paragraphs>139</Paragraphs>
  <Slides>23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LEBRETON</dc:creator>
  <cp:lastModifiedBy>LEBRETON</cp:lastModifiedBy>
  <cp:revision>85</cp:revision>
  <dcterms:modified xsi:type="dcterms:W3CDTF">2022-05-29T15:13:16Z</dcterms:modified>
</cp:coreProperties>
</file>