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6"/>
  </p:notes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9144000" cy="6858000" type="screen4x3"/>
  <p:notesSz cx="6858000" cy="9945688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DB8C90E-346B-48C2-888F-EE538EED4C8E}">
          <p14:sldIdLst>
            <p14:sldId id="256"/>
          </p14:sldIdLst>
        </p14:section>
        <p14:section name="Analyse" id="{D37306E7-3EB1-4A29-9864-0D276D19CB48}">
          <p14:sldIdLst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FicheSynthèse" id="{7D0A373A-2FF2-49AF-BAA6-D93FBED4509C}">
          <p14:sldIdLst>
            <p14:sldId id="276"/>
            <p14:sldId id="277"/>
          </p14:sldIdLst>
        </p14:section>
        <p14:section name="Entrée au CP" id="{B52EDEA2-BC3B-474E-B3DF-66B3E3C20D6B}">
          <p14:sldIdLst>
            <p14:sldId id="278"/>
            <p14:sldId id="279"/>
          </p14:sldIdLst>
        </p14:section>
        <p14:section name="CSDA" id="{D0CE2144-E774-4EDC-A8C8-DA76CA16E7EE}">
          <p14:sldIdLst>
            <p14:sldId id="280"/>
          </p14:sldIdLst>
        </p14:section>
        <p14:section name="Observation" id="{8EEE0477-A1B8-449F-8DFB-E7A52D79C6C9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C39"/>
    <a:srgbClr val="D1E1AD"/>
    <a:srgbClr val="88AB3E"/>
    <a:srgbClr val="DBD98F"/>
    <a:srgbClr val="ACAC3A"/>
    <a:srgbClr val="E7D7B7"/>
    <a:srgbClr val="BF953E"/>
    <a:srgbClr val="C26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76968" autoAdjust="0"/>
  </p:normalViewPr>
  <p:slideViewPr>
    <p:cSldViewPr>
      <p:cViewPr varScale="1">
        <p:scale>
          <a:sx n="55" d="100"/>
          <a:sy n="55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>
        <a:solidFill>
          <a:srgbClr val="C83C39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fr-FR" sz="2000" noProof="0" dirty="0">
              <a:latin typeface="Corbel" pitchFamily="34" charset="0"/>
            </a:rPr>
            <a:t>Analyse des résultats des évaluations CP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fr-FR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fr-FR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fr-FR" sz="2200" noProof="0" dirty="0">
              <a:latin typeface="Corbel" pitchFamily="34" charset="0"/>
            </a:rPr>
            <a:t>La fiche de synthèse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fr-FR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fr-FR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fr-FR" sz="2200" noProof="0" dirty="0">
              <a:latin typeface="Corbel" pitchFamily="34" charset="0"/>
            </a:rPr>
            <a:t>Vers une entrée sécurisée au CP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fr-FR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fr-FR" noProof="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fr-FR" sz="2200" noProof="0" dirty="0">
              <a:latin typeface="Corbel" pitchFamily="34" charset="0"/>
            </a:rPr>
            <a:t>Carnet de suivi des </a:t>
          </a:r>
          <a:r>
            <a:rPr lang="fr-FR" sz="2200" noProof="0" dirty="0" err="1">
              <a:latin typeface="Corbel" pitchFamily="34" charset="0"/>
            </a:rPr>
            <a:t>apprentis-sages</a:t>
          </a:r>
          <a:endParaRPr lang="fr-FR" sz="2200" noProof="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fr-FR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fr-FR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 defTabSz="914400">
            <a:buNone/>
          </a:pPr>
          <a:r>
            <a:rPr lang="fr-FR" sz="1800" noProof="0" dirty="0">
              <a:latin typeface="Corbel" pitchFamily="34" charset="0"/>
            </a:rPr>
            <a:t>Retour </a:t>
          </a:r>
          <a:br>
            <a:rPr lang="fr-FR" sz="1800" noProof="0" dirty="0">
              <a:latin typeface="Corbel" pitchFamily="34" charset="0"/>
            </a:rPr>
          </a:br>
          <a:r>
            <a:rPr lang="fr-FR" sz="1800" noProof="0" dirty="0">
              <a:latin typeface="Corbel" pitchFamily="34" charset="0"/>
            </a:rPr>
            <a:t>sur l’observation</a:t>
          </a: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fr-FR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fr-FR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CE48AF1F-081C-48D9-BCC5-24881243CD1D}" type="presParOf" srcId="{78248EF9-FFBB-4EB0-94C4-16A1D0A1A170}" destId="{CDFA4098-C274-4C84-9513-F0698696D98A}" srcOrd="6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7" destOrd="0" presId="urn:microsoft.com/office/officeart/2005/8/layout/pList2#1"/>
    <dgm:cxn modelId="{43C31E3B-4290-41C3-8AE9-F98891C8D5D9}" type="presParOf" srcId="{78248EF9-FFBB-4EB0-94C4-16A1D0A1A170}" destId="{8AC8F713-1879-4B70-BB31-C5C195E24471}" srcOrd="8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C83C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>
              <a:latin typeface="Corbel" pitchFamily="34" charset="0"/>
            </a:rPr>
            <a:t>Analyse des résultats des évaluations CP</a:t>
          </a: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1874945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4945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>
              <a:latin typeface="Corbel" pitchFamily="34" charset="0"/>
            </a:rPr>
            <a:t>La fiche de synthèse</a:t>
          </a:r>
        </a:p>
      </dsp:txBody>
      <dsp:txXfrm rot="10800000">
        <a:off x="1920194" y="182879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3493426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>
              <a:latin typeface="Corbel" pitchFamily="34" charset="0"/>
            </a:rPr>
            <a:t>Vers une entrée sécurisée au CP</a:t>
          </a:r>
        </a:p>
      </dsp:txBody>
      <dsp:txXfrm rot="10800000">
        <a:off x="3538675" y="1828799"/>
        <a:ext cx="1380848" cy="2189951"/>
      </dsp:txXfrm>
    </dsp:sp>
    <dsp:sp modelId="{D88C7409-AB93-4FE3-A61D-F51EE8A4B008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noProof="0" dirty="0">
              <a:latin typeface="Corbel" pitchFamily="34" charset="0"/>
            </a:rPr>
            <a:t>Carnet de suivi des </a:t>
          </a:r>
          <a:r>
            <a:rPr lang="fr-FR" sz="2200" kern="1200" noProof="0" dirty="0" err="1">
              <a:latin typeface="Corbel" pitchFamily="34" charset="0"/>
            </a:rPr>
            <a:t>apprentis-sages</a:t>
          </a:r>
          <a:endParaRPr lang="fr-FR" sz="2200" kern="1200" noProof="0" dirty="0">
            <a:latin typeface="Corbel" pitchFamily="34" charset="0"/>
          </a:endParaRPr>
        </a:p>
      </dsp:txBody>
      <dsp:txXfrm rot="10800000">
        <a:off x="5157157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noProof="0" dirty="0">
              <a:latin typeface="Corbel" pitchFamily="34" charset="0"/>
            </a:rPr>
            <a:t>Retour </a:t>
          </a:r>
          <a:br>
            <a:rPr lang="fr-FR" sz="1800" kern="1200" noProof="0" dirty="0">
              <a:latin typeface="Corbel" pitchFamily="34" charset="0"/>
            </a:rPr>
          </a:br>
          <a:r>
            <a:rPr lang="fr-FR" sz="1800" kern="1200" noProof="0" dirty="0">
              <a:latin typeface="Corbel" pitchFamily="34" charset="0"/>
            </a:rPr>
            <a:t>sur l’observation</a:t>
          </a:r>
        </a:p>
      </dsp:txBody>
      <dsp:txXfrm rot="10800000">
        <a:off x="6775638" y="1828799"/>
        <a:ext cx="1380848" cy="218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4/15/2018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670274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98727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16723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74878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26446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endParaRPr lang="fr-FR" altLang="fr-FR" sz="1200" b="1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54029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noProof="0" dirty="0"/>
              <a:t>Analyse</a:t>
            </a:r>
            <a:r>
              <a:rPr lang="fr-FR" sz="1200" baseline="0" noProof="0" dirty="0"/>
              <a:t> rapide d’un item plutôt bien réussi.</a:t>
            </a:r>
            <a:endParaRPr lang="fr-FR" sz="120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01889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aseline="0" noProof="1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992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402171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83573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287693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aseline="0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3099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aseline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5288" y="500063"/>
            <a:ext cx="3421062" cy="2566987"/>
          </a:xfrm>
        </p:spPr>
      </p:sp>
    </p:spTree>
    <p:extLst>
      <p:ext uri="{BB962C8B-B14F-4D97-AF65-F5344CB8AC3E}">
        <p14:creationId xmlns:p14="http://schemas.microsoft.com/office/powerpoint/2010/main" val="160463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-ien-saint-louis.ac-strasbourg.fr/IMG/docx/5.-des-focales-particulieres-pour-lobservation-des-progres_2_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che.media.education.gouv.fr/file/Maternelle/97/4/outil-aide_renseigner_synthese_fin_cycle_1_729974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07607368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76672"/>
            <a:ext cx="7920000" cy="3960000"/>
          </a:xfrm>
          <a:prstGeom prst="roundRect">
            <a:avLst>
              <a:gd name="adj" fmla="val 10000"/>
            </a:avLst>
          </a:prstGeom>
          <a:solidFill>
            <a:srgbClr val="E7D7B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</a:rPr>
              <a:t>Entrée au CP </a:t>
            </a:r>
          </a:p>
          <a:p>
            <a:pPr algn="ctr"/>
            <a:r>
              <a:rPr lang="fr-FR" sz="3200" dirty="0">
                <a:ln w="0"/>
                <a:solidFill>
                  <a:schemeClr val="tx1"/>
                </a:solidFill>
              </a:rPr>
              <a:t>= </a:t>
            </a:r>
          </a:p>
          <a:p>
            <a:pPr algn="ctr"/>
            <a:r>
              <a:rPr lang="fr-FR" sz="3200" dirty="0">
                <a:ln w="0"/>
                <a:solidFill>
                  <a:schemeClr val="tx1"/>
                </a:solidFill>
              </a:rPr>
              <a:t>Rupture… mais aussi continuité</a:t>
            </a:r>
            <a:r>
              <a:rPr lang="fr-FR" sz="2000" dirty="0">
                <a:ln w="0"/>
                <a:solidFill>
                  <a:schemeClr val="tx1"/>
                </a:solidFill>
              </a:rPr>
              <a:t> </a:t>
            </a:r>
            <a:r>
              <a:rPr lang="fr-FR" sz="3200" dirty="0">
                <a:ln w="0"/>
                <a:solidFill>
                  <a:schemeClr val="tx1"/>
                </a:solidFill>
              </a:rPr>
              <a:t>!</a:t>
            </a:r>
          </a:p>
          <a:p>
            <a:endParaRPr lang="fr-FR" dirty="0">
              <a:ln w="0"/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ln w="0"/>
                <a:solidFill>
                  <a:schemeClr val="tx1"/>
                </a:solidFill>
              </a:rPr>
              <a:t>Quel rôle peut jouer la maternelle pour préparer cette rupture?</a:t>
            </a:r>
          </a:p>
          <a:p>
            <a:endParaRPr lang="fr-FR" sz="2000" i="1" dirty="0">
              <a:ln w="0"/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i="1" dirty="0">
                <a:ln w="0"/>
                <a:solidFill>
                  <a:schemeClr val="tx1"/>
                </a:solidFill>
              </a:rPr>
              <a:t>Comment peut-elle concrétiser la continuité?</a:t>
            </a:r>
          </a:p>
          <a:p>
            <a:endParaRPr lang="fr-FR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612000" y="4941328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  <a:solidFill>
            <a:srgbClr val="BF95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lvl="0" algn="ctr"/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Vers une entrée sécurisée au CP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8C7B05-7015-47ED-BCC8-57B7CE4C7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322631" y="4202916"/>
            <a:ext cx="100454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582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  <a:solidFill>
            <a:srgbClr val="BF95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t" anchorCtr="0">
            <a:noAutofit/>
          </a:bodyPr>
          <a:lstStyle/>
          <a:p>
            <a:pPr algn="ctr"/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Vers une entrée sécurisée au CP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76672"/>
            <a:ext cx="7920000" cy="3960000"/>
          </a:xfrm>
          <a:prstGeom prst="roundRect">
            <a:avLst>
              <a:gd name="adj" fmla="val 10000"/>
            </a:avLst>
          </a:prstGeom>
          <a:solidFill>
            <a:srgbClr val="E7D7B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800" i="1" dirty="0">
              <a:ln w="0"/>
              <a:solidFill>
                <a:schemeClr val="tx1"/>
              </a:solidFill>
            </a:endParaRPr>
          </a:p>
          <a:p>
            <a:endParaRPr lang="fr-FR" sz="2800" i="1" dirty="0">
              <a:ln w="0"/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ln w="0"/>
                <a:solidFill>
                  <a:schemeClr val="tx1"/>
                </a:solidFill>
              </a:rPr>
              <a:t>Qu’est-ce que cela implique pour les enseignants?</a:t>
            </a:r>
          </a:p>
          <a:p>
            <a:pPr algn="ctr"/>
            <a:endParaRPr lang="fr-FR" sz="3600" dirty="0">
              <a:ln w="0"/>
              <a:solidFill>
                <a:schemeClr val="tx1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fr-FR" sz="2800" i="1" dirty="0">
                <a:ln w="0"/>
                <a:solidFill>
                  <a:schemeClr val="tx1"/>
                </a:solidFill>
              </a:rPr>
              <a:t>Qu’en est-il dans les classes multi-niveaux?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8C7B05-7015-47ED-BCC8-57B7CE4C7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322631" y="4202916"/>
            <a:ext cx="100454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635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  <a:solidFill>
            <a:srgbClr val="ACAC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t" anchorCtr="0">
            <a:noAutofit/>
          </a:bodyPr>
          <a:lstStyle/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400" kern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Le carnet de suivi des apprentissages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57593" y="498083"/>
            <a:ext cx="7920000" cy="3960000"/>
          </a:xfrm>
          <a:prstGeom prst="roundRect">
            <a:avLst>
              <a:gd name="adj" fmla="val 10000"/>
            </a:avLst>
          </a:prstGeom>
          <a:solidFill>
            <a:srgbClr val="DBD9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</a:rPr>
              <a:t>Ensemble, </a:t>
            </a:r>
          </a:p>
          <a:p>
            <a:pPr algn="ctr"/>
            <a:r>
              <a:rPr lang="fr-FR" sz="3200" dirty="0">
                <a:ln w="0"/>
                <a:solidFill>
                  <a:schemeClr val="tx1"/>
                </a:solidFill>
              </a:rPr>
              <a:t>On se pose des questions, on les partage et…</a:t>
            </a:r>
          </a:p>
          <a:p>
            <a:pPr algn="ctr"/>
            <a:r>
              <a:rPr lang="fr-FR" sz="3200" dirty="0">
                <a:ln w="0"/>
                <a:solidFill>
                  <a:schemeClr val="tx1"/>
                </a:solidFill>
              </a:rPr>
              <a:t>…on essaie d’apporter des réponses !</a:t>
            </a:r>
          </a:p>
          <a:p>
            <a:pPr algn="ctr"/>
            <a:endParaRPr lang="fr-FR" sz="3200" dirty="0">
              <a:ln w="0"/>
              <a:solidFill>
                <a:schemeClr val="tx1"/>
              </a:solidFill>
            </a:endParaRPr>
          </a:p>
          <a:p>
            <a:pPr algn="ctr"/>
            <a:r>
              <a:rPr lang="fr-FR" sz="3200" i="1" dirty="0">
                <a:ln w="0"/>
                <a:solidFill>
                  <a:schemeClr val="tx1"/>
                </a:solidFill>
              </a:rPr>
              <a:t>Quelles sont les difficultés liées à l’utilisation de votre outil aujourd’hui?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50847D-5278-4814-944E-0C31AEC7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234993" y="4179577"/>
            <a:ext cx="82690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69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  <a:solidFill>
            <a:srgbClr val="88AB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4400" kern="1200" noProof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L’observation</a:t>
            </a:r>
            <a:endParaRPr lang="fr-FR" sz="4000" kern="12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562593"/>
            <a:ext cx="7920000" cy="3960000"/>
          </a:xfrm>
          <a:prstGeom prst="roundRect">
            <a:avLst>
              <a:gd name="adj" fmla="val 10000"/>
            </a:avLst>
          </a:prstGeom>
          <a:solidFill>
            <a:srgbClr val="D1E1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r-FR" sz="4400" dirty="0">
                <a:solidFill>
                  <a:schemeClr val="tx1"/>
                </a:solidFill>
              </a:rPr>
              <a:t>Une modalité à privilégier</a:t>
            </a: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</a:rPr>
              <a:t>Spontanée: à quels moments?</a:t>
            </a:r>
          </a:p>
          <a:p>
            <a:endParaRPr lang="fr-F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</a:rPr>
              <a:t>Instrumentée : quels supports?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</a:rPr>
              <a:t>Quelle organisation de classe?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68D65C-C570-48DC-B7E6-586A6BC45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257653" y="412052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96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>
                <a:latin typeface="Corbel" pitchFamily="34" charset="0"/>
              </a:rPr>
              <a:t>RÉSULTATS DES ÉVALUATIONS CP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dirty="0">
                <a:latin typeface="Corbel" pitchFamily="34" charset="0"/>
              </a:rPr>
              <a:t>EN FRANÇAIS</a:t>
            </a:r>
          </a:p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3200" b="1" kern="1200" noProof="0" dirty="0">
              <a:latin typeface="Corbel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76672"/>
            <a:ext cx="7920000" cy="396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8BA4C1-9A5D-48FE-93E7-9390CCA03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642">
            <a:off x="291306" y="4367800"/>
            <a:ext cx="989363" cy="90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FE8F0D-52CA-4D5F-A828-97AF275DC5E8}"/>
              </a:ext>
            </a:extLst>
          </p:cNvPr>
          <p:cNvSpPr/>
          <p:nvPr/>
        </p:nvSpPr>
        <p:spPr>
          <a:xfrm>
            <a:off x="755576" y="778406"/>
            <a:ext cx="7632848" cy="16805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 évaluations CP Septembre 2017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FA2E1D-5C57-419C-AF4F-A6A959FD4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805717"/>
            <a:ext cx="7632848" cy="23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75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 % de réussites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76672"/>
            <a:ext cx="7920000" cy="396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55BCEC7-D456-4D65-8495-B4057008CF83}"/>
              </a:ext>
            </a:extLst>
          </p:cNvPr>
          <p:cNvGrpSpPr/>
          <p:nvPr/>
        </p:nvGrpSpPr>
        <p:grpSpPr>
          <a:xfrm>
            <a:off x="1697784" y="566672"/>
            <a:ext cx="5675544" cy="3780000"/>
            <a:chOff x="1697784" y="566672"/>
            <a:chExt cx="5675544" cy="3780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F5F855D-BF95-41A8-BE57-CD8266F8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84" y="566672"/>
              <a:ext cx="5675544" cy="3780000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3DA547D-1431-40ED-BDCA-652CDF22CE3C}"/>
                </a:ext>
              </a:extLst>
            </p:cNvPr>
            <p:cNvSpPr/>
            <p:nvPr/>
          </p:nvSpPr>
          <p:spPr>
            <a:xfrm>
              <a:off x="4522574" y="1333382"/>
              <a:ext cx="468000" cy="468000"/>
            </a:xfrm>
            <a:prstGeom prst="ellipse">
              <a:avLst/>
            </a:prstGeom>
            <a:noFill/>
            <a:ln>
              <a:solidFill>
                <a:srgbClr val="C83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0A7A30C-F02C-47FF-9439-32A3735B0D00}"/>
                </a:ext>
              </a:extLst>
            </p:cNvPr>
            <p:cNvSpPr/>
            <p:nvPr/>
          </p:nvSpPr>
          <p:spPr>
            <a:xfrm>
              <a:off x="6076782" y="2060374"/>
              <a:ext cx="468000" cy="468000"/>
            </a:xfrm>
            <a:prstGeom prst="ellipse">
              <a:avLst/>
            </a:prstGeom>
            <a:noFill/>
            <a:ln>
              <a:solidFill>
                <a:srgbClr val="C83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7C67594-EBD8-42FA-A014-3A38FCCE6220}"/>
                </a:ext>
              </a:extLst>
            </p:cNvPr>
            <p:cNvSpPr/>
            <p:nvPr/>
          </p:nvSpPr>
          <p:spPr>
            <a:xfrm>
              <a:off x="5923626" y="2776212"/>
              <a:ext cx="736605" cy="468000"/>
            </a:xfrm>
            <a:prstGeom prst="ellipse">
              <a:avLst/>
            </a:prstGeom>
            <a:noFill/>
            <a:ln>
              <a:solidFill>
                <a:srgbClr val="C83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913B2C2-CD0E-4659-8241-D06E69E7BC20}"/>
                </a:ext>
              </a:extLst>
            </p:cNvPr>
            <p:cNvSpPr/>
            <p:nvPr/>
          </p:nvSpPr>
          <p:spPr>
            <a:xfrm>
              <a:off x="4516638" y="3530976"/>
              <a:ext cx="468000" cy="468000"/>
            </a:xfrm>
            <a:prstGeom prst="ellipse">
              <a:avLst/>
            </a:prstGeom>
            <a:noFill/>
            <a:ln>
              <a:solidFill>
                <a:srgbClr val="C83C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29A2F276-0478-4D22-B645-07B2643C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642">
            <a:off x="291306" y="4367800"/>
            <a:ext cx="98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04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30% DE REUSSITES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76835"/>
            <a:ext cx="7920000" cy="396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215D5B-4BA1-478A-8053-62FB97104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9" y="566835"/>
            <a:ext cx="5281763" cy="37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DC164E-289B-48F3-B00A-5579FB002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642">
            <a:off x="291306" y="4367800"/>
            <a:ext cx="98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310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t" anchorCtr="0">
            <a:noAutofit/>
          </a:bodyPr>
          <a:lstStyle/>
          <a:p>
            <a:pPr lvl="0" algn="ctr"/>
            <a:r>
              <a:rPr lang="fr-FR" sz="3200" dirty="0">
                <a:latin typeface="Corbel" pitchFamily="34" charset="0"/>
              </a:rPr>
              <a:t>RÉSULTATS DES ÉVALUATIONS CP</a:t>
            </a:r>
          </a:p>
          <a:p>
            <a:pPr lvl="0" algn="ctr"/>
            <a:r>
              <a:rPr lang="fr-FR" sz="3200" dirty="0">
                <a:latin typeface="Corbel" pitchFamily="34" charset="0"/>
              </a:rPr>
              <a:t>EN MATHEMATIQUES</a:t>
            </a:r>
          </a:p>
          <a:p>
            <a:pPr marL="0" lvl="0" indent="0" algn="ctr" defTabSz="914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3200" kern="1200" noProof="0" dirty="0">
              <a:latin typeface="Corbel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76905"/>
            <a:ext cx="7920000" cy="396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3D299F-F38F-47CB-8464-3A85F6B10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642">
            <a:off x="291306" y="4367800"/>
            <a:ext cx="989363" cy="9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7F5221-5571-4F12-9ECD-F3A6AC55B86D}"/>
              </a:ext>
            </a:extLst>
          </p:cNvPr>
          <p:cNvSpPr/>
          <p:nvPr/>
        </p:nvSpPr>
        <p:spPr>
          <a:xfrm>
            <a:off x="899592" y="836712"/>
            <a:ext cx="7272808" cy="16805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 évaluations CP Septembre 2017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Mathématiques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245799-78DF-472F-868E-EE04C343F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933327"/>
            <a:ext cx="7272808" cy="22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52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85 % de réussites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486681" y="548202"/>
            <a:ext cx="7920000" cy="396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A4A554-DB25-45A3-9A9F-BE5074A2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642">
            <a:off x="291306" y="4367800"/>
            <a:ext cx="989363" cy="9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88" y="514769"/>
            <a:ext cx="643633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87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68095F3C-2799-4DE5-9E76-4D17A4349794}"/>
              </a:ext>
            </a:extLst>
          </p:cNvPr>
          <p:cNvSpPr/>
          <p:nvPr/>
        </p:nvSpPr>
        <p:spPr>
          <a:xfrm>
            <a:off x="575556" y="4869159"/>
            <a:ext cx="7920000" cy="1440000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5400" dirty="0">
                <a:latin typeface="Calibri" panose="020F0502020204030204" pitchFamily="34" charset="0"/>
                <a:cs typeface="Calibri" panose="020F0502020204030204" pitchFamily="34" charset="0"/>
              </a:rPr>
              <a:t>48 % de réussites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8EFCE0-AB44-4EEF-97BD-C44300FD5DFC}"/>
              </a:ext>
            </a:extLst>
          </p:cNvPr>
          <p:cNvSpPr/>
          <p:nvPr/>
        </p:nvSpPr>
        <p:spPr>
          <a:xfrm>
            <a:off x="612000" y="444849"/>
            <a:ext cx="7920000" cy="39600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3D4584-65A1-45B9-9337-3FAD5C9D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642">
            <a:off x="291306" y="4367800"/>
            <a:ext cx="989363" cy="9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17" y="557037"/>
            <a:ext cx="6040760" cy="38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0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C00206-E125-49BB-BB44-D21983A5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18" y="270311"/>
            <a:ext cx="7762875" cy="5238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2F4621-AB86-4BB9-B4F6-BAB473BA6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268437" y="468892"/>
            <a:ext cx="844248" cy="900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4214E5DE-4F86-41BE-8F0C-4E4B2003011E}"/>
              </a:ext>
            </a:extLst>
          </p:cNvPr>
          <p:cNvSpPr/>
          <p:nvPr/>
        </p:nvSpPr>
        <p:spPr>
          <a:xfrm>
            <a:off x="575555" y="5568896"/>
            <a:ext cx="7920000" cy="1172472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  <a:solidFill>
            <a:srgbClr val="C26A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 fiche de synthèse :</a:t>
            </a:r>
            <a:b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Comment est-elle remplie ? 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65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4214E5DE-4F86-41BE-8F0C-4E4B2003011E}"/>
              </a:ext>
            </a:extLst>
          </p:cNvPr>
          <p:cNvSpPr/>
          <p:nvPr/>
        </p:nvSpPr>
        <p:spPr>
          <a:xfrm>
            <a:off x="575556" y="5496888"/>
            <a:ext cx="7920000" cy="1172472"/>
          </a:xfrm>
          <a:custGeom>
            <a:avLst/>
            <a:gdLst>
              <a:gd name="connsiteX0" fmla="*/ 143575 w 7499902"/>
              <a:gd name="connsiteY0" fmla="*/ 0 h 1367378"/>
              <a:gd name="connsiteX1" fmla="*/ 7356327 w 7499902"/>
              <a:gd name="connsiteY1" fmla="*/ 0 h 1367378"/>
              <a:gd name="connsiteX2" fmla="*/ 7499902 w 7499902"/>
              <a:gd name="connsiteY2" fmla="*/ 143575 h 1367378"/>
              <a:gd name="connsiteX3" fmla="*/ 7499902 w 7499902"/>
              <a:gd name="connsiteY3" fmla="*/ 1367378 h 1367378"/>
              <a:gd name="connsiteX4" fmla="*/ 7499902 w 7499902"/>
              <a:gd name="connsiteY4" fmla="*/ 1367378 h 1367378"/>
              <a:gd name="connsiteX5" fmla="*/ 0 w 7499902"/>
              <a:gd name="connsiteY5" fmla="*/ 1367378 h 1367378"/>
              <a:gd name="connsiteX6" fmla="*/ 0 w 7499902"/>
              <a:gd name="connsiteY6" fmla="*/ 1367378 h 1367378"/>
              <a:gd name="connsiteX7" fmla="*/ 0 w 7499902"/>
              <a:gd name="connsiteY7" fmla="*/ 143575 h 1367378"/>
              <a:gd name="connsiteX8" fmla="*/ 143575 w 7499902"/>
              <a:gd name="connsiteY8" fmla="*/ 0 h 13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902" h="1367378">
                <a:moveTo>
                  <a:pt x="7356327" y="1367377"/>
                </a:moveTo>
                <a:lnTo>
                  <a:pt x="143575" y="1367377"/>
                </a:lnTo>
                <a:cubicBezTo>
                  <a:pt x="64281" y="1367377"/>
                  <a:pt x="0" y="1303096"/>
                  <a:pt x="0" y="1223802"/>
                </a:cubicBezTo>
                <a:lnTo>
                  <a:pt x="0" y="1"/>
                </a:lnTo>
                <a:lnTo>
                  <a:pt x="0" y="1"/>
                </a:lnTo>
                <a:lnTo>
                  <a:pt x="7499902" y="1"/>
                </a:lnTo>
                <a:lnTo>
                  <a:pt x="7499902" y="1"/>
                </a:lnTo>
                <a:lnTo>
                  <a:pt x="7499902" y="1223802"/>
                </a:lnTo>
                <a:cubicBezTo>
                  <a:pt x="7499902" y="1303096"/>
                  <a:pt x="7435621" y="1367377"/>
                  <a:pt x="7356327" y="1367377"/>
                </a:cubicBezTo>
                <a:close/>
              </a:path>
            </a:pathLst>
          </a:custGeom>
          <a:solidFill>
            <a:srgbClr val="C26A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204" tIns="274321" rIns="115205" bIns="269636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 fiche de synthèse </a:t>
            </a: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b="1" dirty="0">
                <a:latin typeface="Calibri" panose="020F0502020204030204" pitchFamily="34" charset="0"/>
                <a:cs typeface="Calibri" panose="020F0502020204030204" pitchFamily="34" charset="0"/>
              </a:rPr>
              <a:t>Quand et comment est-elle transmise ? </a:t>
            </a:r>
            <a:endParaRPr 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E993B1-4A97-404A-AF83-68541999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88640"/>
            <a:ext cx="8077200" cy="5105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2F4621-AB86-4BB9-B4F6-BAB473BA6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226320" y="4931909"/>
            <a:ext cx="84424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321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e541ae34d188ffdd02f3bbbf3ee4712c3518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Liste d’images animée avec des onglets textuels en couleur</Template>
  <TotalTime>0</TotalTime>
  <Words>193</Words>
  <Application>Microsoft Office PowerPoint</Application>
  <PresentationFormat>Affichage à l'écran (4:3)</PresentationFormat>
  <Paragraphs>48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2018-01-22T15:06:15Z</dcterms:created>
  <dcterms:modified xsi:type="dcterms:W3CDTF">2018-04-15T17:09:20Z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