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3" r:id="rId7"/>
    <p:sldId id="280" r:id="rId8"/>
    <p:sldId id="281" r:id="rId9"/>
    <p:sldId id="272" r:id="rId10"/>
    <p:sldId id="273" r:id="rId11"/>
    <p:sldId id="261" r:id="rId12"/>
    <p:sldId id="269" r:id="rId13"/>
    <p:sldId id="262" r:id="rId14"/>
    <p:sldId id="276" r:id="rId15"/>
    <p:sldId id="275" r:id="rId16"/>
    <p:sldId id="277" r:id="rId17"/>
    <p:sldId id="278" r:id="rId18"/>
    <p:sldId id="264" r:id="rId19"/>
    <p:sldId id="279" r:id="rId20"/>
    <p:sldId id="265" r:id="rId21"/>
    <p:sldId id="266" r:id="rId22"/>
    <p:sldId id="267" r:id="rId2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C1A7B-D505-40FB-8B46-4803616C0ADE}" type="datetimeFigureOut">
              <a:rPr lang="fr-FR" smtClean="0"/>
              <a:pPr/>
              <a:t>25/06/2018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61297-EB80-4458-821A-5969DE30E84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53467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-orleans-tours.fr/fileadmin/user_upload/ia41/documents/maternelles_41/copirelem/Organisation_de_la_mallette/Mallette_maternelle_en_Math&#233;matiques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../../Construire%20le%20nombre%207%20%20Parcours&#160;%20Formation%20de%20formateur%20construction%20du%20nombre%20en%20m.mp4" TargetMode="External"/><Relationship Id="rId3" Type="http://schemas.openxmlformats.org/officeDocument/2006/relationships/hyperlink" Target="../../Construire%20le%20nombre%202%20Parcours&#160;%20Formation%20de%20formateur%20construction%20du%20nombre%20en%20m.mp4" TargetMode="External"/><Relationship Id="rId7" Type="http://schemas.openxmlformats.org/officeDocument/2006/relationships/hyperlink" Target="../../Construire%20le%20nombre%206%20Parcours&#160;%20Formation%20de%20formateur%20construction%20du%20nombre%20en%20m.mp4" TargetMode="External"/><Relationship Id="rId2" Type="http://schemas.openxmlformats.org/officeDocument/2006/relationships/hyperlink" Target="Evaluation%203%20de%20la%20construction%20du%20nombre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Construire%20le%20nombre%205%20Parcours&#160;%20Formation%20de%20formateur%20construction%20du%20nombre%20en%20m.mp4" TargetMode="External"/><Relationship Id="rId5" Type="http://schemas.openxmlformats.org/officeDocument/2006/relationships/hyperlink" Target="../../Construire%20le%20nombre%204%20Parcours&#160;%20Formation%20de%20formateur%20construction%20du%20nombre%20en%20m.mp4" TargetMode="External"/><Relationship Id="rId10" Type="http://schemas.openxmlformats.org/officeDocument/2006/relationships/hyperlink" Target="../../Construire%20le%20nombre%209%20Parcours&#160;%20Formation%20de%20formateur%20construction%20du%20nombre%20en%20m(1).mp4" TargetMode="External"/><Relationship Id="rId4" Type="http://schemas.openxmlformats.org/officeDocument/2006/relationships/hyperlink" Target="../../Construire%20le%20nombre%203%20Parcours&#160;%20Formation%20de%20formateur%20construction%20du%20nombre%20en%20m.mp4" TargetMode="External"/><Relationship Id="rId9" Type="http://schemas.openxmlformats.org/officeDocument/2006/relationships/hyperlink" Target="../../Construire%20le%20nombre%208%20Parcours&#160;%20Formation%20de%20formateur%20construction%20du%20nombre%20en%20m.mp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-orleans-tours.fr/fileadmin/user_upload/ia41/documents/maternelles_41/copirelem/Organisation_de_la_mallette/Evaluation_de_la_construction_du_nombre.mp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jpeg"/><Relationship Id="rId18" Type="http://schemas.openxmlformats.org/officeDocument/2006/relationships/image" Target="../media/image19.gi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-orleans-tours.fr/fileadmin/user_upload/ia41/documents/maternelles_41/copirelem/Mon_film_sans_&#233;crit_r&#233;adapt&#233;_2_.m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93855" y="1352282"/>
            <a:ext cx="8791575" cy="3394053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fr-FR" sz="4000" b="1" dirty="0">
                <a:solidFill>
                  <a:schemeClr val="bg1"/>
                </a:solidFill>
                <a:latin typeface="Calibri"/>
              </a:rPr>
              <a:t>La construction </a:t>
            </a:r>
            <a:r>
              <a:rPr lang="fr-FR" sz="4000" b="1" dirty="0" smtClean="0">
                <a:solidFill>
                  <a:schemeClr val="bg1"/>
                </a:solidFill>
                <a:latin typeface="Calibri"/>
              </a:rPr>
              <a:t>du </a:t>
            </a:r>
            <a:r>
              <a:rPr lang="fr-FR" sz="4000" b="1" dirty="0">
                <a:solidFill>
                  <a:schemeClr val="bg1"/>
                </a:solidFill>
                <a:latin typeface="Calibri"/>
              </a:rPr>
              <a:t>nombre </a:t>
            </a:r>
            <a:r>
              <a:rPr lang="fr-FR" sz="4000" b="1" dirty="0" smtClean="0">
                <a:solidFill>
                  <a:schemeClr val="bg1"/>
                </a:solidFill>
                <a:latin typeface="Calibri"/>
              </a:rPr>
              <a:t/>
            </a:r>
            <a:br>
              <a:rPr lang="fr-FR" sz="4000" b="1" dirty="0" smtClean="0">
                <a:solidFill>
                  <a:schemeClr val="bg1"/>
                </a:solidFill>
                <a:latin typeface="Calibri"/>
              </a:rPr>
            </a:br>
            <a:r>
              <a:rPr lang="fr-FR" sz="4000" b="1" dirty="0" smtClean="0">
                <a:solidFill>
                  <a:schemeClr val="bg1"/>
                </a:solidFill>
                <a:latin typeface="Calibri"/>
              </a:rPr>
              <a:t>en </a:t>
            </a:r>
            <a:r>
              <a:rPr lang="fr-FR" sz="4000" b="1" dirty="0">
                <a:solidFill>
                  <a:schemeClr val="bg1"/>
                </a:solidFill>
                <a:latin typeface="Calibri"/>
              </a:rPr>
              <a:t>maternelle</a:t>
            </a:r>
            <a:r>
              <a:rPr lang="fr-FR" sz="4000" b="1" dirty="0">
                <a:latin typeface="Calibri"/>
              </a:rPr>
              <a:t/>
            </a:r>
            <a:br>
              <a:rPr lang="fr-FR" sz="4000" b="1" dirty="0">
                <a:latin typeface="Calibri"/>
              </a:rPr>
            </a:br>
            <a:r>
              <a:rPr lang="fr-FR" dirty="0">
                <a:latin typeface="Calibri"/>
              </a:rPr>
              <a:t/>
            </a:r>
            <a:br>
              <a:rPr lang="fr-FR" dirty="0">
                <a:latin typeface="Calibri"/>
              </a:rPr>
            </a:br>
            <a:r>
              <a:rPr lang="fr-FR" sz="2400" dirty="0">
                <a:latin typeface="Calibri"/>
              </a:rPr>
              <a:t>Animation départementale</a:t>
            </a:r>
            <a:br>
              <a:rPr lang="fr-FR" sz="2400" dirty="0">
                <a:latin typeface="Calibri"/>
              </a:rPr>
            </a:br>
            <a:r>
              <a:rPr lang="fr-FR" sz="2400" dirty="0">
                <a:latin typeface="Calibri"/>
              </a:rPr>
              <a:t>          (mars – juin 2018)</a:t>
            </a:r>
            <a:br>
              <a:rPr lang="fr-FR" sz="2400" dirty="0">
                <a:latin typeface="Calibri"/>
              </a:rPr>
            </a:br>
            <a:r>
              <a:rPr lang="fr-FR" sz="2400" dirty="0">
                <a:latin typeface="Calibri"/>
              </a:rPr>
              <a:t/>
            </a:r>
            <a:br>
              <a:rPr lang="fr-FR" sz="2400" dirty="0">
                <a:latin typeface="Calibri"/>
              </a:rPr>
            </a:br>
            <a:r>
              <a:rPr lang="fr-FR" sz="3600" dirty="0"/>
              <a:t>              </a:t>
            </a:r>
            <a:endParaRPr lang="fr-FR" sz="3600" dirty="0">
              <a:latin typeface="Calibri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448683" y="5842961"/>
            <a:ext cx="4236747" cy="596475"/>
          </a:xfrm>
        </p:spPr>
        <p:txBody>
          <a:bodyPr/>
          <a:lstStyle/>
          <a:p>
            <a:r>
              <a:rPr lang="fr-FR" dirty="0" smtClean="0"/>
              <a:t>L</a:t>
            </a:r>
            <a:r>
              <a:rPr lang="fr-FR" cap="none" dirty="0" smtClean="0"/>
              <a:t>aurence</a:t>
            </a:r>
            <a:r>
              <a:rPr lang="fr-FR" dirty="0" smtClean="0"/>
              <a:t> </a:t>
            </a:r>
            <a:r>
              <a:rPr lang="fr-FR"/>
              <a:t>ALBERT </a:t>
            </a:r>
            <a:r>
              <a:rPr lang="fr-FR" smtClean="0"/>
              <a:t>(CPD </a:t>
            </a:r>
            <a:r>
              <a:rPr lang="fr-FR" dirty="0"/>
              <a:t>Maternelle)</a:t>
            </a:r>
          </a:p>
        </p:txBody>
      </p:sp>
    </p:spTree>
    <p:extLst>
      <p:ext uri="{BB962C8B-B14F-4D97-AF65-F5344CB8AC3E}">
        <p14:creationId xmlns="" xmlns:p14="http://schemas.microsoft.com/office/powerpoint/2010/main" val="81105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1155" y="139485"/>
            <a:ext cx="9905998" cy="86157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LES OBJECTIFS DE L’ECOLE MATERNELLE AU NIVEAU DE LA CONSTRUCTION DU NOMBRE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88386" y="1500279"/>
            <a:ext cx="9905999" cy="44755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Permettre à l’élève de comprendre les fonctions </a:t>
            </a:r>
            <a:r>
              <a:rPr lang="fr-FR" dirty="0">
                <a:solidFill>
                  <a:schemeClr val="bg1"/>
                </a:solidFill>
              </a:rPr>
              <a:t>du </a:t>
            </a:r>
            <a:r>
              <a:rPr lang="fr-FR" dirty="0" smtClean="0">
                <a:solidFill>
                  <a:schemeClr val="bg1"/>
                </a:solidFill>
              </a:rPr>
              <a:t>nombre :</a:t>
            </a:r>
          </a:p>
          <a:p>
            <a:pPr lvl="1"/>
            <a:r>
              <a:rPr lang="fr-FR" sz="2400" dirty="0" smtClean="0">
                <a:solidFill>
                  <a:schemeClr val="bg1"/>
                </a:solidFill>
              </a:rPr>
              <a:t>Créer </a:t>
            </a:r>
            <a:r>
              <a:rPr lang="fr-FR" sz="2400" dirty="0">
                <a:solidFill>
                  <a:schemeClr val="bg1"/>
                </a:solidFill>
              </a:rPr>
              <a:t>le besoin de </a:t>
            </a:r>
            <a:r>
              <a:rPr lang="fr-FR" sz="2400" dirty="0" smtClean="0">
                <a:solidFill>
                  <a:schemeClr val="bg1"/>
                </a:solidFill>
              </a:rPr>
              <a:t>nombre</a:t>
            </a:r>
          </a:p>
          <a:p>
            <a:pPr lvl="1"/>
            <a:r>
              <a:rPr lang="fr-FR" sz="2400" dirty="0" smtClean="0">
                <a:solidFill>
                  <a:schemeClr val="bg1"/>
                </a:solidFill>
              </a:rPr>
              <a:t>mémoriser </a:t>
            </a:r>
            <a:r>
              <a:rPr lang="fr-FR" sz="2400" dirty="0">
                <a:solidFill>
                  <a:schemeClr val="bg1"/>
                </a:solidFill>
              </a:rPr>
              <a:t>une </a:t>
            </a:r>
            <a:r>
              <a:rPr lang="fr-FR" sz="2400" dirty="0" smtClean="0">
                <a:solidFill>
                  <a:schemeClr val="bg1"/>
                </a:solidFill>
              </a:rPr>
              <a:t>quantité (l’aspect cardinal du nombre) </a:t>
            </a:r>
          </a:p>
          <a:p>
            <a:pPr lvl="1"/>
            <a:r>
              <a:rPr lang="fr-FR" sz="2400" dirty="0" smtClean="0">
                <a:solidFill>
                  <a:schemeClr val="bg1"/>
                </a:solidFill>
              </a:rPr>
              <a:t>mémoriser </a:t>
            </a:r>
            <a:r>
              <a:rPr lang="fr-FR" sz="2400" dirty="0">
                <a:solidFill>
                  <a:schemeClr val="bg1"/>
                </a:solidFill>
              </a:rPr>
              <a:t>un </a:t>
            </a:r>
            <a:r>
              <a:rPr lang="fr-FR" sz="2400" dirty="0" smtClean="0">
                <a:solidFill>
                  <a:schemeClr val="bg1"/>
                </a:solidFill>
              </a:rPr>
              <a:t>rang (l’aspect ordinal du nombre) </a:t>
            </a:r>
          </a:p>
          <a:p>
            <a:pPr lvl="1"/>
            <a:r>
              <a:rPr lang="fr-FR" sz="2400" dirty="0" smtClean="0">
                <a:solidFill>
                  <a:schemeClr val="bg1"/>
                </a:solidFill>
              </a:rPr>
              <a:t>comparer </a:t>
            </a:r>
            <a:r>
              <a:rPr lang="fr-FR" sz="2400" dirty="0">
                <a:solidFill>
                  <a:schemeClr val="bg1"/>
                </a:solidFill>
              </a:rPr>
              <a:t>des </a:t>
            </a:r>
            <a:r>
              <a:rPr lang="fr-FR" sz="2400" dirty="0" smtClean="0">
                <a:solidFill>
                  <a:schemeClr val="bg1"/>
                </a:solidFill>
              </a:rPr>
              <a:t>collections </a:t>
            </a:r>
          </a:p>
          <a:p>
            <a:pPr lvl="1"/>
            <a:r>
              <a:rPr lang="fr-FR" sz="2400" dirty="0" smtClean="0">
                <a:solidFill>
                  <a:schemeClr val="bg1"/>
                </a:solidFill>
              </a:rPr>
              <a:t>anticiper </a:t>
            </a:r>
            <a:r>
              <a:rPr lang="fr-FR" sz="2400" dirty="0">
                <a:solidFill>
                  <a:schemeClr val="bg1"/>
                </a:solidFill>
              </a:rPr>
              <a:t>des </a:t>
            </a:r>
            <a:r>
              <a:rPr lang="fr-FR" sz="2400" dirty="0" smtClean="0">
                <a:solidFill>
                  <a:schemeClr val="bg1"/>
                </a:solidFill>
              </a:rPr>
              <a:t>résultats </a:t>
            </a:r>
          </a:p>
          <a:p>
            <a:pPr lvl="1"/>
            <a:r>
              <a:rPr lang="fr-FR" sz="2400" dirty="0" smtClean="0">
                <a:solidFill>
                  <a:schemeClr val="bg1"/>
                </a:solidFill>
              </a:rPr>
              <a:t>partager </a:t>
            </a:r>
            <a:r>
              <a:rPr lang="fr-FR" sz="2400" dirty="0">
                <a:solidFill>
                  <a:schemeClr val="bg1"/>
                </a:solidFill>
              </a:rPr>
              <a:t>une </a:t>
            </a:r>
            <a:r>
              <a:rPr lang="fr-FR" sz="2400" dirty="0" smtClean="0">
                <a:solidFill>
                  <a:schemeClr val="bg1"/>
                </a:solidFill>
              </a:rPr>
              <a:t>collection </a:t>
            </a:r>
          </a:p>
          <a:p>
            <a:pPr lvl="1"/>
            <a:r>
              <a:rPr lang="fr-FR" sz="2400" dirty="0" smtClean="0">
                <a:solidFill>
                  <a:schemeClr val="bg1"/>
                </a:solidFill>
              </a:rPr>
              <a:t>mesurer </a:t>
            </a:r>
          </a:p>
          <a:p>
            <a:pPr lvl="1"/>
            <a:r>
              <a:rPr lang="fr-FR" sz="2400" dirty="0" smtClean="0">
                <a:solidFill>
                  <a:schemeClr val="bg1"/>
                </a:solidFill>
              </a:rPr>
              <a:t>Communiquer</a:t>
            </a:r>
          </a:p>
          <a:p>
            <a:pPr lvl="1"/>
            <a:r>
              <a:rPr lang="fr-FR" sz="2400" dirty="0" smtClean="0">
                <a:solidFill>
                  <a:schemeClr val="bg1"/>
                </a:solidFill>
              </a:rPr>
              <a:t>Regrouper </a:t>
            </a:r>
            <a:r>
              <a:rPr lang="fr-FR" sz="2400" smtClean="0">
                <a:solidFill>
                  <a:schemeClr val="bg1"/>
                </a:solidFill>
              </a:rPr>
              <a:t>et échanger</a:t>
            </a:r>
            <a:endParaRPr lang="fr-FR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991673" y="1519707"/>
            <a:ext cx="759854" cy="425003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3668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0354" y="433897"/>
            <a:ext cx="10475331" cy="1029978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Découvrir des jeux mathématiques pour enseigner la construction du </a:t>
            </a:r>
            <a:r>
              <a:rPr lang="fr-FR" b="1" dirty="0" smtClean="0">
                <a:solidFill>
                  <a:schemeClr val="bg1"/>
                </a:solidFill>
              </a:rPr>
              <a:t>nombre en maternelle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1521" y="1798726"/>
            <a:ext cx="10753860" cy="3700553"/>
          </a:xfrm>
        </p:spPr>
        <p:txBody>
          <a:bodyPr>
            <a:normAutofit fontScale="92500" lnSpcReduction="20000"/>
          </a:bodyPr>
          <a:lstStyle/>
          <a:p>
            <a:endParaRPr lang="fr-FR" sz="3200" dirty="0" smtClean="0">
              <a:solidFill>
                <a:schemeClr val="bg1"/>
              </a:solidFill>
            </a:endParaRPr>
          </a:p>
          <a:p>
            <a:r>
              <a:rPr lang="fr-FR" sz="3200" dirty="0" smtClean="0">
                <a:solidFill>
                  <a:schemeClr val="bg1"/>
                </a:solidFill>
              </a:rPr>
              <a:t>Organisation des ateliers et des rotations</a:t>
            </a:r>
          </a:p>
          <a:p>
            <a:pPr marL="0" indent="0">
              <a:buNone/>
            </a:pPr>
            <a:endParaRPr lang="fr-FR" sz="3200" dirty="0" smtClean="0">
              <a:solidFill>
                <a:schemeClr val="bg1"/>
              </a:solidFill>
            </a:endParaRPr>
          </a:p>
          <a:p>
            <a:r>
              <a:rPr lang="fr-FR" sz="3200" dirty="0" smtClean="0">
                <a:solidFill>
                  <a:schemeClr val="bg1"/>
                </a:solidFill>
              </a:rPr>
              <a:t>Support d’analyse des jeux à renseigner</a:t>
            </a:r>
          </a:p>
          <a:p>
            <a:endParaRPr lang="fr-FR" sz="3200" dirty="0" smtClean="0">
              <a:solidFill>
                <a:schemeClr val="bg1"/>
              </a:solidFill>
            </a:endParaRPr>
          </a:p>
          <a:p>
            <a:r>
              <a:rPr lang="fr-FR" sz="3200" dirty="0" smtClean="0">
                <a:solidFill>
                  <a:schemeClr val="bg1"/>
                </a:solidFill>
              </a:rPr>
              <a:t>Bilan : Quelles compétences sont travaillées avec ces jeux </a:t>
            </a:r>
            <a:r>
              <a:rPr lang="fr-FR" sz="3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3567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07364509"/>
              </p:ext>
            </p:extLst>
          </p:nvPr>
        </p:nvGraphicFramePr>
        <p:xfrm>
          <a:off x="0" y="4"/>
          <a:ext cx="12192000" cy="685799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73442"/>
                <a:gridCol w="8735344"/>
                <a:gridCol w="1183214"/>
              </a:tblGrid>
              <a:tr h="634008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Nom du jeu</a:t>
                      </a:r>
                      <a:endParaRPr lang="fr-FR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Compétences</a:t>
                      </a:r>
                      <a:r>
                        <a:rPr lang="fr-FR" sz="2400" baseline="0" dirty="0" smtClean="0"/>
                        <a:t> travaillées</a:t>
                      </a:r>
                      <a:endParaRPr lang="fr-FR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Niveau</a:t>
                      </a:r>
                      <a:endParaRPr lang="fr-FR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56218">
                <a:tc>
                  <a:txBody>
                    <a:bodyPr/>
                    <a:lstStyle/>
                    <a:p>
                      <a:r>
                        <a:rPr lang="fr-FR" b="1" dirty="0" smtClean="0"/>
                        <a:t>Voitures</a:t>
                      </a:r>
                      <a:r>
                        <a:rPr lang="fr-FR" b="1" baseline="0" dirty="0" smtClean="0"/>
                        <a:t> et garages</a:t>
                      </a:r>
                      <a:endParaRPr lang="fr-FR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Utiliser le nombre comme un outil de mémoire de la quantité</a:t>
                      </a:r>
                      <a:endParaRPr lang="fr-F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PS - MS</a:t>
                      </a:r>
                      <a:endParaRPr lang="fr-F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6218">
                <a:tc>
                  <a:txBody>
                    <a:bodyPr/>
                    <a:lstStyle/>
                    <a:p>
                      <a:r>
                        <a:rPr lang="fr-FR" b="1" dirty="0" smtClean="0"/>
                        <a:t>Le bus</a:t>
                      </a:r>
                      <a:endParaRPr lang="fr-FR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Utiliser le nombre comme un outil de mémoire de la quantité</a:t>
                      </a:r>
                      <a:endParaRPr lang="fr-F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MS - GS</a:t>
                      </a:r>
                      <a:endParaRPr lang="fr-F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6218">
                <a:tc>
                  <a:txBody>
                    <a:bodyPr/>
                    <a:lstStyle/>
                    <a:p>
                      <a:r>
                        <a:rPr lang="fr-FR" b="1" dirty="0" smtClean="0"/>
                        <a:t>Le jeu de l’ordre</a:t>
                      </a:r>
                      <a:endParaRPr lang="fr-FR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kern="1200" baseline="0" dirty="0" smtClean="0"/>
                        <a:t>Utiliser le nombre comme un outil de mémoire de la position</a:t>
                      </a:r>
                      <a:endParaRPr lang="fr-F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PS - MS</a:t>
                      </a:r>
                      <a:endParaRPr lang="fr-F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56218">
                <a:tc>
                  <a:txBody>
                    <a:bodyPr/>
                    <a:lstStyle/>
                    <a:p>
                      <a:r>
                        <a:rPr lang="fr-FR" b="1" dirty="0" smtClean="0"/>
                        <a:t>Le train des lapins</a:t>
                      </a:r>
                      <a:endParaRPr lang="fr-FR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u="none" strike="noStrike" kern="1200" baseline="0" dirty="0" smtClean="0"/>
                        <a:t>Utiliser le nombre comme un outil de mémoire de la position</a:t>
                      </a:r>
                      <a:endParaRPr lang="fr-F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MS à GS</a:t>
                      </a:r>
                      <a:endParaRPr lang="fr-F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56218">
                <a:tc>
                  <a:txBody>
                    <a:bodyPr/>
                    <a:lstStyle/>
                    <a:p>
                      <a:r>
                        <a:rPr lang="fr-FR" b="1" dirty="0" smtClean="0"/>
                        <a:t>Les trois camps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u="none" strike="noStrike" kern="1200" baseline="0" dirty="0" smtClean="0"/>
                        <a:t>Utiliser le nombre comme outil de comparaison</a:t>
                      </a:r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PS à GS</a:t>
                      </a:r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56218">
                <a:tc>
                  <a:txBody>
                    <a:bodyPr/>
                    <a:lstStyle/>
                    <a:p>
                      <a:r>
                        <a:rPr lang="fr-FR" b="1" dirty="0" smtClean="0"/>
                        <a:t>Le jeu des graines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u="none" strike="noStrike" kern="1200" baseline="0" dirty="0" smtClean="0"/>
                        <a:t>Utiliser le nombre comme outil de comparaison</a:t>
                      </a:r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MS - GS</a:t>
                      </a:r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39933">
                <a:tc>
                  <a:txBody>
                    <a:bodyPr/>
                    <a:lstStyle/>
                    <a:p>
                      <a:r>
                        <a:rPr lang="fr-FR" b="1" dirty="0" smtClean="0"/>
                        <a:t>Les ogres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u="none" strike="noStrike" kern="1200" baseline="0" dirty="0" smtClean="0"/>
                        <a:t>Utiliser le nombre comme outil de comparaison</a:t>
                      </a:r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MS - GS</a:t>
                      </a:r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36884">
                <a:tc>
                  <a:txBody>
                    <a:bodyPr/>
                    <a:lstStyle/>
                    <a:p>
                      <a:r>
                        <a:rPr lang="fr-FR" b="1" dirty="0" smtClean="0"/>
                        <a:t>Les vaches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u="none" strike="noStrike" kern="1200" baseline="0" dirty="0" smtClean="0"/>
                        <a:t>Utiliser le nombre comme outil de comparaison</a:t>
                      </a:r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aseline="0" dirty="0" smtClean="0"/>
                        <a:t>GS</a:t>
                      </a:r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60577">
                <a:tc>
                  <a:txBody>
                    <a:bodyPr/>
                    <a:lstStyle/>
                    <a:p>
                      <a:r>
                        <a:rPr lang="fr-FR" b="1" dirty="0" smtClean="0"/>
                        <a:t>Les jetons voyageurs</a:t>
                      </a:r>
                      <a:endParaRPr lang="fr-FR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u="none" strike="noStrike" kern="1200" baseline="0" dirty="0" smtClean="0"/>
                        <a:t>Utiliser le nombre comme outil vers le calcul</a:t>
                      </a:r>
                      <a:endParaRPr lang="fr-F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MS - GS</a:t>
                      </a:r>
                      <a:endParaRPr lang="fr-F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36001">
                <a:tc>
                  <a:txBody>
                    <a:bodyPr/>
                    <a:lstStyle/>
                    <a:p>
                      <a:r>
                        <a:rPr lang="fr-FR" b="1" dirty="0" smtClean="0"/>
                        <a:t>Les cartes</a:t>
                      </a:r>
                      <a:endParaRPr lang="fr-FR" b="1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u="none" strike="noStrike" kern="1200" baseline="0" dirty="0" smtClean="0"/>
                        <a:t>Utiliser le nombre comme objet à dire, à lire et à écrire</a:t>
                      </a:r>
                      <a:endParaRPr lang="fr-FR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PS à GS</a:t>
                      </a:r>
                      <a:endParaRPr lang="fr-FR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613287">
                <a:tc>
                  <a:txBody>
                    <a:bodyPr/>
                    <a:lstStyle/>
                    <a:p>
                      <a:r>
                        <a:rPr lang="fr-FR" b="1" dirty="0" smtClean="0"/>
                        <a:t>Faites la queue</a:t>
                      </a:r>
                      <a:endParaRPr lang="fr-FR" b="1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u="none" strike="noStrike" kern="1200" baseline="0" dirty="0" smtClean="0"/>
                        <a:t>Utiliser le nombre comme objet à dire, à lire et à écrire</a:t>
                      </a:r>
                      <a:endParaRPr lang="fr-FR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GS</a:t>
                      </a:r>
                      <a:endParaRPr lang="fr-FR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483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875921"/>
            <a:ext cx="10114722" cy="1107251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Présentation de la Mallette Mathématiques COPIRELEM - IFE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35753" y="3590978"/>
            <a:ext cx="31529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http://www.arpeme.fr/m2ep/</a:t>
            </a:r>
          </a:p>
        </p:txBody>
      </p:sp>
      <p:sp>
        <p:nvSpPr>
          <p:cNvPr id="6" name="Ellipse 5">
            <a:hlinkClick r:id="rId2"/>
          </p:cNvPr>
          <p:cNvSpPr/>
          <p:nvPr/>
        </p:nvSpPr>
        <p:spPr>
          <a:xfrm>
            <a:off x="5498123" y="2567354"/>
            <a:ext cx="926123" cy="57443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5398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63048"/>
          </a:xfrm>
        </p:spPr>
        <p:txBody>
          <a:bodyPr>
            <a:no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UNE AUTRE LECTURE DE LA MALLETTE AVEC </a:t>
            </a:r>
            <a:r>
              <a:rPr lang="fr-FR" b="1" dirty="0" smtClean="0">
                <a:solidFill>
                  <a:schemeClr val="bg1"/>
                </a:solidFill>
              </a:rPr>
              <a:t/>
            </a:r>
            <a:br>
              <a:rPr lang="fr-FR" b="1" dirty="0" smtClean="0">
                <a:solidFill>
                  <a:schemeClr val="bg1"/>
                </a:solidFill>
              </a:rPr>
            </a:br>
            <a:r>
              <a:rPr lang="fr-FR" b="1" dirty="0" smtClean="0">
                <a:solidFill>
                  <a:schemeClr val="bg1"/>
                </a:solidFill>
              </a:rPr>
              <a:t>LES </a:t>
            </a:r>
            <a:r>
              <a:rPr lang="fr-FR" b="1" dirty="0">
                <a:solidFill>
                  <a:schemeClr val="bg1"/>
                </a:solidFill>
              </a:rPr>
              <a:t>PROGRAMMES 2015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6653" y="2636944"/>
            <a:ext cx="9905999" cy="3480521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Apprendre en jouant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Apprendre en réfléchissant et en résolvant des problèmes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Apprendre en s’exerçant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Apprendre en se remémorant et en mémorisant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545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161318"/>
            <a:ext cx="9905998" cy="1163787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UNE AUTRE LECTURE DE LA MALLETTE AVEC </a:t>
            </a:r>
            <a:br>
              <a:rPr lang="fr-FR" b="1" dirty="0" smtClean="0">
                <a:solidFill>
                  <a:schemeClr val="bg1"/>
                </a:solidFill>
              </a:rPr>
            </a:br>
            <a:r>
              <a:rPr lang="fr-FR" b="1" dirty="0" smtClean="0">
                <a:solidFill>
                  <a:schemeClr val="bg1"/>
                </a:solidFill>
              </a:rPr>
              <a:t>LES PROGRAMMES 2015 : </a:t>
            </a:r>
            <a:r>
              <a:rPr lang="fr-FR" b="1" cap="none" dirty="0" smtClean="0">
                <a:solidFill>
                  <a:schemeClr val="bg1"/>
                </a:solidFill>
              </a:rPr>
              <a:t>utiliser les nombres</a:t>
            </a:r>
            <a:endParaRPr lang="fr-FR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85421107"/>
              </p:ext>
            </p:extLst>
          </p:nvPr>
        </p:nvGraphicFramePr>
        <p:xfrm>
          <a:off x="1038380" y="1325105"/>
          <a:ext cx="9906000" cy="53949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953000"/>
                <a:gridCol w="4953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Compétences attendues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dirty="0" smtClean="0"/>
                        <a:t>des programmes 2015 pour découvrir les nombres et leurs utilisations</a:t>
                      </a:r>
                      <a:endParaRPr lang="fr-FR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Les jeux de la mallettes qui répondent à ces attentes</a:t>
                      </a:r>
                      <a:endParaRPr lang="fr-FR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A) Evaluer et comparer des collections d’objets avec des procédures numériques ou non numériques</a:t>
                      </a:r>
                      <a:endParaRPr lang="fr-FR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 bus – Voitures et garages – Les trois camps – Les ogres - Les jetons voyageurs – Les cartes</a:t>
                      </a:r>
                      <a:endParaRPr lang="fr-F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B) Réaliser une collection dont le</a:t>
                      </a:r>
                      <a:r>
                        <a:rPr lang="fr-FR" baseline="0" dirty="0" smtClean="0"/>
                        <a:t> cardinal est donné</a:t>
                      </a:r>
                    </a:p>
                    <a:p>
                      <a:r>
                        <a:rPr lang="fr-FR" dirty="0" smtClean="0"/>
                        <a:t>• </a:t>
                      </a:r>
                      <a:r>
                        <a:rPr lang="fr-FR" baseline="0" dirty="0" smtClean="0"/>
                        <a:t>Utiliser le dénombrement pour comparer deux quantités, pour constituer une collection d’une taille donnée ou pour réaliser une collection de quantité égale à la collection proposée</a:t>
                      </a:r>
                      <a:endParaRPr lang="fr-FR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Le bus – Voitures et garages – Les jetons voyageurs </a:t>
                      </a:r>
                    </a:p>
                    <a:p>
                      <a:r>
                        <a:rPr lang="fr-FR" dirty="0" smtClean="0"/>
                        <a:t>Le</a:t>
                      </a:r>
                      <a:r>
                        <a:rPr lang="fr-FR" baseline="0" dirty="0" smtClean="0"/>
                        <a:t> jeu des graines – Les trois camps – Les ogres – Les cartes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C) Utiliser le nombre pour exprimer la</a:t>
                      </a:r>
                      <a:r>
                        <a:rPr lang="fr-FR" baseline="0" dirty="0" smtClean="0"/>
                        <a:t> position d’un objet ou d’une personne dans un jeu, dans une situation organisée, sur un rang ou pour comparer des positions</a:t>
                      </a:r>
                      <a:endParaRPr lang="fr-FR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Le jeu de l’ordre – Le train des lapins -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D) Mobiliser des symboles analogiques, verbaux ou écrits, conventionnels ou non pour communiquer des informations orales ou écrites sur une quantité</a:t>
                      </a:r>
                      <a:endParaRPr lang="fr-FR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Le bus –</a:t>
                      </a:r>
                      <a:r>
                        <a:rPr lang="fr-FR" baseline="0" dirty="0" smtClean="0"/>
                        <a:t> Les jetons voyageurs – Les vaches - Les ogres – Les jetons voyageurs - Les cartes – Faites la queue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6191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6385" y="132832"/>
            <a:ext cx="10521062" cy="1148289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UNE AUTRE LECTURE DE LA MALLETTE AVEC 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LES PROGRAMMES 2015 : </a:t>
            </a:r>
            <a:r>
              <a:rPr lang="fr-FR" b="1" cap="none" dirty="0" smtClean="0">
                <a:solidFill>
                  <a:schemeClr val="bg1"/>
                </a:solidFill>
              </a:rPr>
              <a:t>étudier </a:t>
            </a:r>
            <a:r>
              <a:rPr lang="fr-FR" b="1" cap="none" dirty="0">
                <a:solidFill>
                  <a:schemeClr val="bg1"/>
                </a:solidFill>
              </a:rPr>
              <a:t>les nombres</a:t>
            </a:r>
            <a:endParaRPr lang="fr-FR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97805712"/>
              </p:ext>
            </p:extLst>
          </p:nvPr>
        </p:nvGraphicFramePr>
        <p:xfrm>
          <a:off x="784891" y="1281121"/>
          <a:ext cx="10284049" cy="54914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331049"/>
                <a:gridCol w="4953000"/>
              </a:tblGrid>
              <a:tr h="2701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Compétences attendues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dirty="0" smtClean="0"/>
                        <a:t>des programmes 2015 pour découvrir les nombres et leurs utilisations</a:t>
                      </a:r>
                      <a:endParaRPr lang="fr-FR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Les jeux de la mallettes qui répondent à ces attentes</a:t>
                      </a:r>
                      <a:endParaRPr lang="fr-FR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E) Avoir compris que le cardinal ne change pas si on modifie la disposition spatiale ou la nature des éléments</a:t>
                      </a:r>
                      <a:endParaRPr lang="fr-FR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Le bus – Voitures et garages – Le jeu des graines </a:t>
                      </a:r>
                    </a:p>
                    <a:p>
                      <a:r>
                        <a:rPr lang="fr-FR" dirty="0" smtClean="0"/>
                        <a:t>Les</a:t>
                      </a:r>
                      <a:r>
                        <a:rPr lang="fr-FR" baseline="0" dirty="0" smtClean="0"/>
                        <a:t> trois camps – Les ogres – Les jetons voyageurs</a:t>
                      </a:r>
                    </a:p>
                    <a:p>
                      <a:r>
                        <a:rPr lang="fr-FR" baseline="0" dirty="0" smtClean="0"/>
                        <a:t>Les cartes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F) Avoir compris que tout nombre s’obtient en ajoutant un au nombre précédent et que cela correspond à l’ajout d’une unité à la quantité précédente</a:t>
                      </a:r>
                      <a:endParaRPr lang="fr-FR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Le bus – Voitures et garages – Le jeu des graines </a:t>
                      </a:r>
                    </a:p>
                    <a:p>
                      <a:r>
                        <a:rPr lang="fr-FR" dirty="0" smtClean="0"/>
                        <a:t>Les</a:t>
                      </a:r>
                      <a:r>
                        <a:rPr lang="fr-FR" baseline="0" dirty="0" smtClean="0"/>
                        <a:t> trois camps – Les ogres – Les jetons voyageurs</a:t>
                      </a:r>
                    </a:p>
                    <a:p>
                      <a:r>
                        <a:rPr lang="fr-FR" baseline="0" dirty="0" smtClean="0"/>
                        <a:t>Les cartes – Faites la queue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G) Quantifier des collections jusqu’à 10 au moins;</a:t>
                      </a:r>
                      <a:r>
                        <a:rPr lang="fr-FR" baseline="0" dirty="0" smtClean="0"/>
                        <a:t> les composer et les décomposer par manipulations effectives puis mentales. Dire combien il faut ajouter ou enlever pour obtenir des quantités ne dépassant pas dix</a:t>
                      </a:r>
                      <a:endParaRPr lang="fr-FR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Voitures et garages – Le jeu des graines - les ogres – Les jetons voyageurs – Les cartes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H) Parler</a:t>
                      </a:r>
                      <a:r>
                        <a:rPr lang="fr-FR" baseline="0" dirty="0" smtClean="0"/>
                        <a:t> des nombres à l’aide de leur décomposition</a:t>
                      </a:r>
                      <a:endParaRPr lang="fr-FR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Les jetons voyageurs – Les cartes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I) Dire la suite des nombres jusqu’à 30. Lire les nombres écrits en chiffres jusqu’à 10</a:t>
                      </a:r>
                      <a:endParaRPr lang="fr-FR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Le bus - Le jeu des graines – Les trois camps – Les vaches – Les ogres – Les jetons voyageurs – Les cartes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8236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63970"/>
            <a:ext cx="3082858" cy="3837574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UNE AUTRE LECTURE DE LA MALLETTE AVEC 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LES PROGRAMMES 2015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00493899"/>
              </p:ext>
            </p:extLst>
          </p:nvPr>
        </p:nvGraphicFramePr>
        <p:xfrm>
          <a:off x="3580326" y="116241"/>
          <a:ext cx="8244000" cy="6604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40000"/>
                <a:gridCol w="756000"/>
                <a:gridCol w="756000"/>
                <a:gridCol w="756000"/>
                <a:gridCol w="756000"/>
                <a:gridCol w="756000"/>
                <a:gridCol w="756000"/>
                <a:gridCol w="756000"/>
                <a:gridCol w="756000"/>
                <a:gridCol w="7560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Compétences</a:t>
                      </a:r>
                    </a:p>
                    <a:p>
                      <a:r>
                        <a:rPr lang="fr-FR" dirty="0" smtClean="0"/>
                        <a:t>Jeux</a:t>
                      </a:r>
                      <a:endParaRPr lang="fr-FR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Le bus</a:t>
                      </a:r>
                      <a:endParaRPr lang="fr-FR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Voitures et garages</a:t>
                      </a:r>
                      <a:endParaRPr lang="fr-FR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Le</a:t>
                      </a:r>
                      <a:r>
                        <a:rPr lang="fr-FR" baseline="0" dirty="0" smtClean="0"/>
                        <a:t> jeu de l’ordre</a:t>
                      </a:r>
                      <a:endParaRPr lang="fr-FR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Le train des lapins</a:t>
                      </a:r>
                      <a:endParaRPr lang="fr-FR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Le jeu des graines</a:t>
                      </a:r>
                      <a:endParaRPr lang="fr-FR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Les trois camps</a:t>
                      </a:r>
                      <a:endParaRPr lang="fr-FR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Les vaches</a:t>
                      </a:r>
                      <a:endParaRPr lang="fr-FR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Les ogres</a:t>
                      </a:r>
                      <a:endParaRPr lang="fr-FR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Les jetons voyageurs</a:t>
                      </a:r>
                      <a:endParaRPr lang="fr-FR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Les cartes</a:t>
                      </a:r>
                      <a:endParaRPr lang="fr-FR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Faites la queue</a:t>
                      </a:r>
                      <a:endParaRPr lang="fr-FR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7464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2" y="219273"/>
            <a:ext cx="9905998" cy="1478570"/>
          </a:xfrm>
        </p:spPr>
        <p:txBody>
          <a:bodyPr>
            <a:normAutofit/>
          </a:bodyPr>
          <a:lstStyle/>
          <a:p>
            <a:pPr marL="0" indent="0" algn="ctr"/>
            <a:r>
              <a:rPr lang="fr-FR" b="1" dirty="0" smtClean="0">
                <a:solidFill>
                  <a:schemeClr val="bg1"/>
                </a:solidFill>
              </a:rPr>
              <a:t>EVALUATION DES APPRENTISSAGES AU NIVEAU DE LA CONSTRUCTION DU NOMBRE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2873" y="1697843"/>
            <a:ext cx="9905999" cy="4973413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lvl="2">
              <a:buFontTx/>
              <a:buChar char="-"/>
            </a:pPr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marL="914400" lvl="2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llipse 3">
            <a:hlinkClick r:id="rId2" action="ppaction://hlinkfile"/>
          </p:cNvPr>
          <p:cNvSpPr/>
          <p:nvPr/>
        </p:nvSpPr>
        <p:spPr>
          <a:xfrm>
            <a:off x="1385572" y="1756798"/>
            <a:ext cx="798491" cy="60530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hlinkClick r:id="rId3" action="ppaction://hlinkfile"/>
          </p:cNvPr>
          <p:cNvSpPr/>
          <p:nvPr/>
        </p:nvSpPr>
        <p:spPr>
          <a:xfrm>
            <a:off x="2465740" y="1731042"/>
            <a:ext cx="798491" cy="60530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rId4" action="ppaction://hlinkfile"/>
          </p:cNvPr>
          <p:cNvSpPr/>
          <p:nvPr/>
        </p:nvSpPr>
        <p:spPr>
          <a:xfrm>
            <a:off x="3563536" y="1753196"/>
            <a:ext cx="798491" cy="60530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hlinkClick r:id="rId5" action="ppaction://hlinkfile"/>
          </p:cNvPr>
          <p:cNvSpPr/>
          <p:nvPr/>
        </p:nvSpPr>
        <p:spPr>
          <a:xfrm>
            <a:off x="4731804" y="1725925"/>
            <a:ext cx="798491" cy="60530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rId6" action="ppaction://hlinkfile"/>
          </p:cNvPr>
          <p:cNvSpPr/>
          <p:nvPr/>
        </p:nvSpPr>
        <p:spPr>
          <a:xfrm>
            <a:off x="5802734" y="1737790"/>
            <a:ext cx="798491" cy="60530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rId7" action="ppaction://hlinkfile"/>
          </p:cNvPr>
          <p:cNvSpPr/>
          <p:nvPr/>
        </p:nvSpPr>
        <p:spPr>
          <a:xfrm>
            <a:off x="6792874" y="1724729"/>
            <a:ext cx="798491" cy="60530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rId8" action="ppaction://hlinkfile"/>
          </p:cNvPr>
          <p:cNvSpPr/>
          <p:nvPr/>
        </p:nvSpPr>
        <p:spPr>
          <a:xfrm>
            <a:off x="7923728" y="1697843"/>
            <a:ext cx="798491" cy="60530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hlinkClick r:id="rId9" action="ppaction://hlinkfile"/>
          </p:cNvPr>
          <p:cNvSpPr/>
          <p:nvPr/>
        </p:nvSpPr>
        <p:spPr>
          <a:xfrm>
            <a:off x="9052817" y="1722383"/>
            <a:ext cx="798491" cy="60530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418839" y="2384343"/>
            <a:ext cx="798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Vidéo 1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473398" y="2430943"/>
            <a:ext cx="798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Vidéo 2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621404" y="2429192"/>
            <a:ext cx="798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Vidéo 3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813827" y="2429192"/>
            <a:ext cx="798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Vidéo 4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823969" y="2419270"/>
            <a:ext cx="798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Vidéo 5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909940" y="2429192"/>
            <a:ext cx="798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Vidéo 6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046354" y="2429192"/>
            <a:ext cx="798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Vidéo 7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9105684" y="2402905"/>
            <a:ext cx="798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Vidéo 8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0" name="Ellipse 19">
            <a:hlinkClick r:id="rId10" action="ppaction://hlinkfile"/>
          </p:cNvPr>
          <p:cNvSpPr/>
          <p:nvPr/>
        </p:nvSpPr>
        <p:spPr>
          <a:xfrm>
            <a:off x="10159846" y="1731042"/>
            <a:ext cx="798491" cy="60530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10248919" y="2431473"/>
            <a:ext cx="798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Vidéo 9</a:t>
            </a:r>
            <a:endParaRPr lang="fr-FR" sz="14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21693254"/>
              </p:ext>
            </p:extLst>
          </p:nvPr>
        </p:nvGraphicFramePr>
        <p:xfrm>
          <a:off x="453464" y="3048159"/>
          <a:ext cx="11281894" cy="1981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40947"/>
                <a:gridCol w="5640947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>
                          <a:solidFill>
                            <a:schemeClr val="bg1"/>
                          </a:solidFill>
                        </a:rPr>
                        <a:t>1 - Réciter la comptine numérique</a:t>
                      </a:r>
                      <a:endParaRPr lang="fr-FR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6 - Utiliser le nombre pour mémoriser une quantité</a:t>
                      </a:r>
                      <a:endParaRPr lang="fr-FR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2 - Dénombrer une collection d’objets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7 - Utiliser le nombre pour calculer (addition)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3 - Fabriquer une collection avec le cardinal donné</a:t>
                      </a:r>
                      <a:endParaRPr lang="fr-FR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8 - Utiliser le nombre pour calculer (soustraction)</a:t>
                      </a:r>
                      <a:endParaRPr lang="fr-FR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4 - Lire des nombres écrits en chiffres</a:t>
                      </a:r>
                      <a:endParaRPr lang="fr-FR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9 - Utiliser le nombre pour comparer</a:t>
                      </a:r>
                      <a:endParaRPr lang="fr-FR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5 - Surcompter et décompter</a:t>
                      </a:r>
                      <a:endParaRPr lang="fr-FR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6383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2" y="219273"/>
            <a:ext cx="9905998" cy="1478570"/>
          </a:xfrm>
        </p:spPr>
        <p:txBody>
          <a:bodyPr>
            <a:normAutofit/>
          </a:bodyPr>
          <a:lstStyle/>
          <a:p>
            <a:pPr marL="0" indent="0" algn="ctr"/>
            <a:r>
              <a:rPr lang="fr-FR" b="1" dirty="0" smtClean="0">
                <a:solidFill>
                  <a:schemeClr val="bg1"/>
                </a:solidFill>
              </a:rPr>
              <a:t>EVALUATION DES APPRENTISSAGES AU NIVEAU DE LA CONSTRUCTION DU NOMBRE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2873" y="1697843"/>
            <a:ext cx="9905999" cy="4973413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lvl="2">
              <a:buFontTx/>
              <a:buChar char="-"/>
            </a:pPr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marL="914400" lvl="2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llipse 3">
            <a:hlinkClick r:id="rId2"/>
          </p:cNvPr>
          <p:cNvSpPr/>
          <p:nvPr/>
        </p:nvSpPr>
        <p:spPr>
          <a:xfrm>
            <a:off x="1385572" y="1756798"/>
            <a:ext cx="798491" cy="60530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418839" y="2384343"/>
            <a:ext cx="798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Vidéo</a:t>
            </a:r>
            <a:endParaRPr lang="fr-FR" sz="14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/>
          </p:nvPr>
        </p:nvGraphicFramePr>
        <p:xfrm>
          <a:off x="453464" y="3048159"/>
          <a:ext cx="11281894" cy="2286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40947"/>
                <a:gridCol w="5640947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>
                          <a:solidFill>
                            <a:schemeClr val="bg1"/>
                          </a:solidFill>
                        </a:rPr>
                        <a:t>1 - Réciter la comptine numérique</a:t>
                      </a:r>
                      <a:endParaRPr lang="fr-FR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6 - Utiliser le nombre pour mémoriser une quantité</a:t>
                      </a:r>
                      <a:endParaRPr lang="fr-FR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2 - Dénombrer une collection d’objets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7 - Utiliser le nombre pour calculer (addition)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3 - Fabriquer une collection avec le cardinal donné</a:t>
                      </a:r>
                      <a:endParaRPr lang="fr-FR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8 - Utiliser le nombre pour calculer (soustraction)</a:t>
                      </a:r>
                      <a:endParaRPr lang="fr-FR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4 - Lire des nombres écrits en chiffres</a:t>
                      </a:r>
                      <a:endParaRPr lang="fr-FR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9 - Utiliser le nombre pour mémoriser une quantité</a:t>
                      </a:r>
                      <a:endParaRPr lang="fr-FR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5 - Surcompter et décompter</a:t>
                      </a:r>
                      <a:endParaRPr lang="fr-FR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10 – Utiliser le nombre pour mémoriser le rang </a:t>
                      </a:r>
                    </a:p>
                    <a:p>
                      <a:r>
                        <a:rPr lang="fr-FR" sz="2000" dirty="0" smtClean="0"/>
                        <a:t>       (à ajouter)</a:t>
                      </a:r>
                      <a:endParaRPr lang="fr-FR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1845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69458" y="85620"/>
            <a:ext cx="6624548" cy="785279"/>
          </a:xfrm>
        </p:spPr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Vos questions ET REMARQUES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81070" y="1081825"/>
            <a:ext cx="2756079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Les situations problèmes </a:t>
            </a:r>
            <a:r>
              <a:rPr lang="fr-FR" sz="2400" dirty="0" smtClean="0">
                <a:solidFill>
                  <a:schemeClr val="bg1"/>
                </a:solidFill>
              </a:rPr>
              <a:t>: pistes de travail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81066" y="2590460"/>
            <a:ext cx="275607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Jusqu’où</a:t>
            </a:r>
            <a:r>
              <a:rPr lang="fr-FR" sz="2400" dirty="0" smtClean="0">
                <a:solidFill>
                  <a:schemeClr val="bg1"/>
                </a:solidFill>
              </a:rPr>
              <a:t> travailler les nombres </a:t>
            </a:r>
            <a:r>
              <a:rPr lang="fr-FR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81067" y="3729764"/>
            <a:ext cx="2756079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Pistes pour aider les enfants à accéder à </a:t>
            </a:r>
            <a:r>
              <a:rPr lang="fr-FR" sz="2400" b="1" dirty="0" smtClean="0">
                <a:solidFill>
                  <a:schemeClr val="bg1"/>
                </a:solidFill>
              </a:rPr>
              <a:t>l’abstraction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81065" y="5238400"/>
            <a:ext cx="275607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Donner du </a:t>
            </a:r>
            <a:r>
              <a:rPr lang="fr-FR" sz="2400" b="1" dirty="0" smtClean="0">
                <a:solidFill>
                  <a:schemeClr val="bg1"/>
                </a:solidFill>
              </a:rPr>
              <a:t>sens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81065" y="5916039"/>
            <a:ext cx="9427341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Qu’est-ce que </a:t>
            </a:r>
            <a:r>
              <a:rPr lang="fr-FR" sz="2400" b="1" dirty="0" smtClean="0">
                <a:solidFill>
                  <a:schemeClr val="bg1"/>
                </a:solidFill>
              </a:rPr>
              <a:t>le nombre </a:t>
            </a:r>
            <a:r>
              <a:rPr lang="fr-FR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b="1" dirty="0" smtClean="0">
                <a:solidFill>
                  <a:schemeClr val="bg1"/>
                </a:solidFill>
              </a:rPr>
              <a:t>La quantité </a:t>
            </a:r>
            <a:r>
              <a:rPr lang="fr-FR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b="1" dirty="0" smtClean="0">
                <a:solidFill>
                  <a:schemeClr val="bg1"/>
                </a:solidFill>
              </a:rPr>
              <a:t>Le cardinal </a:t>
            </a:r>
            <a:r>
              <a:rPr lang="fr-FR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r>
              <a:rPr lang="fr-FR" sz="2400" dirty="0" smtClean="0">
                <a:solidFill>
                  <a:schemeClr val="bg1"/>
                </a:solidFill>
              </a:rPr>
              <a:t> Le </a:t>
            </a:r>
            <a:r>
              <a:rPr lang="fr-FR" sz="2400" b="1" dirty="0" smtClean="0">
                <a:solidFill>
                  <a:schemeClr val="bg1"/>
                </a:solidFill>
              </a:rPr>
              <a:t>signe </a:t>
            </a:r>
          </a:p>
          <a:p>
            <a:r>
              <a:rPr lang="fr-FR" sz="2400" b="1" dirty="0" smtClean="0">
                <a:solidFill>
                  <a:schemeClr val="bg1"/>
                </a:solidFill>
              </a:rPr>
              <a:t>graphique </a:t>
            </a:r>
            <a:r>
              <a:rPr lang="fr-FR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r>
              <a:rPr lang="fr-FR" sz="2400" dirty="0" smtClean="0">
                <a:solidFill>
                  <a:schemeClr val="bg1"/>
                </a:solidFill>
              </a:rPr>
              <a:t> Que faire du </a:t>
            </a:r>
            <a:r>
              <a:rPr lang="fr-FR" sz="2400" b="1" dirty="0" smtClean="0">
                <a:solidFill>
                  <a:schemeClr val="bg1"/>
                </a:solidFill>
              </a:rPr>
              <a:t>0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816694" y="1077504"/>
            <a:ext cx="275607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Un </a:t>
            </a:r>
            <a:r>
              <a:rPr lang="fr-FR" sz="2400" b="1" dirty="0" smtClean="0">
                <a:solidFill>
                  <a:schemeClr val="bg1"/>
                </a:solidFill>
              </a:rPr>
              <a:t>cahier des nombres </a:t>
            </a:r>
            <a:r>
              <a:rPr lang="fr-FR" sz="2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816684" y="2590458"/>
            <a:ext cx="609171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Que faire après l’association </a:t>
            </a:r>
            <a:r>
              <a:rPr lang="fr-FR" sz="2400" dirty="0" smtClean="0">
                <a:solidFill>
                  <a:schemeClr val="bg1"/>
                </a:solidFill>
              </a:rPr>
              <a:t>d’une écriture chiffrée à une quantité </a:t>
            </a:r>
            <a:r>
              <a:rPr lang="fr-FR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816695" y="3729764"/>
            <a:ext cx="2756079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Comment enseigner la décomposition </a:t>
            </a:r>
            <a:r>
              <a:rPr lang="fr-FR" sz="2400" dirty="0" smtClean="0">
                <a:solidFill>
                  <a:schemeClr val="bg1"/>
                </a:solidFill>
              </a:rPr>
              <a:t>des nombres </a:t>
            </a:r>
            <a:r>
              <a:rPr lang="fr-FR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816694" y="5238399"/>
            <a:ext cx="275607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Quelles </a:t>
            </a:r>
            <a:r>
              <a:rPr lang="fr-FR" sz="2400" b="1" dirty="0" smtClean="0">
                <a:solidFill>
                  <a:schemeClr val="bg1"/>
                </a:solidFill>
              </a:rPr>
              <a:t>ressources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152318" y="1077504"/>
            <a:ext cx="275607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La construction du nombre chez les </a:t>
            </a:r>
            <a:r>
              <a:rPr lang="fr-FR" sz="2400" b="1" dirty="0" smtClean="0">
                <a:solidFill>
                  <a:schemeClr val="bg1"/>
                </a:solidFill>
              </a:rPr>
              <a:t>PS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152323" y="3729764"/>
            <a:ext cx="2756079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Comment enseigner la comptine numérique </a:t>
            </a:r>
            <a:r>
              <a:rPr lang="fr-FR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152317" y="5238398"/>
            <a:ext cx="275607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Les </a:t>
            </a:r>
            <a:r>
              <a:rPr lang="fr-FR" sz="2400" b="1" dirty="0" smtClean="0">
                <a:solidFill>
                  <a:schemeClr val="bg1"/>
                </a:solidFill>
              </a:rPr>
              <a:t>méthodes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64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1436" y="111437"/>
            <a:ext cx="9905998" cy="733764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BIBLIOGRAPHIE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882" y="4263287"/>
            <a:ext cx="1371805" cy="13929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805" y="2647921"/>
            <a:ext cx="1209649" cy="159673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5" y="187318"/>
            <a:ext cx="1365191" cy="180478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89" y="2446504"/>
            <a:ext cx="1372007" cy="171293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89" y="4608172"/>
            <a:ext cx="1372007" cy="181179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66" y="845201"/>
            <a:ext cx="1306005" cy="202390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751" y="4975721"/>
            <a:ext cx="1342938" cy="174581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805" y="853712"/>
            <a:ext cx="1195146" cy="157627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090" y="4538959"/>
            <a:ext cx="1193099" cy="1573575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17" y="4215173"/>
            <a:ext cx="1328092" cy="188257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52751" y="3035482"/>
            <a:ext cx="1339037" cy="182933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882" y="102926"/>
            <a:ext cx="1375826" cy="194581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361" y="2320220"/>
            <a:ext cx="1377613" cy="164174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23" y="111437"/>
            <a:ext cx="1422610" cy="205921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09023" y="2446504"/>
            <a:ext cx="1496822" cy="199957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219915" y="4750828"/>
            <a:ext cx="1496147" cy="197071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88" y="187318"/>
            <a:ext cx="1307813" cy="180478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927" y="2245312"/>
            <a:ext cx="1256567" cy="17166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471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FORMATIONS 2018-2019 pour le cycle 1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115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MERCI POUR VOTRE ECOUTE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525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2" y="219273"/>
            <a:ext cx="9905998" cy="772400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ORGANISATION DE ce temps de FORMATION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2" y="991673"/>
            <a:ext cx="10668515" cy="53161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dirty="0" smtClean="0">
                <a:solidFill>
                  <a:schemeClr val="bg1"/>
                </a:solidFill>
              </a:rPr>
              <a:t>1 - Observation et analyse de vidéos sur les difficultés des élèves en énumération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 smtClean="0">
                <a:solidFill>
                  <a:schemeClr val="bg1"/>
                </a:solidFill>
              </a:rPr>
              <a:t>     (10 min)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 smtClean="0">
                <a:solidFill>
                  <a:schemeClr val="bg1"/>
                </a:solidFill>
              </a:rPr>
              <a:t>2 – Eléments pratiques (10 min)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3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dirty="0" smtClean="0">
                <a:solidFill>
                  <a:schemeClr val="bg1"/>
                </a:solidFill>
              </a:rPr>
              <a:t>3 - Découvrir des jeux mathématiques pour enseigner la construction du nombre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    en maternelle </a:t>
            </a:r>
            <a:r>
              <a:rPr lang="fr-FR" dirty="0">
                <a:solidFill>
                  <a:schemeClr val="bg1"/>
                </a:solidFill>
              </a:rPr>
              <a:t>	</a:t>
            </a:r>
            <a:r>
              <a:rPr lang="fr-FR" dirty="0" smtClean="0">
                <a:solidFill>
                  <a:schemeClr val="bg1"/>
                </a:solidFill>
              </a:rPr>
              <a:t>	des réponses (1h15)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4 - Compétences travaillées au travers de ces jeux et attendues au Cycle 1 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    (10 min)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5 – La mallette Mathématiques et les programmes 2015 (5 min)</a:t>
            </a:r>
          </a:p>
          <a:p>
            <a:pPr marL="0" indent="0">
              <a:buNone/>
            </a:pPr>
            <a:endParaRPr lang="fr-FR" sz="12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dirty="0" smtClean="0">
                <a:solidFill>
                  <a:schemeClr val="bg1"/>
                </a:solidFill>
              </a:rPr>
              <a:t>6 – Evaluation de la construction du nombre (10 min)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3520736" y="3170494"/>
            <a:ext cx="1224366" cy="193729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603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7431" y="206394"/>
            <a:ext cx="11062951" cy="1478570"/>
          </a:xfrm>
        </p:spPr>
        <p:txBody>
          <a:bodyPr>
            <a:normAutofit/>
          </a:bodyPr>
          <a:lstStyle/>
          <a:p>
            <a:pPr marL="0" indent="0" algn="ctr"/>
            <a:r>
              <a:rPr lang="fr-FR" b="1" dirty="0">
                <a:solidFill>
                  <a:schemeClr val="bg1"/>
                </a:solidFill>
              </a:rPr>
              <a:t>Observation et analyse de vidéos pour cerner les difficultés des élèves </a:t>
            </a:r>
            <a:r>
              <a:rPr lang="fr-FR" b="1" dirty="0" smtClean="0">
                <a:solidFill>
                  <a:schemeClr val="bg1"/>
                </a:solidFill>
              </a:rPr>
              <a:t>en ENUMERATION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4484" y="3793756"/>
            <a:ext cx="759853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Extraits issus du DVD « Repérage des compétences numériques </a:t>
            </a: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maternelle", édité par l'IREM de Toulouse et l'IUFM Toulouse Midi-Pyrénées.</a:t>
            </a:r>
            <a:endParaRPr lang="fr-FR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llipse 4">
            <a:hlinkClick r:id="rId2"/>
          </p:cNvPr>
          <p:cNvSpPr/>
          <p:nvPr/>
        </p:nvSpPr>
        <p:spPr>
          <a:xfrm>
            <a:off x="5251938" y="2250830"/>
            <a:ext cx="1055077" cy="72683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1490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219273"/>
            <a:ext cx="9905998" cy="836795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Quels apprentissages à conduire </a:t>
            </a:r>
            <a:r>
              <a:rPr lang="fr-FR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fr-FR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2" y="1056068"/>
            <a:ext cx="9905999" cy="4687908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La maîtrise de la comptine numérique</a:t>
            </a:r>
          </a:p>
          <a:p>
            <a:r>
              <a:rPr lang="fr-FR" sz="2800" dirty="0">
                <a:solidFill>
                  <a:schemeClr val="bg1"/>
                </a:solidFill>
              </a:rPr>
              <a:t>La reconnaissance globale de petites quantités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La compréhension du concept de collection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La synchronisation des mots-nombres et du geste</a:t>
            </a:r>
            <a:endParaRPr lang="fr-FR" sz="2800" dirty="0">
              <a:solidFill>
                <a:schemeClr val="bg1"/>
              </a:solidFill>
            </a:endParaRPr>
          </a:p>
          <a:p>
            <a:r>
              <a:rPr lang="fr-FR" sz="2800" dirty="0" smtClean="0">
                <a:solidFill>
                  <a:schemeClr val="bg1"/>
                </a:solidFill>
              </a:rPr>
              <a:t>La maîtrise de la procédure pour dénombrer</a:t>
            </a:r>
          </a:p>
        </p:txBody>
      </p:sp>
    </p:spTree>
    <p:extLst>
      <p:ext uri="{BB962C8B-B14F-4D97-AF65-F5344CB8AC3E}">
        <p14:creationId xmlns="" xmlns:p14="http://schemas.microsoft.com/office/powerpoint/2010/main" val="160459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232152"/>
            <a:ext cx="9905998" cy="811037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Un POINT SUR LE LEXIQUE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0006" y="1197735"/>
            <a:ext cx="10197405" cy="442815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fr-FR" sz="2800" dirty="0" smtClean="0">
                <a:solidFill>
                  <a:schemeClr val="bg1"/>
                </a:solidFill>
              </a:rPr>
              <a:t>VALEUR – QUANTITE – NOMBRE - COLLECTION</a:t>
            </a:r>
          </a:p>
          <a:p>
            <a:r>
              <a:rPr lang="fr-FR" sz="2800" b="1" dirty="0" smtClean="0">
                <a:solidFill>
                  <a:schemeClr val="bg1"/>
                </a:solidFill>
              </a:rPr>
              <a:t>Valeur</a:t>
            </a:r>
            <a:r>
              <a:rPr lang="fr-FR" sz="2800" dirty="0" smtClean="0">
                <a:solidFill>
                  <a:schemeClr val="bg1"/>
                </a:solidFill>
              </a:rPr>
              <a:t> : ce qui est attribué comme valeur à un objet, à une cellule, …    (ex : 1 pièce de 2€ vaut 2€)</a:t>
            </a:r>
          </a:p>
          <a:p>
            <a:r>
              <a:rPr lang="fr-FR" sz="2800" b="1" dirty="0" smtClean="0">
                <a:solidFill>
                  <a:schemeClr val="bg1"/>
                </a:solidFill>
              </a:rPr>
              <a:t>Quantité</a:t>
            </a:r>
            <a:r>
              <a:rPr lang="fr-FR" sz="2800" dirty="0" smtClean="0">
                <a:solidFill>
                  <a:schemeClr val="bg1"/>
                </a:solidFill>
              </a:rPr>
              <a:t> : le cardinal d’une collection </a:t>
            </a:r>
          </a:p>
          <a:p>
            <a:r>
              <a:rPr lang="fr-FR" sz="2800" b="1" dirty="0" smtClean="0">
                <a:solidFill>
                  <a:schemeClr val="bg1"/>
                </a:solidFill>
              </a:rPr>
              <a:t>Nombre</a:t>
            </a:r>
            <a:r>
              <a:rPr lang="fr-FR" sz="2800" dirty="0" smtClean="0">
                <a:solidFill>
                  <a:schemeClr val="bg1"/>
                </a:solidFill>
              </a:rPr>
              <a:t> : concept permettant d’évaluer et de comparer des quantités ou des mesures, d’ordonner ou nommer des éléments par numérotation</a:t>
            </a:r>
          </a:p>
          <a:p>
            <a:r>
              <a:rPr lang="fr-FR" sz="2800" b="1" dirty="0" smtClean="0">
                <a:solidFill>
                  <a:schemeClr val="bg1"/>
                </a:solidFill>
              </a:rPr>
              <a:t>Collection</a:t>
            </a:r>
            <a:r>
              <a:rPr lang="fr-FR" sz="2800" dirty="0" smtClean="0">
                <a:solidFill>
                  <a:schemeClr val="bg1"/>
                </a:solidFill>
              </a:rPr>
              <a:t> : ensemble stable d’éléments identiques ou différents, mobiles ou non et organisés ou en vrac</a:t>
            </a:r>
          </a:p>
        </p:txBody>
      </p:sp>
    </p:spTree>
    <p:extLst>
      <p:ext uri="{BB962C8B-B14F-4D97-AF65-F5344CB8AC3E}">
        <p14:creationId xmlns="" xmlns:p14="http://schemas.microsoft.com/office/powerpoint/2010/main" val="199719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33764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Un POINT SUR LE LEXIQUE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2" y="1352282"/>
            <a:ext cx="9905999" cy="44389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dirty="0" smtClean="0">
                <a:solidFill>
                  <a:schemeClr val="bg1"/>
                </a:solidFill>
              </a:rPr>
              <a:t>TRIER – CLASSER - RANGER</a:t>
            </a:r>
          </a:p>
          <a:p>
            <a:endParaRPr lang="fr-FR" sz="3200" b="1" dirty="0" smtClean="0">
              <a:solidFill>
                <a:schemeClr val="bg1"/>
              </a:solidFill>
            </a:endParaRPr>
          </a:p>
          <a:p>
            <a:r>
              <a:rPr lang="fr-FR" sz="2800" b="1" dirty="0" smtClean="0">
                <a:solidFill>
                  <a:schemeClr val="bg1"/>
                </a:solidFill>
              </a:rPr>
              <a:t>Trier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>
                <a:solidFill>
                  <a:schemeClr val="bg1"/>
                </a:solidFill>
              </a:rPr>
              <a:t>: action de répartir des éléments d’une collection donnée </a:t>
            </a:r>
            <a:r>
              <a:rPr lang="fr-FR" sz="2800" dirty="0" smtClean="0">
                <a:solidFill>
                  <a:schemeClr val="bg1"/>
                </a:solidFill>
              </a:rPr>
              <a:t>de manière binaire en 2 sous collections (appartient ou n’appartient pas). </a:t>
            </a:r>
            <a:endParaRPr lang="fr-FR" sz="2800" dirty="0">
              <a:solidFill>
                <a:schemeClr val="bg1"/>
              </a:solidFill>
            </a:endParaRPr>
          </a:p>
          <a:p>
            <a:r>
              <a:rPr lang="fr-FR" sz="2800" b="1" dirty="0">
                <a:solidFill>
                  <a:schemeClr val="bg1"/>
                </a:solidFill>
              </a:rPr>
              <a:t>Classer</a:t>
            </a:r>
            <a:r>
              <a:rPr lang="fr-FR" sz="2800" dirty="0">
                <a:solidFill>
                  <a:schemeClr val="bg1"/>
                </a:solidFill>
              </a:rPr>
              <a:t> : </a:t>
            </a:r>
            <a:r>
              <a:rPr lang="fr-FR" sz="2800" dirty="0" smtClean="0">
                <a:solidFill>
                  <a:schemeClr val="bg1"/>
                </a:solidFill>
              </a:rPr>
              <a:t>Mettre ensemble ce qui se ressemble</a:t>
            </a:r>
            <a:endParaRPr lang="fr-FR" sz="2800" dirty="0">
              <a:solidFill>
                <a:schemeClr val="bg1"/>
              </a:solidFill>
            </a:endParaRPr>
          </a:p>
          <a:p>
            <a:r>
              <a:rPr lang="fr-FR" sz="2800" b="1" dirty="0">
                <a:solidFill>
                  <a:schemeClr val="bg1"/>
                </a:solidFill>
              </a:rPr>
              <a:t>Ranger</a:t>
            </a:r>
            <a:r>
              <a:rPr lang="fr-FR" sz="2800" dirty="0">
                <a:solidFill>
                  <a:schemeClr val="bg1"/>
                </a:solidFill>
              </a:rPr>
              <a:t> : </a:t>
            </a:r>
            <a:r>
              <a:rPr lang="fr-FR" sz="2800" dirty="0" smtClean="0">
                <a:solidFill>
                  <a:schemeClr val="bg1"/>
                </a:solidFill>
              </a:rPr>
              <a:t>Définir un ordre pour ranger selon cet ordre</a:t>
            </a:r>
            <a:endParaRPr lang="fr-FR" sz="2800" dirty="0">
              <a:solidFill>
                <a:schemeClr val="bg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56259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129121"/>
            <a:ext cx="9905998" cy="1313313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Un POINT SUR LE </a:t>
            </a:r>
            <a:r>
              <a:rPr lang="fr-FR" b="1" dirty="0" smtClean="0">
                <a:solidFill>
                  <a:schemeClr val="bg1"/>
                </a:solidFill>
              </a:rPr>
              <a:t>LEXIQUE</a:t>
            </a:r>
            <a:br>
              <a:rPr lang="fr-FR" b="1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COMPTER – COMPTAGE –DENOMBRER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3" y="1442434"/>
            <a:ext cx="9905999" cy="5164428"/>
          </a:xfrm>
        </p:spPr>
        <p:txBody>
          <a:bodyPr>
            <a:normAutofit/>
          </a:bodyPr>
          <a:lstStyle/>
          <a:p>
            <a:r>
              <a:rPr lang="fr-FR" sz="2600" b="1" dirty="0">
                <a:solidFill>
                  <a:schemeClr val="bg1"/>
                </a:solidFill>
              </a:rPr>
              <a:t>Compter</a:t>
            </a:r>
            <a:r>
              <a:rPr lang="fr-FR" sz="2600" dirty="0">
                <a:solidFill>
                  <a:schemeClr val="bg1"/>
                </a:solidFill>
              </a:rPr>
              <a:t> : réciter la suite </a:t>
            </a:r>
            <a:r>
              <a:rPr lang="fr-FR" sz="2600" dirty="0" smtClean="0">
                <a:solidFill>
                  <a:schemeClr val="bg1"/>
                </a:solidFill>
              </a:rPr>
              <a:t>numérique</a:t>
            </a:r>
            <a:endParaRPr lang="fr-FR" sz="2600" dirty="0">
              <a:solidFill>
                <a:schemeClr val="bg1"/>
              </a:solidFill>
            </a:endParaRPr>
          </a:p>
          <a:p>
            <a:r>
              <a:rPr lang="fr-FR" sz="2600" b="1" dirty="0">
                <a:solidFill>
                  <a:schemeClr val="bg1"/>
                </a:solidFill>
              </a:rPr>
              <a:t>Comptage</a:t>
            </a:r>
            <a:r>
              <a:rPr lang="fr-FR" sz="2600" dirty="0">
                <a:solidFill>
                  <a:schemeClr val="bg1"/>
                </a:solidFill>
              </a:rPr>
              <a:t> : l’enfant met en correspondance terme à terme mes mots-nombres et les objets de la collection mais il n’isole pas le dernier mot-nombre prononcé pour répondre à la question « combien de » = pointage = attribution d’un numéro à un objet de la </a:t>
            </a:r>
            <a:r>
              <a:rPr lang="fr-FR" sz="2600" dirty="0" smtClean="0">
                <a:solidFill>
                  <a:schemeClr val="bg1"/>
                </a:solidFill>
              </a:rPr>
              <a:t>collection</a:t>
            </a:r>
            <a:endParaRPr lang="fr-FR" sz="2600" dirty="0">
              <a:solidFill>
                <a:schemeClr val="bg1"/>
              </a:solidFill>
            </a:endParaRPr>
          </a:p>
          <a:p>
            <a:r>
              <a:rPr lang="fr-FR" sz="2600" b="1" dirty="0" smtClean="0">
                <a:solidFill>
                  <a:schemeClr val="bg1"/>
                </a:solidFill>
              </a:rPr>
              <a:t>Dénombrer</a:t>
            </a:r>
            <a:r>
              <a:rPr lang="fr-FR" sz="2600" dirty="0" smtClean="0">
                <a:solidFill>
                  <a:schemeClr val="bg1"/>
                </a:solidFill>
              </a:rPr>
              <a:t> </a:t>
            </a:r>
            <a:r>
              <a:rPr lang="fr-FR" sz="2600" dirty="0">
                <a:solidFill>
                  <a:schemeClr val="bg1"/>
                </a:solidFill>
              </a:rPr>
              <a:t>: </a:t>
            </a:r>
            <a:r>
              <a:rPr lang="fr-FR" sz="2600" dirty="0" smtClean="0">
                <a:solidFill>
                  <a:schemeClr val="bg1"/>
                </a:solidFill>
              </a:rPr>
              <a:t>technique </a:t>
            </a:r>
            <a:r>
              <a:rPr lang="fr-FR" sz="2600" dirty="0">
                <a:solidFill>
                  <a:schemeClr val="bg1"/>
                </a:solidFill>
              </a:rPr>
              <a:t>permettant de déterminer le nombre d’éléments d’une collection. C’est synchroniser la récitation de la suite des mots-nombres avec le pointage des objets à </a:t>
            </a:r>
            <a:r>
              <a:rPr lang="fr-FR" sz="2600" dirty="0" smtClean="0">
                <a:solidFill>
                  <a:schemeClr val="bg1"/>
                </a:solidFill>
              </a:rPr>
              <a:t>dénombrer. Compter une fois et seulement une fois chaque élément et comprendre que le dernier mot dit correspond au cardinal de la collection.</a:t>
            </a:r>
            <a:endParaRPr lang="fr-FR" sz="2600" dirty="0">
              <a:solidFill>
                <a:schemeClr val="bg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69714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2" y="245031"/>
            <a:ext cx="10423815" cy="65649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cap="none" dirty="0" smtClean="0">
                <a:solidFill>
                  <a:schemeClr val="bg1"/>
                </a:solidFill>
              </a:rPr>
              <a:t>Une progression des apprentissages pour mémoriser </a:t>
            </a:r>
            <a:br>
              <a:rPr lang="fr-FR" b="1" cap="none" dirty="0" smtClean="0">
                <a:solidFill>
                  <a:schemeClr val="bg1"/>
                </a:solidFill>
              </a:rPr>
            </a:br>
            <a:r>
              <a:rPr lang="fr-FR" b="1" cap="none" dirty="0" smtClean="0">
                <a:solidFill>
                  <a:schemeClr val="bg1"/>
                </a:solidFill>
              </a:rPr>
              <a:t>la comptine numérique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8338" y="1081825"/>
            <a:ext cx="10856889" cy="558943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fr-FR" sz="1300" dirty="0" smtClean="0">
                <a:solidFill>
                  <a:schemeClr val="bg1"/>
                </a:solidFill>
              </a:rPr>
              <a:t>(« Le </a:t>
            </a:r>
            <a:r>
              <a:rPr lang="fr-FR" sz="1300" dirty="0">
                <a:solidFill>
                  <a:schemeClr val="bg1"/>
                </a:solidFill>
              </a:rPr>
              <a:t>nombre au cycle </a:t>
            </a:r>
            <a:r>
              <a:rPr lang="fr-FR" sz="1300" dirty="0" smtClean="0">
                <a:solidFill>
                  <a:schemeClr val="bg1"/>
                </a:solidFill>
              </a:rPr>
              <a:t>2 » </a:t>
            </a:r>
            <a:r>
              <a:rPr lang="fr-FR" sz="1300" dirty="0">
                <a:solidFill>
                  <a:schemeClr val="bg1"/>
                </a:solidFill>
              </a:rPr>
              <a:t>– </a:t>
            </a:r>
            <a:r>
              <a:rPr lang="fr-FR" sz="1300" dirty="0" smtClean="0">
                <a:solidFill>
                  <a:schemeClr val="bg1"/>
                </a:solidFill>
              </a:rPr>
              <a:t>Ressources pour la classe – SCEREN – p25) </a:t>
            </a:r>
          </a:p>
          <a:p>
            <a:pPr lvl="1"/>
            <a:r>
              <a:rPr lang="fr-FR" sz="2400" dirty="0" smtClean="0">
                <a:solidFill>
                  <a:schemeClr val="bg1"/>
                </a:solidFill>
              </a:rPr>
              <a:t>Apprendre la chaîne orale</a:t>
            </a:r>
          </a:p>
          <a:p>
            <a:pPr lvl="1"/>
            <a:r>
              <a:rPr lang="fr-FR" sz="2400" dirty="0">
                <a:solidFill>
                  <a:schemeClr val="bg1"/>
                </a:solidFill>
              </a:rPr>
              <a:t>Segmenter la chaine orale en variant les </a:t>
            </a:r>
            <a:r>
              <a:rPr lang="fr-FR" sz="2400" dirty="0" smtClean="0">
                <a:solidFill>
                  <a:schemeClr val="bg1"/>
                </a:solidFill>
              </a:rPr>
              <a:t>comptines - Mémoriser des blocs de mots</a:t>
            </a:r>
          </a:p>
          <a:p>
            <a:pPr lvl="1"/>
            <a:r>
              <a:rPr lang="fr-FR" sz="2400" dirty="0" smtClean="0">
                <a:solidFill>
                  <a:schemeClr val="bg1"/>
                </a:solidFill>
              </a:rPr>
              <a:t>Identifier les mots-nombres dans les comptines - Isoler les nombres</a:t>
            </a:r>
          </a:p>
          <a:p>
            <a:pPr lvl="1"/>
            <a:r>
              <a:rPr lang="fr-FR" sz="2400" dirty="0">
                <a:solidFill>
                  <a:schemeClr val="bg1"/>
                </a:solidFill>
              </a:rPr>
              <a:t>Introduire </a:t>
            </a:r>
            <a:r>
              <a:rPr lang="fr-FR" sz="2400" dirty="0" smtClean="0">
                <a:solidFill>
                  <a:schemeClr val="bg1"/>
                </a:solidFill>
              </a:rPr>
              <a:t>plusieurs écritures chiffrées pour aller vers l’écriture standard</a:t>
            </a:r>
            <a:endParaRPr lang="fr-FR" sz="2400" dirty="0">
              <a:solidFill>
                <a:schemeClr val="bg1"/>
              </a:solidFill>
            </a:endParaRPr>
          </a:p>
          <a:p>
            <a:pPr lvl="1"/>
            <a:r>
              <a:rPr lang="fr-FR" sz="2400" dirty="0" smtClean="0">
                <a:solidFill>
                  <a:schemeClr val="bg1"/>
                </a:solidFill>
              </a:rPr>
              <a:t>Arrêter la récitation de la comptine numérique à un nombre convenu à l’avance</a:t>
            </a:r>
          </a:p>
          <a:p>
            <a:pPr lvl="1"/>
            <a:r>
              <a:rPr lang="fr-FR" sz="2400" dirty="0" smtClean="0">
                <a:solidFill>
                  <a:schemeClr val="bg1"/>
                </a:solidFill>
              </a:rPr>
              <a:t>Commencer la comptine numérique à n’importe quel nombre (utile pour le surcomptage)</a:t>
            </a:r>
          </a:p>
          <a:p>
            <a:pPr lvl="1"/>
            <a:r>
              <a:rPr lang="fr-FR" sz="2400" dirty="0" smtClean="0">
                <a:solidFill>
                  <a:schemeClr val="bg1"/>
                </a:solidFill>
              </a:rPr>
              <a:t>Réciter la comptine à l’envers, à partir de n’importe quel nombre (utile pour le décomptage)</a:t>
            </a:r>
          </a:p>
          <a:p>
            <a:pPr lvl="1"/>
            <a:r>
              <a:rPr lang="fr-FR" sz="2400" dirty="0" smtClean="0">
                <a:solidFill>
                  <a:schemeClr val="bg1"/>
                </a:solidFill>
              </a:rPr>
              <a:t>Réciter la comptine de 2 en 2, de 5 en 5, de 10 en 10 à partir de différents nombres (utile pour mémoriser les doubles, utile pour la numération en base 10)</a:t>
            </a:r>
          </a:p>
          <a:p>
            <a:pPr lvl="1"/>
            <a:r>
              <a:rPr lang="fr-FR" sz="2400" dirty="0" smtClean="0">
                <a:solidFill>
                  <a:schemeClr val="bg1"/>
                </a:solidFill>
              </a:rPr>
              <a:t>Faire un lien avec les quantités ou d’autres représentations des nombres</a:t>
            </a:r>
          </a:p>
        </p:txBody>
      </p:sp>
    </p:spTree>
    <p:extLst>
      <p:ext uri="{BB962C8B-B14F-4D97-AF65-F5344CB8AC3E}">
        <p14:creationId xmlns="" xmlns:p14="http://schemas.microsoft.com/office/powerpoint/2010/main" val="84112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2210</TotalTime>
  <Words>1450</Words>
  <Application>Microsoft Office PowerPoint</Application>
  <PresentationFormat>Personnalisé</PresentationFormat>
  <Paragraphs>276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Circuit</vt:lpstr>
      <vt:lpstr>La construction du nombre  en maternelle  Animation départementale           (mars – juin 2018)                </vt:lpstr>
      <vt:lpstr>Vos questions ET REMARQUES</vt:lpstr>
      <vt:lpstr>ORGANISATION DE ce temps de FORMATION</vt:lpstr>
      <vt:lpstr>Observation et analyse de vidéos pour cerner les difficultés des élèves en ENUMERATION</vt:lpstr>
      <vt:lpstr>Quels apprentissages à conduire ?</vt:lpstr>
      <vt:lpstr>Un POINT SUR LE LEXIQUE</vt:lpstr>
      <vt:lpstr>Un POINT SUR LE LEXIQUE</vt:lpstr>
      <vt:lpstr>Un POINT SUR LE LEXIQUE COMPTER – COMPTAGE –DENOMBRER</vt:lpstr>
      <vt:lpstr>Une progression des apprentissages pour mémoriser  la comptine numérique </vt:lpstr>
      <vt:lpstr>LES OBJECTIFS DE L’ECOLE MATERNELLE AU NIVEAU DE LA CONSTRUCTION DU NOMBRE</vt:lpstr>
      <vt:lpstr>Découvrir des jeux mathématiques pour enseigner la construction du nombre en maternelle</vt:lpstr>
      <vt:lpstr>Diapositive 12</vt:lpstr>
      <vt:lpstr>Présentation de la Mallette Mathématiques COPIRELEM - IFE</vt:lpstr>
      <vt:lpstr>UNE AUTRE LECTURE DE LA MALLETTE AVEC  LES PROGRAMMES 2015</vt:lpstr>
      <vt:lpstr>UNE AUTRE LECTURE DE LA MALLETTE AVEC  LES PROGRAMMES 2015 : utiliser les nombres</vt:lpstr>
      <vt:lpstr>UNE AUTRE LECTURE DE LA MALLETTE AVEC  LES PROGRAMMES 2015 : étudier les nombres</vt:lpstr>
      <vt:lpstr>UNE AUTRE LECTURE DE LA MALLETTE AVEC  LES PROGRAMMES 2015</vt:lpstr>
      <vt:lpstr>EVALUATION DES APPRENTISSAGES AU NIVEAU DE LA CONSTRUCTION DU NOMBRE</vt:lpstr>
      <vt:lpstr>EVALUATION DES APPRENTISSAGES AU NIVEAU DE LA CONSTRUCTION DU NOMBRE</vt:lpstr>
      <vt:lpstr>BIBLIOGRAPHIE</vt:lpstr>
      <vt:lpstr>FORMATIONS 2018-2019 pour le cycle 1</vt:lpstr>
      <vt:lpstr>MERCI POUR VOTRE ECOUTE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construction  du nombre en maternelle  Animation départementale           (mars – juin 2018)</dc:title>
  <dc:creator>Laurence ALBERT</dc:creator>
  <cp:lastModifiedBy>christophe.lechopier</cp:lastModifiedBy>
  <cp:revision>221</cp:revision>
  <cp:lastPrinted>2018-04-03T10:12:04Z</cp:lastPrinted>
  <dcterms:created xsi:type="dcterms:W3CDTF">2018-03-15T22:28:52Z</dcterms:created>
  <dcterms:modified xsi:type="dcterms:W3CDTF">2018-06-25T13:26:18Z</dcterms:modified>
</cp:coreProperties>
</file>