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2.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3.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4.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32" r:id="rId2"/>
    <p:sldId id="333" r:id="rId3"/>
    <p:sldId id="334" r:id="rId4"/>
    <p:sldId id="335" r:id="rId5"/>
    <p:sldId id="338" r:id="rId6"/>
    <p:sldId id="344" r:id="rId7"/>
    <p:sldId id="337" r:id="rId8"/>
    <p:sldId id="350" r:id="rId9"/>
    <p:sldId id="382" r:id="rId10"/>
    <p:sldId id="362" r:id="rId11"/>
    <p:sldId id="364" r:id="rId12"/>
    <p:sldId id="365" r:id="rId13"/>
    <p:sldId id="366" r:id="rId14"/>
    <p:sldId id="371" r:id="rId15"/>
    <p:sldId id="372" r:id="rId16"/>
    <p:sldId id="373" r:id="rId17"/>
    <p:sldId id="370" r:id="rId18"/>
    <p:sldId id="375" r:id="rId19"/>
    <p:sldId id="368" r:id="rId20"/>
    <p:sldId id="369" r:id="rId21"/>
    <p:sldId id="374" r:id="rId22"/>
    <p:sldId id="356" r:id="rId23"/>
    <p:sldId id="357" r:id="rId24"/>
    <p:sldId id="358" r:id="rId25"/>
    <p:sldId id="378" r:id="rId26"/>
    <p:sldId id="361" r:id="rId27"/>
    <p:sldId id="379" r:id="rId28"/>
    <p:sldId id="360" r:id="rId29"/>
    <p:sldId id="380" r:id="rId30"/>
    <p:sldId id="381" r:id="rId31"/>
    <p:sldId id="352" r:id="rId32"/>
    <p:sldId id="353" r:id="rId33"/>
    <p:sldId id="383"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ACE6"/>
    <a:srgbClr val="EDE2F6"/>
    <a:srgbClr val="E8D9F3"/>
    <a:srgbClr val="AE7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76" autoAdjust="0"/>
    <p:restoredTop sz="95439" autoAdjust="0"/>
  </p:normalViewPr>
  <p:slideViewPr>
    <p:cSldViewPr showGuides="1">
      <p:cViewPr varScale="1">
        <p:scale>
          <a:sx n="103" d="100"/>
          <a:sy n="103" d="100"/>
        </p:scale>
        <p:origin x="858" y="114"/>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95D1B-7078-4718-B531-176A0DCBE8BA}" type="datetimeFigureOut">
              <a:rPr lang="fr-FR" smtClean="0"/>
              <a:t>12/05/2019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C2538-4938-4630-BAA8-94C13439E940}" type="slidenum">
              <a:rPr lang="fr-FR" smtClean="0"/>
              <a:t>‹N°›</a:t>
            </a:fld>
            <a:endParaRPr lang="fr-FR"/>
          </a:p>
        </p:txBody>
      </p:sp>
    </p:spTree>
    <p:extLst>
      <p:ext uri="{BB962C8B-B14F-4D97-AF65-F5344CB8AC3E}">
        <p14:creationId xmlns:p14="http://schemas.microsoft.com/office/powerpoint/2010/main" val="464683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9EC2538-4938-4630-BAA8-94C13439E940}" type="slidenum">
              <a:rPr lang="fr-FR" smtClean="0"/>
              <a:t>13</a:t>
            </a:fld>
            <a:endParaRPr lang="fr-FR"/>
          </a:p>
        </p:txBody>
      </p:sp>
    </p:spTree>
    <p:extLst>
      <p:ext uri="{BB962C8B-B14F-4D97-AF65-F5344CB8AC3E}">
        <p14:creationId xmlns:p14="http://schemas.microsoft.com/office/powerpoint/2010/main" val="248301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9EC2538-4938-4630-BAA8-94C13439E940}" type="slidenum">
              <a:rPr lang="fr-FR" smtClean="0"/>
              <a:t>14</a:t>
            </a:fld>
            <a:endParaRPr lang="fr-FR"/>
          </a:p>
        </p:txBody>
      </p:sp>
    </p:spTree>
    <p:extLst>
      <p:ext uri="{BB962C8B-B14F-4D97-AF65-F5344CB8AC3E}">
        <p14:creationId xmlns:p14="http://schemas.microsoft.com/office/powerpoint/2010/main" val="2282276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9EC2538-4938-4630-BAA8-94C13439E940}" type="slidenum">
              <a:rPr lang="fr-FR" smtClean="0"/>
              <a:t>15</a:t>
            </a:fld>
            <a:endParaRPr lang="fr-FR"/>
          </a:p>
        </p:txBody>
      </p:sp>
    </p:spTree>
    <p:extLst>
      <p:ext uri="{BB962C8B-B14F-4D97-AF65-F5344CB8AC3E}">
        <p14:creationId xmlns:p14="http://schemas.microsoft.com/office/powerpoint/2010/main" val="744207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9EC2538-4938-4630-BAA8-94C13439E940}" type="slidenum">
              <a:rPr lang="fr-FR" smtClean="0"/>
              <a:t>16</a:t>
            </a:fld>
            <a:endParaRPr lang="fr-FR"/>
          </a:p>
        </p:txBody>
      </p:sp>
    </p:spTree>
    <p:extLst>
      <p:ext uri="{BB962C8B-B14F-4D97-AF65-F5344CB8AC3E}">
        <p14:creationId xmlns:p14="http://schemas.microsoft.com/office/powerpoint/2010/main" val="16711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6FAFA82-E7C2-463F-B44D-71E29ABDB172}"/>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5" name="Espace réservé du pied de page 4">
            <a:extLst>
              <a:ext uri="{FF2B5EF4-FFF2-40B4-BE49-F238E27FC236}">
                <a16:creationId xmlns:a16="http://schemas.microsoft.com/office/drawing/2014/main"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AD4FD-6C86-4119-A392-329CE97C67BF}"/>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5" name="Espace réservé du pied de page 4">
            <a:extLst>
              <a:ext uri="{FF2B5EF4-FFF2-40B4-BE49-F238E27FC236}">
                <a16:creationId xmlns:a16="http://schemas.microsoft.com/office/drawing/2014/main"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514030-65EE-4324-AB7D-8997684DEE5D}"/>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5" name="Espace réservé du pied de page 4">
            <a:extLst>
              <a:ext uri="{FF2B5EF4-FFF2-40B4-BE49-F238E27FC236}">
                <a16:creationId xmlns:a16="http://schemas.microsoft.com/office/drawing/2014/main"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0D9712-D805-4703-9FA7-34F0CF3D6196}"/>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5" name="Espace réservé du pied de page 4">
            <a:extLst>
              <a:ext uri="{FF2B5EF4-FFF2-40B4-BE49-F238E27FC236}">
                <a16:creationId xmlns:a16="http://schemas.microsoft.com/office/drawing/2014/main"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5C9D8B3-A49B-4D1F-8EEE-9CFC80441C86}"/>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5" name="Espace réservé du pied de page 4">
            <a:extLst>
              <a:ext uri="{FF2B5EF4-FFF2-40B4-BE49-F238E27FC236}">
                <a16:creationId xmlns:a16="http://schemas.microsoft.com/office/drawing/2014/main"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82C71A-6C8B-48F1-8AFB-E4050B19D535}"/>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6" name="Espace réservé du pied de page 5">
            <a:extLst>
              <a:ext uri="{FF2B5EF4-FFF2-40B4-BE49-F238E27FC236}">
                <a16:creationId xmlns:a16="http://schemas.microsoft.com/office/drawing/2014/main"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B94F81-4920-4156-A45A-5900A5B90259}"/>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8" name="Espace réservé du pied de page 7">
            <a:extLst>
              <a:ext uri="{FF2B5EF4-FFF2-40B4-BE49-F238E27FC236}">
                <a16:creationId xmlns:a16="http://schemas.microsoft.com/office/drawing/2014/main"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BC77FC6-EBDF-4569-8207-D25B712F8845}"/>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4" name="Espace réservé du pied de page 3">
            <a:extLst>
              <a:ext uri="{FF2B5EF4-FFF2-40B4-BE49-F238E27FC236}">
                <a16:creationId xmlns:a16="http://schemas.microsoft.com/office/drawing/2014/main"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4A354D-D75C-42B4-8E1B-60EB0B2FD776}"/>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3" name="Espace réservé du pied de page 2">
            <a:extLst>
              <a:ext uri="{FF2B5EF4-FFF2-40B4-BE49-F238E27FC236}">
                <a16:creationId xmlns:a16="http://schemas.microsoft.com/office/drawing/2014/main"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FF2971-DF2B-45B2-81AB-0C178038B5A7}"/>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6" name="Espace réservé du pied de page 5">
            <a:extLst>
              <a:ext uri="{FF2B5EF4-FFF2-40B4-BE49-F238E27FC236}">
                <a16:creationId xmlns:a16="http://schemas.microsoft.com/office/drawing/2014/main"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1E682B-476D-4A8C-88DC-FCC8489CEDB4}"/>
              </a:ext>
            </a:extLst>
          </p:cNvPr>
          <p:cNvSpPr>
            <a:spLocks noGrp="1"/>
          </p:cNvSpPr>
          <p:nvPr>
            <p:ph type="dt" sz="half" idx="10"/>
          </p:nvPr>
        </p:nvSpPr>
        <p:spPr/>
        <p:txBody>
          <a:bodyPr/>
          <a:lstStyle/>
          <a:p>
            <a:fld id="{DC394D37-D1E6-490C-9D5F-99CF5CD89B0D}" type="datetimeFigureOut">
              <a:rPr lang="fr-FR" smtClean="0"/>
              <a:t>12/05/2019</a:t>
            </a:fld>
            <a:endParaRPr lang="fr-FR" dirty="0"/>
          </a:p>
        </p:txBody>
      </p:sp>
      <p:sp>
        <p:nvSpPr>
          <p:cNvPr id="6" name="Espace réservé du pied de page 5">
            <a:extLst>
              <a:ext uri="{FF2B5EF4-FFF2-40B4-BE49-F238E27FC236}">
                <a16:creationId xmlns:a16="http://schemas.microsoft.com/office/drawing/2014/main"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12/05/2019</a:t>
            </a:fld>
            <a:endParaRPr lang="fr-FR" dirty="0"/>
          </a:p>
        </p:txBody>
      </p:sp>
      <p:sp>
        <p:nvSpPr>
          <p:cNvPr id="5" name="Espace réservé du pied de page 4">
            <a:extLst>
              <a:ext uri="{FF2B5EF4-FFF2-40B4-BE49-F238E27FC236}">
                <a16:creationId xmlns:a16="http://schemas.microsoft.com/office/drawing/2014/main"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tags" Target="../tags/tag65.xml"/><Relationship Id="rId3" Type="http://schemas.openxmlformats.org/officeDocument/2006/relationships/tags" Target="../tags/tag60.xml"/><Relationship Id="rId7" Type="http://schemas.openxmlformats.org/officeDocument/2006/relationships/tags" Target="../tags/tag64.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11" Type="http://schemas.openxmlformats.org/officeDocument/2006/relationships/image" Target="../media/image1.png"/><Relationship Id="rId5" Type="http://schemas.openxmlformats.org/officeDocument/2006/relationships/tags" Target="../tags/tag62.xml"/><Relationship Id="rId10" Type="http://schemas.openxmlformats.org/officeDocument/2006/relationships/slideLayout" Target="../slideLayouts/slideLayout1.xml"/><Relationship Id="rId4" Type="http://schemas.openxmlformats.org/officeDocument/2006/relationships/tags" Target="../tags/tag61.xml"/><Relationship Id="rId9" Type="http://schemas.openxmlformats.org/officeDocument/2006/relationships/tags" Target="../tags/tag66.xml"/></Relationships>
</file>

<file path=ppt/slides/_rels/slide11.xml.rels><?xml version="1.0" encoding="UTF-8" standalone="yes"?>
<Relationships xmlns="http://schemas.openxmlformats.org/package/2006/relationships"><Relationship Id="rId8" Type="http://schemas.openxmlformats.org/officeDocument/2006/relationships/tags" Target="../tags/tag74.xml"/><Relationship Id="rId3" Type="http://schemas.openxmlformats.org/officeDocument/2006/relationships/tags" Target="../tags/tag69.xml"/><Relationship Id="rId7" Type="http://schemas.openxmlformats.org/officeDocument/2006/relationships/tags" Target="../tags/tag73.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11" Type="http://schemas.openxmlformats.org/officeDocument/2006/relationships/image" Target="../media/image2.png"/><Relationship Id="rId5" Type="http://schemas.openxmlformats.org/officeDocument/2006/relationships/tags" Target="../tags/tag71.xml"/><Relationship Id="rId10" Type="http://schemas.openxmlformats.org/officeDocument/2006/relationships/slideLayout" Target="../slideLayouts/slideLayout1.xml"/><Relationship Id="rId4" Type="http://schemas.openxmlformats.org/officeDocument/2006/relationships/tags" Target="../tags/tag70.xml"/><Relationship Id="rId9" Type="http://schemas.openxmlformats.org/officeDocument/2006/relationships/tags" Target="../tags/tag75.xml"/></Relationships>
</file>

<file path=ppt/slides/_rels/slide12.xml.rels><?xml version="1.0" encoding="UTF-8" standalone="yes"?>
<Relationships xmlns="http://schemas.openxmlformats.org/package/2006/relationships"><Relationship Id="rId8" Type="http://schemas.openxmlformats.org/officeDocument/2006/relationships/tags" Target="../tags/tag83.xml"/><Relationship Id="rId3" Type="http://schemas.openxmlformats.org/officeDocument/2006/relationships/tags" Target="../tags/tag78.xml"/><Relationship Id="rId7" Type="http://schemas.openxmlformats.org/officeDocument/2006/relationships/tags" Target="../tags/tag82.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image" Target="../media/image3.png"/><Relationship Id="rId5" Type="http://schemas.openxmlformats.org/officeDocument/2006/relationships/tags" Target="../tags/tag80.xml"/><Relationship Id="rId10" Type="http://schemas.openxmlformats.org/officeDocument/2006/relationships/slideLayout" Target="../slideLayouts/slideLayout1.xml"/><Relationship Id="rId4" Type="http://schemas.openxmlformats.org/officeDocument/2006/relationships/tags" Target="../tags/tag79.xml"/><Relationship Id="rId9" Type="http://schemas.openxmlformats.org/officeDocument/2006/relationships/tags" Target="../tags/tag84.xml"/></Relationships>
</file>

<file path=ppt/slides/_rels/slide13.xml.rels><?xml version="1.0" encoding="UTF-8" standalone="yes"?>
<Relationships xmlns="http://schemas.openxmlformats.org/package/2006/relationships"><Relationship Id="rId8" Type="http://schemas.openxmlformats.org/officeDocument/2006/relationships/tags" Target="../tags/tag92.xml"/><Relationship Id="rId3" Type="http://schemas.openxmlformats.org/officeDocument/2006/relationships/tags" Target="../tags/tag87.xml"/><Relationship Id="rId7" Type="http://schemas.openxmlformats.org/officeDocument/2006/relationships/tags" Target="../tags/tag91.xml"/><Relationship Id="rId12" Type="http://schemas.openxmlformats.org/officeDocument/2006/relationships/image" Target="../media/image4.pn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notesSlide" Target="../notesSlides/notesSlide1.xml"/><Relationship Id="rId5" Type="http://schemas.openxmlformats.org/officeDocument/2006/relationships/tags" Target="../tags/tag89.xml"/><Relationship Id="rId10" Type="http://schemas.openxmlformats.org/officeDocument/2006/relationships/slideLayout" Target="../slideLayouts/slideLayout1.xml"/><Relationship Id="rId4" Type="http://schemas.openxmlformats.org/officeDocument/2006/relationships/tags" Target="../tags/tag88.xml"/><Relationship Id="rId9" Type="http://schemas.openxmlformats.org/officeDocument/2006/relationships/tags" Target="../tags/tag93.xml"/></Relationships>
</file>

<file path=ppt/slides/_rels/slide14.xml.rels><?xml version="1.0" encoding="UTF-8" standalone="yes"?>
<Relationships xmlns="http://schemas.openxmlformats.org/package/2006/relationships"><Relationship Id="rId8" Type="http://schemas.openxmlformats.org/officeDocument/2006/relationships/tags" Target="../tags/tag101.xml"/><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image" Target="../media/image5.png"/><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notesSlide" Target="../notesSlides/notesSlide2.xml"/><Relationship Id="rId5" Type="http://schemas.openxmlformats.org/officeDocument/2006/relationships/tags" Target="../tags/tag98.xml"/><Relationship Id="rId10" Type="http://schemas.openxmlformats.org/officeDocument/2006/relationships/slideLayout" Target="../slideLayouts/slideLayout1.xml"/><Relationship Id="rId4" Type="http://schemas.openxmlformats.org/officeDocument/2006/relationships/tags" Target="../tags/tag97.xml"/><Relationship Id="rId9" Type="http://schemas.openxmlformats.org/officeDocument/2006/relationships/tags" Target="../tags/tag102.xml"/></Relationships>
</file>

<file path=ppt/slides/_rels/slide15.xml.rels><?xml version="1.0" encoding="UTF-8" standalone="yes"?>
<Relationships xmlns="http://schemas.openxmlformats.org/package/2006/relationships"><Relationship Id="rId8" Type="http://schemas.openxmlformats.org/officeDocument/2006/relationships/tags" Target="../tags/tag110.xml"/><Relationship Id="rId3" Type="http://schemas.openxmlformats.org/officeDocument/2006/relationships/tags" Target="../tags/tag105.xml"/><Relationship Id="rId7" Type="http://schemas.openxmlformats.org/officeDocument/2006/relationships/tags" Target="../tags/tag109.xml"/><Relationship Id="rId12" Type="http://schemas.openxmlformats.org/officeDocument/2006/relationships/image" Target="../media/image6.pn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tags" Target="../tags/tag108.xml"/><Relationship Id="rId11" Type="http://schemas.openxmlformats.org/officeDocument/2006/relationships/notesSlide" Target="../notesSlides/notesSlide3.xml"/><Relationship Id="rId5" Type="http://schemas.openxmlformats.org/officeDocument/2006/relationships/tags" Target="../tags/tag107.xml"/><Relationship Id="rId10" Type="http://schemas.openxmlformats.org/officeDocument/2006/relationships/slideLayout" Target="../slideLayouts/slideLayout1.xml"/><Relationship Id="rId4" Type="http://schemas.openxmlformats.org/officeDocument/2006/relationships/tags" Target="../tags/tag106.xml"/><Relationship Id="rId9" Type="http://schemas.openxmlformats.org/officeDocument/2006/relationships/tags" Target="../tags/tag111.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14.xml"/><Relationship Id="rId7" Type="http://schemas.openxmlformats.org/officeDocument/2006/relationships/tags" Target="../tags/tag118.xml"/><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tags" Target="../tags/tag117.xml"/><Relationship Id="rId5" Type="http://schemas.openxmlformats.org/officeDocument/2006/relationships/tags" Target="../tags/tag116.xml"/><Relationship Id="rId4" Type="http://schemas.openxmlformats.org/officeDocument/2006/relationships/tags" Target="../tags/tag115.xml"/><Relationship Id="rId9"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8" Type="http://schemas.openxmlformats.org/officeDocument/2006/relationships/tags" Target="../tags/tag126.xml"/><Relationship Id="rId3" Type="http://schemas.openxmlformats.org/officeDocument/2006/relationships/tags" Target="../tags/tag121.xml"/><Relationship Id="rId7" Type="http://schemas.openxmlformats.org/officeDocument/2006/relationships/tags" Target="../tags/tag125.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11" Type="http://schemas.openxmlformats.org/officeDocument/2006/relationships/image" Target="../media/image7.png"/><Relationship Id="rId5" Type="http://schemas.openxmlformats.org/officeDocument/2006/relationships/tags" Target="../tags/tag123.xml"/><Relationship Id="rId10" Type="http://schemas.openxmlformats.org/officeDocument/2006/relationships/slideLayout" Target="../slideLayouts/slideLayout1.xml"/><Relationship Id="rId4" Type="http://schemas.openxmlformats.org/officeDocument/2006/relationships/tags" Target="../tags/tag122.xml"/><Relationship Id="rId9" Type="http://schemas.openxmlformats.org/officeDocument/2006/relationships/tags" Target="../tags/tag127.xml"/></Relationships>
</file>

<file path=ppt/slides/_rels/slide18.xml.rels><?xml version="1.0" encoding="UTF-8" standalone="yes"?>
<Relationships xmlns="http://schemas.openxmlformats.org/package/2006/relationships"><Relationship Id="rId8" Type="http://schemas.openxmlformats.org/officeDocument/2006/relationships/tags" Target="../tags/tag135.xml"/><Relationship Id="rId13" Type="http://schemas.openxmlformats.org/officeDocument/2006/relationships/tags" Target="../tags/tag140.xml"/><Relationship Id="rId3" Type="http://schemas.openxmlformats.org/officeDocument/2006/relationships/tags" Target="../tags/tag130.xml"/><Relationship Id="rId7" Type="http://schemas.openxmlformats.org/officeDocument/2006/relationships/tags" Target="../tags/tag134.xml"/><Relationship Id="rId12" Type="http://schemas.openxmlformats.org/officeDocument/2006/relationships/tags" Target="../tags/tag139.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11" Type="http://schemas.openxmlformats.org/officeDocument/2006/relationships/tags" Target="../tags/tag138.xml"/><Relationship Id="rId5" Type="http://schemas.openxmlformats.org/officeDocument/2006/relationships/tags" Target="../tags/tag132.xml"/><Relationship Id="rId15" Type="http://schemas.openxmlformats.org/officeDocument/2006/relationships/image" Target="../media/image8.png"/><Relationship Id="rId10" Type="http://schemas.openxmlformats.org/officeDocument/2006/relationships/tags" Target="../tags/tag137.xml"/><Relationship Id="rId4" Type="http://schemas.openxmlformats.org/officeDocument/2006/relationships/tags" Target="../tags/tag131.xml"/><Relationship Id="rId9" Type="http://schemas.openxmlformats.org/officeDocument/2006/relationships/tags" Target="../tags/tag136.xml"/><Relationship Id="rId1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Layout" Target="../slideLayouts/slideLayout1.xml"/><Relationship Id="rId5" Type="http://schemas.openxmlformats.org/officeDocument/2006/relationships/tags" Target="../tags/tag145.xml"/><Relationship Id="rId4" Type="http://schemas.openxmlformats.org/officeDocument/2006/relationships/tags" Target="../tags/tag144.xml"/></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20.xml.rels><?xml version="1.0" encoding="UTF-8" standalone="yes"?>
<Relationships xmlns="http://schemas.openxmlformats.org/package/2006/relationships"><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slideLayout" Target="../slideLayouts/slideLayout1.xml"/><Relationship Id="rId5" Type="http://schemas.openxmlformats.org/officeDocument/2006/relationships/tags" Target="../tags/tag150.xml"/><Relationship Id="rId4" Type="http://schemas.openxmlformats.org/officeDocument/2006/relationships/tags" Target="../tags/tag149.xml"/></Relationships>
</file>

<file path=ppt/slides/_rels/slide21.xml.rels><?xml version="1.0" encoding="UTF-8" standalone="yes"?>
<Relationships xmlns="http://schemas.openxmlformats.org/package/2006/relationships"><Relationship Id="rId3" Type="http://schemas.openxmlformats.org/officeDocument/2006/relationships/tags" Target="../tags/tag153.xml"/><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slideLayout" Target="../slideLayouts/slideLayout1.xml"/><Relationship Id="rId5" Type="http://schemas.openxmlformats.org/officeDocument/2006/relationships/tags" Target="../tags/tag155.xml"/><Relationship Id="rId4" Type="http://schemas.openxmlformats.org/officeDocument/2006/relationships/tags" Target="../tags/tag154.xml"/></Relationships>
</file>

<file path=ppt/slides/_rels/slide22.xml.rels><?xml version="1.0" encoding="UTF-8" standalone="yes"?>
<Relationships xmlns="http://schemas.openxmlformats.org/package/2006/relationships"><Relationship Id="rId3" Type="http://schemas.openxmlformats.org/officeDocument/2006/relationships/tags" Target="../tags/tag158.xml"/><Relationship Id="rId7" Type="http://schemas.openxmlformats.org/officeDocument/2006/relationships/slideLayout" Target="../slideLayouts/slideLayout1.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s>
</file>

<file path=ppt/slides/_rels/slide23.xml.rels><?xml version="1.0" encoding="UTF-8" standalone="yes"?>
<Relationships xmlns="http://schemas.openxmlformats.org/package/2006/relationships"><Relationship Id="rId8" Type="http://schemas.openxmlformats.org/officeDocument/2006/relationships/hyperlink" Target="https://cours.univ-paris1.fr/pluginfile.php/759675/mod_resource/content/0/TD-7_Bergstr%C3%B6m_Se_correspondre_en_ligne_Homogamie.pdf" TargetMode="External"/><Relationship Id="rId3" Type="http://schemas.openxmlformats.org/officeDocument/2006/relationships/tags" Target="../tags/tag164.xml"/><Relationship Id="rId7" Type="http://schemas.openxmlformats.org/officeDocument/2006/relationships/slideLayout" Target="../slideLayouts/slideLayout1.xml"/><Relationship Id="rId2" Type="http://schemas.openxmlformats.org/officeDocument/2006/relationships/tags" Target="../tags/tag163.xml"/><Relationship Id="rId1" Type="http://schemas.openxmlformats.org/officeDocument/2006/relationships/tags" Target="../tags/tag162.xml"/><Relationship Id="rId6" Type="http://schemas.openxmlformats.org/officeDocument/2006/relationships/tags" Target="../tags/tag167.xml"/><Relationship Id="rId5" Type="http://schemas.openxmlformats.org/officeDocument/2006/relationships/tags" Target="../tags/tag166.xml"/><Relationship Id="rId4" Type="http://schemas.openxmlformats.org/officeDocument/2006/relationships/tags" Target="../tags/tag165.xml"/></Relationships>
</file>

<file path=ppt/slides/_rels/slide2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70.xml"/><Relationship Id="rId7" Type="http://schemas.openxmlformats.org/officeDocument/2006/relationships/tags" Target="../tags/tag174.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tags" Target="../tags/tag173.xml"/><Relationship Id="rId5" Type="http://schemas.openxmlformats.org/officeDocument/2006/relationships/tags" Target="../tags/tag172.xml"/><Relationship Id="rId4" Type="http://schemas.openxmlformats.org/officeDocument/2006/relationships/tags" Target="../tags/tag171.xml"/></Relationships>
</file>

<file path=ppt/slides/_rels/slide2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177.xml"/><Relationship Id="rId7" Type="http://schemas.openxmlformats.org/officeDocument/2006/relationships/slideLayout" Target="../slideLayouts/slideLayout1.xml"/><Relationship Id="rId2" Type="http://schemas.openxmlformats.org/officeDocument/2006/relationships/tags" Target="../tags/tag176.xml"/><Relationship Id="rId1" Type="http://schemas.openxmlformats.org/officeDocument/2006/relationships/tags" Target="../tags/tag175.xml"/><Relationship Id="rId6" Type="http://schemas.openxmlformats.org/officeDocument/2006/relationships/tags" Target="../tags/tag180.xml"/><Relationship Id="rId5" Type="http://schemas.openxmlformats.org/officeDocument/2006/relationships/tags" Target="../tags/tag179.xml"/><Relationship Id="rId4" Type="http://schemas.openxmlformats.org/officeDocument/2006/relationships/tags" Target="../tags/tag178.xml"/><Relationship Id="rId9" Type="http://schemas.openxmlformats.org/officeDocument/2006/relationships/hyperlink" Target="http://paperssondages14.sfds.asso.fr/submission_44.pdf" TargetMode="External"/></Relationships>
</file>

<file path=ppt/slides/_rels/slide26.xml.rels><?xml version="1.0" encoding="UTF-8" standalone="yes"?>
<Relationships xmlns="http://schemas.openxmlformats.org/package/2006/relationships"><Relationship Id="rId8" Type="http://schemas.openxmlformats.org/officeDocument/2006/relationships/tags" Target="../tags/tag188.xml"/><Relationship Id="rId3" Type="http://schemas.openxmlformats.org/officeDocument/2006/relationships/tags" Target="../tags/tag183.xml"/><Relationship Id="rId7" Type="http://schemas.openxmlformats.org/officeDocument/2006/relationships/tags" Target="../tags/tag187.xml"/><Relationship Id="rId12" Type="http://schemas.openxmlformats.org/officeDocument/2006/relationships/image" Target="../media/image10.png"/><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tags" Target="../tags/tag186.xml"/><Relationship Id="rId11" Type="http://schemas.openxmlformats.org/officeDocument/2006/relationships/slideLayout" Target="../slideLayouts/slideLayout1.xml"/><Relationship Id="rId5" Type="http://schemas.openxmlformats.org/officeDocument/2006/relationships/tags" Target="../tags/tag185.xml"/><Relationship Id="rId10" Type="http://schemas.openxmlformats.org/officeDocument/2006/relationships/tags" Target="../tags/tag190.xml"/><Relationship Id="rId4" Type="http://schemas.openxmlformats.org/officeDocument/2006/relationships/tags" Target="../tags/tag184.xml"/><Relationship Id="rId9" Type="http://schemas.openxmlformats.org/officeDocument/2006/relationships/tags" Target="../tags/tag189.xml"/></Relationships>
</file>

<file path=ppt/slides/_rels/slide27.xml.rels><?xml version="1.0" encoding="UTF-8" standalone="yes"?>
<Relationships xmlns="http://schemas.openxmlformats.org/package/2006/relationships"><Relationship Id="rId8" Type="http://schemas.openxmlformats.org/officeDocument/2006/relationships/tags" Target="../tags/tag198.xml"/><Relationship Id="rId3" Type="http://schemas.openxmlformats.org/officeDocument/2006/relationships/tags" Target="../tags/tag193.xml"/><Relationship Id="rId7" Type="http://schemas.openxmlformats.org/officeDocument/2006/relationships/tags" Target="../tags/tag197.xml"/><Relationship Id="rId12" Type="http://schemas.openxmlformats.org/officeDocument/2006/relationships/image" Target="../media/image11.png"/><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slideLayout" Target="../slideLayouts/slideLayout1.xml"/><Relationship Id="rId5" Type="http://schemas.openxmlformats.org/officeDocument/2006/relationships/tags" Target="../tags/tag195.xml"/><Relationship Id="rId10" Type="http://schemas.openxmlformats.org/officeDocument/2006/relationships/tags" Target="../tags/tag200.xml"/><Relationship Id="rId4" Type="http://schemas.openxmlformats.org/officeDocument/2006/relationships/tags" Target="../tags/tag194.xml"/><Relationship Id="rId9" Type="http://schemas.openxmlformats.org/officeDocument/2006/relationships/tags" Target="../tags/tag199.xml"/></Relationships>
</file>

<file path=ppt/slides/_rels/slide28.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03.xml"/><Relationship Id="rId7" Type="http://schemas.openxmlformats.org/officeDocument/2006/relationships/tags" Target="../tags/tag207.xml"/><Relationship Id="rId2" Type="http://schemas.openxmlformats.org/officeDocument/2006/relationships/tags" Target="../tags/tag202.xml"/><Relationship Id="rId1" Type="http://schemas.openxmlformats.org/officeDocument/2006/relationships/tags" Target="../tags/tag201.xml"/><Relationship Id="rId6" Type="http://schemas.openxmlformats.org/officeDocument/2006/relationships/tags" Target="../tags/tag206.xml"/><Relationship Id="rId5" Type="http://schemas.openxmlformats.org/officeDocument/2006/relationships/tags" Target="../tags/tag205.xml"/><Relationship Id="rId4" Type="http://schemas.openxmlformats.org/officeDocument/2006/relationships/tags" Target="../tags/tag204.xml"/></Relationships>
</file>

<file path=ppt/slides/_rels/slide29.xml.rels><?xml version="1.0" encoding="UTF-8" standalone="yes"?>
<Relationships xmlns="http://schemas.openxmlformats.org/package/2006/relationships"><Relationship Id="rId3" Type="http://schemas.openxmlformats.org/officeDocument/2006/relationships/tags" Target="../tags/tag210.xml"/><Relationship Id="rId7" Type="http://schemas.openxmlformats.org/officeDocument/2006/relationships/slideLayout" Target="../slideLayouts/slideLayout1.xml"/><Relationship Id="rId2" Type="http://schemas.openxmlformats.org/officeDocument/2006/relationships/tags" Target="../tags/tag209.xml"/><Relationship Id="rId1" Type="http://schemas.openxmlformats.org/officeDocument/2006/relationships/tags" Target="../tags/tag208.xml"/><Relationship Id="rId6" Type="http://schemas.openxmlformats.org/officeDocument/2006/relationships/tags" Target="../tags/tag213.xml"/><Relationship Id="rId5" Type="http://schemas.openxmlformats.org/officeDocument/2006/relationships/tags" Target="../tags/tag212.xml"/><Relationship Id="rId4" Type="http://schemas.openxmlformats.org/officeDocument/2006/relationships/tags" Target="../tags/tag211.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s/_rels/slide30.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16.xml"/><Relationship Id="rId7" Type="http://schemas.openxmlformats.org/officeDocument/2006/relationships/tags" Target="../tags/tag220.xml"/><Relationship Id="rId2" Type="http://schemas.openxmlformats.org/officeDocument/2006/relationships/tags" Target="../tags/tag215.xml"/><Relationship Id="rId1" Type="http://schemas.openxmlformats.org/officeDocument/2006/relationships/tags" Target="../tags/tag214.xml"/><Relationship Id="rId6" Type="http://schemas.openxmlformats.org/officeDocument/2006/relationships/tags" Target="../tags/tag219.xml"/><Relationship Id="rId5" Type="http://schemas.openxmlformats.org/officeDocument/2006/relationships/tags" Target="../tags/tag218.xml"/><Relationship Id="rId4" Type="http://schemas.openxmlformats.org/officeDocument/2006/relationships/tags" Target="../tags/tag217.xml"/></Relationships>
</file>

<file path=ppt/slides/_rels/slide31.xml.rels><?xml version="1.0" encoding="UTF-8" standalone="yes"?>
<Relationships xmlns="http://schemas.openxmlformats.org/package/2006/relationships"><Relationship Id="rId8" Type="http://schemas.openxmlformats.org/officeDocument/2006/relationships/hyperlink" Target="https://cours.univ-paris1.fr/pluginfile.php/759675/mod_resource/content/0/TD-7_Bergstr%C3%B6m_Se_correspondre_en_ligne_Homogamie.pdf" TargetMode="External"/><Relationship Id="rId3" Type="http://schemas.openxmlformats.org/officeDocument/2006/relationships/tags" Target="../tags/tag223.xml"/><Relationship Id="rId7" Type="http://schemas.openxmlformats.org/officeDocument/2006/relationships/slideLayout" Target="../slideLayouts/slideLayout1.xml"/><Relationship Id="rId2" Type="http://schemas.openxmlformats.org/officeDocument/2006/relationships/tags" Target="../tags/tag222.xml"/><Relationship Id="rId1" Type="http://schemas.openxmlformats.org/officeDocument/2006/relationships/tags" Target="../tags/tag221.xml"/><Relationship Id="rId6" Type="http://schemas.openxmlformats.org/officeDocument/2006/relationships/tags" Target="../tags/tag226.xml"/><Relationship Id="rId5" Type="http://schemas.openxmlformats.org/officeDocument/2006/relationships/tags" Target="../tags/tag225.xml"/><Relationship Id="rId10" Type="http://schemas.openxmlformats.org/officeDocument/2006/relationships/hyperlink" Target="https://www.cairn.info/revue-reseaux-2014-2-page-161.htm" TargetMode="External"/><Relationship Id="rId4" Type="http://schemas.openxmlformats.org/officeDocument/2006/relationships/tags" Target="../tags/tag224.xml"/><Relationship Id="rId9" Type="http://schemas.openxmlformats.org/officeDocument/2006/relationships/hyperlink" Target="https://cours.univ-paris1.fr/pluginfile.php/759183/mod_resource/content/1/TD-7_Pharabob_Frequenter_des_inconnus_grace_a_internet.pdf"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credoc.fr/pdf/Rech/C312.pdf" TargetMode="External"/><Relationship Id="rId3" Type="http://schemas.openxmlformats.org/officeDocument/2006/relationships/tags" Target="../tags/tag229.xml"/><Relationship Id="rId7" Type="http://schemas.openxmlformats.org/officeDocument/2006/relationships/slideLayout" Target="../slideLayouts/slideLayout1.xml"/><Relationship Id="rId12" Type="http://schemas.openxmlformats.org/officeDocument/2006/relationships/hyperlink" Target="https://www.cairn.info/revue-reseaux-2014-2-page-187.htm" TargetMode="External"/><Relationship Id="rId2" Type="http://schemas.openxmlformats.org/officeDocument/2006/relationships/tags" Target="../tags/tag228.xml"/><Relationship Id="rId1" Type="http://schemas.openxmlformats.org/officeDocument/2006/relationships/tags" Target="../tags/tag227.xml"/><Relationship Id="rId6" Type="http://schemas.openxmlformats.org/officeDocument/2006/relationships/tags" Target="../tags/tag232.xml"/><Relationship Id="rId11" Type="http://schemas.openxmlformats.org/officeDocument/2006/relationships/hyperlink" Target="https://www.lecese.fr/content/lsrs2014" TargetMode="External"/><Relationship Id="rId5" Type="http://schemas.openxmlformats.org/officeDocument/2006/relationships/tags" Target="../tags/tag231.xml"/><Relationship Id="rId10" Type="http://schemas.openxmlformats.org/officeDocument/2006/relationships/hyperlink" Target="http://www.caf.fr/sites/default/files/cnaf/Documents/Dser/PSF/125/RPSF125_1_ClaireBalleys.pdf" TargetMode="External"/><Relationship Id="rId4" Type="http://schemas.openxmlformats.org/officeDocument/2006/relationships/tags" Target="../tags/tag230.xml"/><Relationship Id="rId9" Type="http://schemas.openxmlformats.org/officeDocument/2006/relationships/hyperlink" Target="https://www.credoc.fr/download/pdf/Rapp/R292.pdf"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www.cairn.info/la-politique-au-fil-de-l-age--9782724612356-page-181.htm?try_download=1" TargetMode="External"/><Relationship Id="rId3" Type="http://schemas.openxmlformats.org/officeDocument/2006/relationships/tags" Target="../tags/tag235.xml"/><Relationship Id="rId7" Type="http://schemas.openxmlformats.org/officeDocument/2006/relationships/slideLayout" Target="../slideLayouts/slideLayout1.xml"/><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tags" Target="../tags/tag238.xml"/><Relationship Id="rId5" Type="http://schemas.openxmlformats.org/officeDocument/2006/relationships/tags" Target="../tags/tag237.xml"/><Relationship Id="rId4" Type="http://schemas.openxmlformats.org/officeDocument/2006/relationships/tags" Target="../tags/tag236.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s/_rels/slide5.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s/_rels/slide6.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s>
</file>

<file path=ppt/slides/_rels/slide7.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s>
</file>

<file path=ppt/slides/_rels/slide8.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Layout" Target="../slideLayouts/slideLayout1.xml"/><Relationship Id="rId5" Type="http://schemas.openxmlformats.org/officeDocument/2006/relationships/tags" Target="../tags/tag48.xml"/><Relationship Id="rId4" Type="http://schemas.openxmlformats.org/officeDocument/2006/relationships/tags" Target="../tags/tag47.xml"/></Relationships>
</file>

<file path=ppt/slides/_rels/slide9.xml.rels><?xml version="1.0" encoding="UTF-8" standalone="yes"?>
<Relationships xmlns="http://schemas.openxmlformats.org/package/2006/relationships"><Relationship Id="rId8" Type="http://schemas.openxmlformats.org/officeDocument/2006/relationships/tags" Target="../tags/tag56.xml"/><Relationship Id="rId3" Type="http://schemas.openxmlformats.org/officeDocument/2006/relationships/tags" Target="../tags/tag51.xml"/><Relationship Id="rId7" Type="http://schemas.openxmlformats.org/officeDocument/2006/relationships/tags" Target="../tags/tag55.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hyperlink" Target="https://www.credoc.fr/download/pdf/Rapp/R292.pdf" TargetMode="External"/><Relationship Id="rId5" Type="http://schemas.openxmlformats.org/officeDocument/2006/relationships/tags" Target="../tags/tag53.xml"/><Relationship Id="rId10" Type="http://schemas.openxmlformats.org/officeDocument/2006/relationships/slideLayout" Target="../slideLayouts/slideLayout1.xml"/><Relationship Id="rId4" Type="http://schemas.openxmlformats.org/officeDocument/2006/relationships/tags" Target="../tags/tag52.xml"/><Relationship Id="rId9" Type="http://schemas.openxmlformats.org/officeDocument/2006/relationships/tags" Target="../tags/tag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1155599" y="3370583"/>
            <a:ext cx="10866052" cy="2169825"/>
          </a:xfrm>
          <a:prstGeom prst="rect">
            <a:avLst/>
          </a:prstGeom>
          <a:solidFill>
            <a:schemeClr val="bg1"/>
          </a:solidFill>
        </p:spPr>
        <p:txBody>
          <a:bodyPr wrap="square">
            <a:spAutoFit/>
          </a:bodyPr>
          <a:lstStyle/>
          <a:p>
            <a:pPr>
              <a:spcBef>
                <a:spcPts val="600"/>
              </a:spcBef>
            </a:pPr>
            <a:r>
              <a:rPr lang="fr-FR" sz="2400" b="1" dirty="0">
                <a:latin typeface="Arial" panose="020B0604020202020204" pitchFamily="34" charset="0"/>
                <a:cs typeface="Arial" panose="020B0604020202020204" pitchFamily="34" charset="0"/>
              </a:rPr>
              <a:t>Comment se construisent et évoluent les liens sociaux ?</a:t>
            </a:r>
          </a:p>
          <a:p>
            <a:pPr marL="541338">
              <a:spcBef>
                <a:spcPts val="600"/>
              </a:spcBef>
            </a:pPr>
            <a:r>
              <a:rPr lang="fr-FR" sz="2400" dirty="0">
                <a:latin typeface="Arial" panose="020B0604020202020204" pitchFamily="34" charset="0"/>
                <a:cs typeface="Arial" panose="020B0604020202020204" pitchFamily="34" charset="0"/>
              </a:rPr>
              <a:t>Item 4 - Comprendre comment les nouvelles sociabilités numériques contribuent au lien social</a:t>
            </a:r>
          </a:p>
          <a:p>
            <a:pPr marL="541338">
              <a:spcBef>
                <a:spcPts val="600"/>
              </a:spcBef>
            </a:pPr>
            <a:endParaRPr lang="fr-FR" sz="2400" dirty="0">
              <a:latin typeface="Arial" panose="020B0604020202020204" pitchFamily="34" charset="0"/>
              <a:cs typeface="Arial" panose="020B0604020202020204" pitchFamily="34" charset="0"/>
            </a:endParaRPr>
          </a:p>
          <a:p>
            <a:pPr>
              <a:spcBef>
                <a:spcPts val="600"/>
              </a:spcBef>
            </a:pPr>
            <a:r>
              <a:rPr lang="fr-FR" sz="2400" b="1" dirty="0">
                <a:solidFill>
                  <a:srgbClr val="7030A0"/>
                </a:solidFill>
                <a:latin typeface="Arial" panose="020B0604020202020204" pitchFamily="34" charset="0"/>
                <a:cs typeface="Arial" panose="020B0604020202020204" pitchFamily="34" charset="0"/>
              </a:rPr>
              <a:t>Deux exemples de transposition didactique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4304C117-7EE4-4ADE-A709-49CFF45C1C73}"/>
              </a:ext>
            </a:extLst>
          </p:cNvPr>
          <p:cNvSpPr/>
          <p:nvPr>
            <p:custDataLst>
              <p:tags r:id="rId6"/>
            </p:custDataLst>
          </p:nvPr>
        </p:nvSpPr>
        <p:spPr>
          <a:xfrm>
            <a:off x="1325947" y="728970"/>
            <a:ext cx="10866053" cy="1569660"/>
          </a:xfrm>
          <a:prstGeom prst="rect">
            <a:avLst/>
          </a:prstGeom>
        </p:spPr>
        <p:txBody>
          <a:bodyPr wrap="square">
            <a:spAutoFit/>
          </a:bodyPr>
          <a:lstStyle/>
          <a:p>
            <a:r>
              <a:rPr lang="fr-FR" sz="4800" b="1" dirty="0">
                <a:solidFill>
                  <a:srgbClr val="7030A0"/>
                </a:solidFill>
                <a:latin typeface="Arial" panose="020B0604020202020204" pitchFamily="34" charset="0"/>
                <a:cs typeface="Arial" panose="020B0604020202020204" pitchFamily="34" charset="0"/>
              </a:rPr>
              <a:t>Réforme du lycée</a:t>
            </a:r>
          </a:p>
          <a:p>
            <a:pPr algn="ctr"/>
            <a:r>
              <a:rPr lang="fr-FR" sz="4800" b="1" dirty="0">
                <a:solidFill>
                  <a:srgbClr val="7030A0"/>
                </a:solidFill>
                <a:latin typeface="Arial" panose="020B0604020202020204" pitchFamily="34" charset="0"/>
                <a:cs typeface="Arial" panose="020B0604020202020204" pitchFamily="34" charset="0"/>
              </a:rPr>
              <a:t>Sciences économiques et sociales</a:t>
            </a:r>
            <a:endParaRPr lang="fr-FR" sz="4800" dirty="0">
              <a:solidFill>
                <a:srgbClr val="7030A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70A52DED-52F7-4974-B5BC-6508BFF54C18}"/>
              </a:ext>
            </a:extLst>
          </p:cNvPr>
          <p:cNvSpPr/>
          <p:nvPr>
            <p:custDataLst>
              <p:tags r:id="rId7"/>
            </p:custDataLst>
          </p:nvPr>
        </p:nvSpPr>
        <p:spPr>
          <a:xfrm>
            <a:off x="0" y="2394220"/>
            <a:ext cx="12192000" cy="584775"/>
          </a:xfrm>
          <a:prstGeom prst="rect">
            <a:avLst/>
          </a:prstGeom>
        </p:spPr>
        <p:txBody>
          <a:bodyPr wrap="square">
            <a:spAutoFit/>
          </a:bodyPr>
          <a:lstStyle/>
          <a:p>
            <a:pPr algn="ctr"/>
            <a:r>
              <a:rPr lang="fr-FR" sz="3200" b="1" dirty="0">
                <a:latin typeface="Calibri-Bold"/>
              </a:rPr>
              <a:t>Les nouveaux programmes de Sciences économiques et sociales</a:t>
            </a:r>
            <a:endParaRPr lang="fr-FR" sz="3200" dirty="0"/>
          </a:p>
        </p:txBody>
      </p:sp>
    </p:spTree>
    <p:extLst>
      <p:ext uri="{BB962C8B-B14F-4D97-AF65-F5344CB8AC3E}">
        <p14:creationId xmlns:p14="http://schemas.microsoft.com/office/powerpoint/2010/main" val="55015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C832BE3A-DF4D-4248-9DFD-418D27C3BF89}"/>
              </a:ext>
            </a:extLst>
          </p:cNvPr>
          <p:cNvPicPr>
            <a:picLocks noChangeAspect="1"/>
          </p:cNvPicPr>
          <p:nvPr/>
        </p:nvPicPr>
        <p:blipFill>
          <a:blip r:embed="rId11"/>
          <a:stretch>
            <a:fillRect/>
          </a:stretch>
        </p:blipFill>
        <p:spPr>
          <a:xfrm>
            <a:off x="1766887" y="1609904"/>
            <a:ext cx="8658225" cy="4429125"/>
          </a:xfrm>
          <a:prstGeom prst="rect">
            <a:avLst/>
          </a:prstGeom>
        </p:spPr>
      </p:pic>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Constat</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257969" y="881917"/>
            <a:ext cx="11676062" cy="646331"/>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Document 1. Proportion d'individus ayant participé, au cours des 12 derniers mois,</a:t>
            </a:r>
          </a:p>
          <a:p>
            <a:pPr algn="ctr"/>
            <a:r>
              <a:rPr lang="fr-FR" b="1" dirty="0">
                <a:latin typeface="Arial" panose="020B0604020202020204" pitchFamily="34" charset="0"/>
                <a:cs typeface="Arial" panose="020B0604020202020204" pitchFamily="34" charset="0"/>
              </a:rPr>
              <a:t>à des réseaux sociaux (de type Facebook, Myspace, </a:t>
            </a:r>
            <a:r>
              <a:rPr lang="fr-FR" b="1" dirty="0" err="1">
                <a:latin typeface="Arial" panose="020B0604020202020204" pitchFamily="34" charset="0"/>
                <a:cs typeface="Arial" panose="020B0604020202020204" pitchFamily="34" charset="0"/>
              </a:rPr>
              <a:t>Linkedin</a:t>
            </a:r>
            <a:r>
              <a:rPr lang="fr-FR" b="1" dirty="0">
                <a:latin typeface="Arial" panose="020B0604020202020204" pitchFamily="34" charset="0"/>
                <a:cs typeface="Arial" panose="020B0604020202020204" pitchFamily="34" charset="0"/>
              </a:rPr>
              <a:t>, etc.)</a:t>
            </a:r>
            <a:endParaRPr lang="fr-FR"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3CD846-55FA-4379-89A1-523B82F02DD6}"/>
              </a:ext>
            </a:extLst>
          </p:cNvPr>
          <p:cNvSpPr/>
          <p:nvPr>
            <p:custDataLst>
              <p:tags r:id="rId7"/>
            </p:custDataLst>
          </p:nvPr>
        </p:nvSpPr>
        <p:spPr>
          <a:xfrm>
            <a:off x="1925350" y="6039029"/>
            <a:ext cx="9750712" cy="646331"/>
          </a:xfrm>
          <a:prstGeom prst="rect">
            <a:avLst/>
          </a:prstGeom>
        </p:spPr>
        <p:txBody>
          <a:bodyPr wrap="square">
            <a:spAutoFit/>
          </a:bodyPr>
          <a:lstStyle/>
          <a:p>
            <a:r>
              <a:rPr lang="fr-FR" dirty="0"/>
              <a:t>Champ : ensemble de la population de 12 ans et plus, en %.</a:t>
            </a:r>
          </a:p>
          <a:p>
            <a:r>
              <a:rPr lang="fr-FR" sz="1600" dirty="0">
                <a:latin typeface="Arial" panose="020B0604020202020204" pitchFamily="34" charset="0"/>
                <a:cs typeface="Arial" panose="020B0604020202020204" pitchFamily="34" charset="0"/>
              </a:rPr>
              <a:t>Source : </a:t>
            </a:r>
            <a:r>
              <a:rPr lang="fr-FR" i="1" dirty="0"/>
              <a:t>Source </a:t>
            </a:r>
            <a:r>
              <a:rPr lang="fr-FR" dirty="0"/>
              <a:t>: CREDOC, Veux-tu être mon ami ? L’évolution du lien social à l’heure numérique, 2014.</a:t>
            </a:r>
            <a:endParaRPr lang="fr-FR" sz="1600" dirty="0">
              <a:latin typeface="Arial" panose="020B0604020202020204" pitchFamily="34" charset="0"/>
              <a:cs typeface="Arial" panose="020B0604020202020204" pitchFamily="34" charset="0"/>
            </a:endParaRPr>
          </a:p>
        </p:txBody>
      </p:sp>
      <p:sp>
        <p:nvSpPr>
          <p:cNvPr id="11" name="Flèche : pentagone 10">
            <a:extLst>
              <a:ext uri="{FF2B5EF4-FFF2-40B4-BE49-F238E27FC236}">
                <a16:creationId xmlns:a16="http://schemas.microsoft.com/office/drawing/2014/main" id="{D041573A-44BE-430F-BF3B-1F87AB93F1F9}"/>
              </a:ext>
            </a:extLst>
          </p:cNvPr>
          <p:cNvSpPr/>
          <p:nvPr>
            <p:custDataLst>
              <p:tags r:id="rId8"/>
            </p:custDataLst>
          </p:nvPr>
        </p:nvSpPr>
        <p:spPr>
          <a:xfrm>
            <a:off x="508088" y="1716287"/>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E437D33E-D8C8-4DBC-9176-EC8728DD4C93}"/>
              </a:ext>
            </a:extLst>
          </p:cNvPr>
          <p:cNvSpPr txBox="1"/>
          <p:nvPr>
            <p:custDataLst>
              <p:tags r:id="rId9"/>
            </p:custDataLst>
          </p:nvPr>
        </p:nvSpPr>
        <p:spPr>
          <a:xfrm>
            <a:off x="0" y="2124000"/>
            <a:ext cx="2675962" cy="3416320"/>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En France, près d’un Français sur deux a utilisé un réseau social au cours des 12 derniers mois en 2014 (48%, +3 points en un an, +6 points en deux ans), contre moins d’une sur quatre en 2009. Cela représente 58% des internautes, soit, en 2014, environ 26 millions de personnes.</a:t>
            </a:r>
          </a:p>
        </p:txBody>
      </p:sp>
      <p:sp>
        <p:nvSpPr>
          <p:cNvPr id="13" name="ZoneTexte 12">
            <a:extLst>
              <a:ext uri="{FF2B5EF4-FFF2-40B4-BE49-F238E27FC236}">
                <a16:creationId xmlns:a16="http://schemas.microsoft.com/office/drawing/2014/main" id="{938728A8-261A-4093-B26C-FDBC9CA2F864}"/>
              </a:ext>
            </a:extLst>
          </p:cNvPr>
          <p:cNvSpPr txBox="1"/>
          <p:nvPr/>
        </p:nvSpPr>
        <p:spPr>
          <a:xfrm>
            <a:off x="1926000" y="5229020"/>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237998412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nextCondLst>
                <p:cond evt="onClick" delay="0">
                  <p:tgtEl>
                    <p:spTgt spid="11"/>
                  </p:tgtEl>
                </p:cond>
              </p:nextCondLst>
            </p:seq>
            <p:seq concurrent="1" nextAc="seek">
              <p:cTn id="11" restart="whenNotActive" fill="hold" evtFilter="cancelBubble" nodeType="interactiveSeq">
                <p:stCondLst>
                  <p:cond evt="onClick" delay="0">
                    <p:tgtEl>
                      <p:spTgt spid="13"/>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12" grpId="0" animBg="1"/>
      <p:bldP spid="12" grpId="1" animBg="1"/>
      <p:bldP spid="13" grpId="0"/>
      <p:bldP spid="1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 15">
            <a:extLst>
              <a:ext uri="{FF2B5EF4-FFF2-40B4-BE49-F238E27FC236}">
                <a16:creationId xmlns:a16="http://schemas.microsoft.com/office/drawing/2014/main" id="{6032B9B4-4415-41FC-81E4-177792010AF5}"/>
              </a:ext>
            </a:extLst>
          </p:cNvPr>
          <p:cNvPicPr>
            <a:picLocks noChangeAspect="1"/>
          </p:cNvPicPr>
          <p:nvPr/>
        </p:nvPicPr>
        <p:blipFill>
          <a:blip r:embed="rId11"/>
          <a:stretch>
            <a:fillRect/>
          </a:stretch>
        </p:blipFill>
        <p:spPr>
          <a:xfrm>
            <a:off x="1338898" y="1628980"/>
            <a:ext cx="9514204" cy="4381731"/>
          </a:xfrm>
          <a:prstGeom prst="rect">
            <a:avLst/>
          </a:prstGeom>
        </p:spPr>
      </p:pic>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Utiliser les réseaux sociaux pour faire quoi ? Créer du lien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65933" y="1268976"/>
            <a:ext cx="12126067" cy="369332"/>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Document 2. Proportion d’individus qui utilisent les réseaux sociaux sur internet pour les activités suivantes</a:t>
            </a:r>
            <a:endParaRPr lang="fr-FR"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3CD846-55FA-4379-89A1-523B82F02DD6}"/>
              </a:ext>
            </a:extLst>
          </p:cNvPr>
          <p:cNvSpPr/>
          <p:nvPr>
            <p:custDataLst>
              <p:tags r:id="rId7"/>
            </p:custDataLst>
          </p:nvPr>
        </p:nvSpPr>
        <p:spPr>
          <a:xfrm>
            <a:off x="1925350" y="5932704"/>
            <a:ext cx="9750712" cy="646331"/>
          </a:xfrm>
          <a:prstGeom prst="rect">
            <a:avLst/>
          </a:prstGeom>
        </p:spPr>
        <p:txBody>
          <a:bodyPr wrap="square">
            <a:spAutoFit/>
          </a:bodyPr>
          <a:lstStyle/>
          <a:p>
            <a:r>
              <a:rPr lang="fr-FR" dirty="0"/>
              <a:t>Champ : individus de 12 ans et plus participant à des réseaux sociaux, en %.</a:t>
            </a:r>
          </a:p>
          <a:p>
            <a:r>
              <a:rPr lang="fr-FR" sz="1600" dirty="0">
                <a:latin typeface="Arial" panose="020B0604020202020204" pitchFamily="34" charset="0"/>
                <a:cs typeface="Arial" panose="020B0604020202020204" pitchFamily="34" charset="0"/>
              </a:rPr>
              <a:t>Source : </a:t>
            </a:r>
            <a:r>
              <a:rPr lang="fr-FR" i="1" dirty="0"/>
              <a:t>Source </a:t>
            </a:r>
            <a:r>
              <a:rPr lang="fr-FR" dirty="0"/>
              <a:t>: CREDOC, Veux-tu être mon ami ? L’évolution du lien social à l’heure numérique, 2014.</a:t>
            </a:r>
            <a:endParaRPr lang="fr-FR" sz="1600" dirty="0">
              <a:latin typeface="Arial" panose="020B0604020202020204" pitchFamily="34" charset="0"/>
              <a:cs typeface="Arial" panose="020B0604020202020204" pitchFamily="34" charset="0"/>
            </a:endParaRPr>
          </a:p>
        </p:txBody>
      </p:sp>
      <p:sp>
        <p:nvSpPr>
          <p:cNvPr id="11" name="Flèche : pentagone 10">
            <a:extLst>
              <a:ext uri="{FF2B5EF4-FFF2-40B4-BE49-F238E27FC236}">
                <a16:creationId xmlns:a16="http://schemas.microsoft.com/office/drawing/2014/main" id="{1541B0F7-4569-4585-807D-11791DFB0C89}"/>
              </a:ext>
            </a:extLst>
          </p:cNvPr>
          <p:cNvSpPr/>
          <p:nvPr>
            <p:custDataLst>
              <p:tags r:id="rId8"/>
            </p:custDataLst>
          </p:nvPr>
        </p:nvSpPr>
        <p:spPr>
          <a:xfrm>
            <a:off x="508088" y="1716287"/>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52C5A8BD-F493-4AFA-8DAF-1E21CD87AA52}"/>
              </a:ext>
            </a:extLst>
          </p:cNvPr>
          <p:cNvSpPr txBox="1"/>
          <p:nvPr>
            <p:custDataLst>
              <p:tags r:id="rId9"/>
            </p:custDataLst>
          </p:nvPr>
        </p:nvSpPr>
        <p:spPr>
          <a:xfrm>
            <a:off x="0" y="2124000"/>
            <a:ext cx="5105989" cy="2308324"/>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92% </a:t>
            </a:r>
            <a:r>
              <a:rPr lang="fr-FR" dirty="0"/>
              <a:t>des participants à des réseaux sociaux les utilisent pour entretenir les liens avec les proches : tous les utilisateurs s’accordent sur cet usage, le</a:t>
            </a:r>
          </a:p>
          <a:p>
            <a:r>
              <a:rPr lang="fr-FR" dirty="0"/>
              <a:t>premier revendiqué, quel que soit l’âge, le diplôme ou la profession.</a:t>
            </a:r>
          </a:p>
          <a:p>
            <a:r>
              <a:rPr lang="fr-FR" b="1" dirty="0"/>
              <a:t>24%, </a:t>
            </a:r>
            <a:r>
              <a:rPr lang="fr-FR" dirty="0"/>
              <a:t>met en avant la possibilité de faire de nouvelles rencontres.</a:t>
            </a:r>
          </a:p>
          <a:p>
            <a:endParaRPr lang="fr-FR" dirty="0"/>
          </a:p>
        </p:txBody>
      </p:sp>
      <p:sp>
        <p:nvSpPr>
          <p:cNvPr id="13" name="Rectangle 12">
            <a:extLst>
              <a:ext uri="{FF2B5EF4-FFF2-40B4-BE49-F238E27FC236}">
                <a16:creationId xmlns:a16="http://schemas.microsoft.com/office/drawing/2014/main" id="{F7EEC664-4447-4DDB-AA0E-83C2B7F93DFA}"/>
              </a:ext>
            </a:extLst>
          </p:cNvPr>
          <p:cNvSpPr/>
          <p:nvPr/>
        </p:nvSpPr>
        <p:spPr>
          <a:xfrm>
            <a:off x="5833847" y="4402688"/>
            <a:ext cx="1702170" cy="506548"/>
          </a:xfrm>
          <a:prstGeom prst="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57D0B18F-AA85-4CFF-9C94-D4678ABA62DF}"/>
              </a:ext>
            </a:extLst>
          </p:cNvPr>
          <p:cNvSpPr/>
          <p:nvPr/>
        </p:nvSpPr>
        <p:spPr>
          <a:xfrm>
            <a:off x="5833847" y="1788836"/>
            <a:ext cx="4852203" cy="461152"/>
          </a:xfrm>
          <a:prstGeom prst="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DFDA47AC-A824-4FE2-B9D5-52060363C129}"/>
              </a:ext>
            </a:extLst>
          </p:cNvPr>
          <p:cNvSpPr txBox="1"/>
          <p:nvPr/>
        </p:nvSpPr>
        <p:spPr>
          <a:xfrm>
            <a:off x="4355307" y="4142012"/>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716391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2"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par>
                          <p:cTn id="11" fill="hold">
                            <p:stCondLst>
                              <p:cond delay="500"/>
                            </p:stCondLst>
                            <p:childTnLst>
                              <p:par>
                                <p:cTn id="12" presetID="22" presetClass="entr" presetSubtype="4" fill="hold" grpId="0" nodeType="afterEffect">
                                  <p:stCondLst>
                                    <p:cond delay="100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1000"/>
                                        <p:tgtEl>
                                          <p:spTgt spid="14"/>
                                        </p:tgtEl>
                                      </p:cBhvr>
                                    </p:animEffect>
                                  </p:childTnLst>
                                </p:cTn>
                              </p:par>
                            </p:childTnLst>
                          </p:cTn>
                        </p:par>
                        <p:par>
                          <p:cTn id="15" fill="hold">
                            <p:stCondLst>
                              <p:cond delay="2500"/>
                            </p:stCondLst>
                            <p:childTnLst>
                              <p:par>
                                <p:cTn id="16" presetID="22" presetClass="entr" presetSubtype="4"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1000"/>
                                        <p:tgtEl>
                                          <p:spTgt spid="13"/>
                                        </p:tgtEl>
                                      </p:cBhvr>
                                    </p:animEffect>
                                  </p:childTnLst>
                                </p:cTn>
                              </p:par>
                            </p:childTnLst>
                          </p:cTn>
                        </p:par>
                      </p:childTnLst>
                    </p:cTn>
                  </p:par>
                </p:childTnLst>
              </p:cTn>
              <p:nextCondLst>
                <p:cond evt="onClick" delay="0">
                  <p:tgtEl>
                    <p:spTgt spid="11"/>
                  </p:tgtEl>
                </p:cond>
              </p:nextCondLst>
            </p:seq>
            <p:seq concurrent="1" nextAc="seek">
              <p:cTn id="19" restart="whenNotActive" fill="hold" evtFilter="cancelBubble" nodeType="interactiveSeq">
                <p:stCondLst>
                  <p:cond evt="onClick" delay="0">
                    <p:tgtEl>
                      <p:spTgt spid="15"/>
                    </p:tgtEl>
                  </p:cond>
                </p:stCondLst>
                <p:endSync evt="end" delay="0">
                  <p:rtn val="all"/>
                </p:endSync>
                <p:childTnLst>
                  <p:par>
                    <p:cTn id="20" fill="hold">
                      <p:stCondLst>
                        <p:cond delay="0"/>
                      </p:stCondLst>
                      <p:childTnLst>
                        <p:par>
                          <p:cTn id="21" fill="hold">
                            <p:stCondLst>
                              <p:cond delay="0"/>
                            </p:stCondLst>
                            <p:childTnLst>
                              <p:par>
                                <p:cTn id="22" presetID="10" presetClass="exit" presetSubtype="0" fill="hold" grpId="3" nodeType="clickEffect">
                                  <p:stCondLst>
                                    <p:cond delay="0"/>
                                  </p:stCondLst>
                                  <p:childTnLst>
                                    <p:animEffect transition="out" filter="fade">
                                      <p:cBhvr>
                                        <p:cTn id="23" dur="500"/>
                                        <p:tgtEl>
                                          <p:spTgt spid="12"/>
                                        </p:tgtEl>
                                      </p:cBhvr>
                                    </p:animEffect>
                                    <p:set>
                                      <p:cBhvr>
                                        <p:cTn id="24" dur="1" fill="hold">
                                          <p:stCondLst>
                                            <p:cond delay="499"/>
                                          </p:stCondLst>
                                        </p:cTn>
                                        <p:tgtEl>
                                          <p:spTgt spid="12"/>
                                        </p:tgtEl>
                                        <p:attrNameLst>
                                          <p:attrName>style.visibility</p:attrName>
                                        </p:attrNameLst>
                                      </p:cBhvr>
                                      <p:to>
                                        <p:strVal val="hidden"/>
                                      </p:to>
                                    </p:set>
                                  </p:childTnLst>
                                </p:cTn>
                              </p:par>
                              <p:par>
                                <p:cTn id="25" presetID="10" presetClass="exit" presetSubtype="0" fill="hold" grpId="3" nodeType="withEffect">
                                  <p:stCondLst>
                                    <p:cond delay="0"/>
                                  </p:stCondLst>
                                  <p:childTnLst>
                                    <p:animEffect transition="out" filter="fade">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 grpId="2" animBg="1"/>
      <p:bldP spid="12" grpId="3" animBg="1"/>
      <p:bldP spid="13" grpId="0" animBg="1"/>
      <p:bldP spid="14" grpId="0" animBg="1"/>
      <p:bldP spid="15" grpId="2"/>
      <p:bldP spid="15" grpId="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Quelle finalité ? Amorcer de nouvelles rencontres ou entretenir et consolider les liens existants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245936" y="1268976"/>
            <a:ext cx="11946064" cy="369332"/>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Document 3. Diriez-vous que dans votre cercle de relations dans les réseaux sociaux en ligne il y a … ?</a:t>
            </a:r>
            <a:endParaRPr lang="fr-FR"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3CD846-55FA-4379-89A1-523B82F02DD6}"/>
              </a:ext>
            </a:extLst>
          </p:cNvPr>
          <p:cNvSpPr/>
          <p:nvPr>
            <p:custDataLst>
              <p:tags r:id="rId7"/>
            </p:custDataLst>
          </p:nvPr>
        </p:nvSpPr>
        <p:spPr>
          <a:xfrm>
            <a:off x="1925350" y="5876241"/>
            <a:ext cx="9750712" cy="646331"/>
          </a:xfrm>
          <a:prstGeom prst="rect">
            <a:avLst/>
          </a:prstGeom>
        </p:spPr>
        <p:txBody>
          <a:bodyPr wrap="square">
            <a:spAutoFit/>
          </a:bodyPr>
          <a:lstStyle/>
          <a:p>
            <a:r>
              <a:rPr lang="fr-FR" dirty="0"/>
              <a:t>Champ : membres des réseaux sociaux de 12 ans et plus, en %.</a:t>
            </a:r>
          </a:p>
          <a:p>
            <a:r>
              <a:rPr lang="fr-FR" sz="1600" dirty="0">
                <a:latin typeface="Arial" panose="020B0604020202020204" pitchFamily="34" charset="0"/>
                <a:cs typeface="Arial" panose="020B0604020202020204" pitchFamily="34" charset="0"/>
              </a:rPr>
              <a:t>Source : </a:t>
            </a:r>
            <a:r>
              <a:rPr lang="fr-FR" i="1" dirty="0"/>
              <a:t>Source </a:t>
            </a:r>
            <a:r>
              <a:rPr lang="fr-FR" dirty="0"/>
              <a:t>: CREDOC, Veux-tu être mon ami ? L’évolution du lien social à l’heure numérique, 2014.</a:t>
            </a:r>
            <a:endParaRPr lang="fr-FR" sz="1600"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ADB908B4-DF89-4108-8AFF-7725CDB943E6}"/>
              </a:ext>
            </a:extLst>
          </p:cNvPr>
          <p:cNvPicPr>
            <a:picLocks noChangeAspect="1"/>
          </p:cNvPicPr>
          <p:nvPr/>
        </p:nvPicPr>
        <p:blipFill>
          <a:blip r:embed="rId11"/>
          <a:stretch>
            <a:fillRect/>
          </a:stretch>
        </p:blipFill>
        <p:spPr>
          <a:xfrm>
            <a:off x="1505949" y="1638308"/>
            <a:ext cx="9180102" cy="3905691"/>
          </a:xfrm>
          <a:prstGeom prst="rect">
            <a:avLst/>
          </a:prstGeom>
        </p:spPr>
      </p:pic>
      <p:sp>
        <p:nvSpPr>
          <p:cNvPr id="11" name="Flèche : pentagone 10">
            <a:extLst>
              <a:ext uri="{FF2B5EF4-FFF2-40B4-BE49-F238E27FC236}">
                <a16:creationId xmlns:a16="http://schemas.microsoft.com/office/drawing/2014/main" id="{1541B0F7-4569-4585-807D-11791DFB0C89}"/>
              </a:ext>
            </a:extLst>
          </p:cNvPr>
          <p:cNvSpPr/>
          <p:nvPr>
            <p:custDataLst>
              <p:tags r:id="rId8"/>
            </p:custDataLst>
          </p:nvPr>
        </p:nvSpPr>
        <p:spPr>
          <a:xfrm>
            <a:off x="508088" y="1716287"/>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52C5A8BD-F493-4AFA-8DAF-1E21CD87AA52}"/>
              </a:ext>
            </a:extLst>
          </p:cNvPr>
          <p:cNvSpPr txBox="1"/>
          <p:nvPr>
            <p:custDataLst>
              <p:tags r:id="rId9"/>
            </p:custDataLst>
          </p:nvPr>
        </p:nvSpPr>
        <p:spPr>
          <a:xfrm>
            <a:off x="0" y="2124000"/>
            <a:ext cx="4115978" cy="4801314"/>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D’abord, </a:t>
            </a:r>
            <a:r>
              <a:rPr lang="fr-FR" dirty="0"/>
              <a:t>consolider les liens existants, avec le cercle d’amis de toujours (dans 91% des cas) ou les membres de la famille proche (90% des membres de réseaux sociaux).</a:t>
            </a:r>
          </a:p>
          <a:p>
            <a:r>
              <a:rPr lang="fr-FR" b="1" dirty="0"/>
              <a:t>Ensuite, </a:t>
            </a:r>
            <a:r>
              <a:rPr lang="fr-FR" dirty="0"/>
              <a:t>renouer avec des personnes perdues de vue =&gt; réactiver des liens.</a:t>
            </a:r>
          </a:p>
          <a:p>
            <a:r>
              <a:rPr lang="fr-FR" b="1" dirty="0"/>
              <a:t>Enfin, </a:t>
            </a:r>
            <a:r>
              <a:rPr lang="fr-FR" dirty="0"/>
              <a:t>près d’un tiers des membres des réseaux sociaux intègrent dans leur cercle de relations des personnes jamais rencontrées auparavant mais dont le profil leur semble intéressant.</a:t>
            </a:r>
          </a:p>
          <a:p>
            <a:r>
              <a:rPr lang="fr-FR" b="1" dirty="0">
                <a:solidFill>
                  <a:srgbClr val="7030A0"/>
                </a:solidFill>
              </a:rPr>
              <a:t>=&gt; Plus une personne fait partie du cercle</a:t>
            </a:r>
          </a:p>
          <a:p>
            <a:r>
              <a:rPr lang="fr-FR" b="1" dirty="0">
                <a:solidFill>
                  <a:srgbClr val="7030A0"/>
                </a:solidFill>
              </a:rPr>
              <a:t>des proches et plus elle a de chances de figurer parmi le cercle de relations en ligne.</a:t>
            </a:r>
          </a:p>
          <a:p>
            <a:endParaRPr lang="fr-FR" dirty="0"/>
          </a:p>
        </p:txBody>
      </p:sp>
      <p:sp>
        <p:nvSpPr>
          <p:cNvPr id="13" name="Rectangle 12">
            <a:extLst>
              <a:ext uri="{FF2B5EF4-FFF2-40B4-BE49-F238E27FC236}">
                <a16:creationId xmlns:a16="http://schemas.microsoft.com/office/drawing/2014/main" id="{F7EEC664-4447-4DDB-AA0E-83C2B7F93DFA}"/>
              </a:ext>
            </a:extLst>
          </p:cNvPr>
          <p:cNvSpPr/>
          <p:nvPr/>
        </p:nvSpPr>
        <p:spPr>
          <a:xfrm>
            <a:off x="4320000" y="3969007"/>
            <a:ext cx="4500050" cy="1080012"/>
          </a:xfrm>
          <a:prstGeom prst="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57D0B18F-AA85-4CFF-9C94-D4678ABA62DF}"/>
              </a:ext>
            </a:extLst>
          </p:cNvPr>
          <p:cNvSpPr/>
          <p:nvPr/>
        </p:nvSpPr>
        <p:spPr>
          <a:xfrm>
            <a:off x="4379374" y="1826073"/>
            <a:ext cx="4500050" cy="461152"/>
          </a:xfrm>
          <a:prstGeom prst="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DFDA47AC-A824-4FE2-B9D5-52060363C129}"/>
              </a:ext>
            </a:extLst>
          </p:cNvPr>
          <p:cNvSpPr txBox="1"/>
          <p:nvPr/>
        </p:nvSpPr>
        <p:spPr>
          <a:xfrm>
            <a:off x="3335633" y="6593850"/>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9163551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par>
                          <p:cTn id="11" fill="hold">
                            <p:stCondLst>
                              <p:cond delay="500"/>
                            </p:stCondLst>
                            <p:childTnLst>
                              <p:par>
                                <p:cTn id="12" presetID="22" presetClass="entr" presetSubtype="4" fill="hold" grpId="0" nodeType="afterEffect">
                                  <p:stCondLst>
                                    <p:cond delay="100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1000"/>
                                        <p:tgtEl>
                                          <p:spTgt spid="13"/>
                                        </p:tgtEl>
                                      </p:cBhvr>
                                    </p:animEffect>
                                  </p:childTnLst>
                                </p:cTn>
                              </p:par>
                            </p:childTnLst>
                          </p:cTn>
                        </p:par>
                        <p:par>
                          <p:cTn id="15" fill="hold">
                            <p:stCondLst>
                              <p:cond delay="2500"/>
                            </p:stCondLst>
                            <p:childTnLst>
                              <p:par>
                                <p:cTn id="16" presetID="22" presetClass="entr" presetSubtype="4" fill="hold" grpId="0" nodeType="afterEffect">
                                  <p:stCondLst>
                                    <p:cond delay="100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1000"/>
                                        <p:tgtEl>
                                          <p:spTgt spid="14"/>
                                        </p:tgtEl>
                                      </p:cBhvr>
                                    </p:animEffect>
                                  </p:childTnLst>
                                </p:cTn>
                              </p:par>
                            </p:childTnLst>
                          </p:cTn>
                        </p:par>
                      </p:childTnLst>
                    </p:cTn>
                  </p:par>
                </p:childTnLst>
              </p:cTn>
              <p:nextCondLst>
                <p:cond evt="onClick" delay="0">
                  <p:tgtEl>
                    <p:spTgt spid="11"/>
                  </p:tgtEl>
                </p:cond>
              </p:nextCondLst>
            </p:seq>
            <p:seq concurrent="1" nextAc="seek">
              <p:cTn id="19" restart="whenNotActive" fill="hold" evtFilter="cancelBubble" nodeType="interactiveSeq">
                <p:stCondLst>
                  <p:cond evt="onClick" delay="0">
                    <p:tgtEl>
                      <p:spTgt spid="15"/>
                    </p:tgtEl>
                  </p:cond>
                </p:stCondLst>
                <p:endSync evt="end" delay="0">
                  <p:rtn val="all"/>
                </p:endSync>
                <p:childTnLst>
                  <p:par>
                    <p:cTn id="20" fill="hold">
                      <p:stCondLst>
                        <p:cond delay="0"/>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12"/>
                                        </p:tgtEl>
                                      </p:cBhvr>
                                    </p:animEffect>
                                    <p:set>
                                      <p:cBhvr>
                                        <p:cTn id="24" dur="1" fill="hold">
                                          <p:stCondLst>
                                            <p:cond delay="499"/>
                                          </p:stCondLst>
                                        </p:cTn>
                                        <p:tgtEl>
                                          <p:spTgt spid="12"/>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 grpId="0" animBg="1"/>
      <p:bldP spid="12" grpId="1" animBg="1"/>
      <p:bldP spid="13" grpId="0" animBg="1"/>
      <p:bldP spid="14" grpId="0" animBg="1"/>
      <p:bldP spid="15" grpId="0"/>
      <p:bldP spid="1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 15">
            <a:extLst>
              <a:ext uri="{FF2B5EF4-FFF2-40B4-BE49-F238E27FC236}">
                <a16:creationId xmlns:a16="http://schemas.microsoft.com/office/drawing/2014/main" id="{FDF716D1-EFCF-4BA1-9D46-03793E8B41E5}"/>
              </a:ext>
            </a:extLst>
          </p:cNvPr>
          <p:cNvPicPr>
            <a:picLocks/>
          </p:cNvPicPr>
          <p:nvPr/>
        </p:nvPicPr>
        <p:blipFill>
          <a:blip r:embed="rId12"/>
          <a:stretch>
            <a:fillRect/>
          </a:stretch>
        </p:blipFill>
        <p:spPr>
          <a:xfrm>
            <a:off x="4428000" y="1908000"/>
            <a:ext cx="7452000" cy="4176000"/>
          </a:xfrm>
          <a:prstGeom prst="rect">
            <a:avLst/>
          </a:prstGeom>
        </p:spPr>
      </p:pic>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Quelles variables influencent la composition du cercle relationnel sur internet ? L’influence de l’âge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245935" y="1268976"/>
            <a:ext cx="11946064" cy="646331"/>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Document 4. Influence de l’âge sur la composition du cercle de relations</a:t>
            </a:r>
            <a:br>
              <a:rPr lang="fr-FR" b="1" dirty="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dans les réseaux sociaux en ligne</a:t>
            </a:r>
            <a:endParaRPr lang="fr-FR"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3CD846-55FA-4379-89A1-523B82F02DD6}"/>
              </a:ext>
            </a:extLst>
          </p:cNvPr>
          <p:cNvSpPr/>
          <p:nvPr>
            <p:custDataLst>
              <p:tags r:id="rId7"/>
            </p:custDataLst>
          </p:nvPr>
        </p:nvSpPr>
        <p:spPr>
          <a:xfrm>
            <a:off x="1775952" y="6112706"/>
            <a:ext cx="9900110" cy="646331"/>
          </a:xfrm>
          <a:prstGeom prst="rect">
            <a:avLst/>
          </a:prstGeom>
        </p:spPr>
        <p:txBody>
          <a:bodyPr wrap="square">
            <a:spAutoFit/>
          </a:bodyPr>
          <a:lstStyle/>
          <a:p>
            <a:r>
              <a:rPr lang="fr-FR" dirty="0"/>
              <a:t>Champ : membres des réseaux sociaux de 12 ans et plus, en % de quasiment tous et certains seulement.</a:t>
            </a:r>
          </a:p>
          <a:p>
            <a:r>
              <a:rPr lang="fr-FR" sz="1600" dirty="0">
                <a:latin typeface="Arial" panose="020B0604020202020204" pitchFamily="34" charset="0"/>
                <a:cs typeface="Arial" panose="020B0604020202020204" pitchFamily="34" charset="0"/>
              </a:rPr>
              <a:t>Source : </a:t>
            </a:r>
            <a:r>
              <a:rPr lang="fr-FR" i="1" dirty="0"/>
              <a:t>Source </a:t>
            </a:r>
            <a:r>
              <a:rPr lang="fr-FR" dirty="0"/>
              <a:t>: CREDOC, Veux-tu être mon ami ? L’évolution du lien social à l’heure numérique, 2014.</a:t>
            </a:r>
            <a:endParaRPr lang="fr-FR" sz="1600" dirty="0">
              <a:latin typeface="Arial" panose="020B0604020202020204" pitchFamily="34" charset="0"/>
              <a:cs typeface="Arial" panose="020B0604020202020204" pitchFamily="34" charset="0"/>
            </a:endParaRPr>
          </a:p>
        </p:txBody>
      </p:sp>
      <p:sp>
        <p:nvSpPr>
          <p:cNvPr id="11" name="Flèche : pentagone 10">
            <a:extLst>
              <a:ext uri="{FF2B5EF4-FFF2-40B4-BE49-F238E27FC236}">
                <a16:creationId xmlns:a16="http://schemas.microsoft.com/office/drawing/2014/main" id="{1541B0F7-4569-4585-807D-11791DFB0C89}"/>
              </a:ext>
            </a:extLst>
          </p:cNvPr>
          <p:cNvSpPr/>
          <p:nvPr>
            <p:custDataLst>
              <p:tags r:id="rId8"/>
            </p:custDataLst>
          </p:nvPr>
        </p:nvSpPr>
        <p:spPr>
          <a:xfrm>
            <a:off x="508088" y="1716287"/>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52C5A8BD-F493-4AFA-8DAF-1E21CD87AA52}"/>
              </a:ext>
            </a:extLst>
          </p:cNvPr>
          <p:cNvSpPr txBox="1"/>
          <p:nvPr>
            <p:custDataLst>
              <p:tags r:id="rId9"/>
            </p:custDataLst>
          </p:nvPr>
        </p:nvSpPr>
        <p:spPr>
          <a:xfrm>
            <a:off x="0" y="2124000"/>
            <a:ext cx="4428000" cy="3970318"/>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Les moins de 25 ans intègrent massivement leurs amis dans leur réseau relationnel numérique, ce que ne font que 77% des sexagénaires concernés (20 points de moins.</a:t>
            </a:r>
          </a:p>
          <a:p>
            <a:r>
              <a:rPr lang="fr-FR" dirty="0"/>
              <a:t>L’intégration de membres de la famille proche est peu dépendante de l’âge : elle oscille toujours entre 88% et 92%.</a:t>
            </a:r>
          </a:p>
          <a:p>
            <a:r>
              <a:rPr lang="fr-FR" dirty="0"/>
              <a:t>En revanche, pour les inconnus, ce sont les 60-69 ans qui se montrent les plus ouverts à leur endroit : à 41%, ils choisissent d’en faire figurer au moins certains dans le cercle relationnel, ce que les 12-17 ans ne sont que 23% à faire.</a:t>
            </a:r>
          </a:p>
          <a:p>
            <a:endParaRPr lang="fr-FR" b="1" dirty="0">
              <a:solidFill>
                <a:srgbClr val="7030A0"/>
              </a:solidFill>
            </a:endParaRPr>
          </a:p>
        </p:txBody>
      </p:sp>
      <p:sp>
        <p:nvSpPr>
          <p:cNvPr id="15" name="ZoneTexte 14">
            <a:extLst>
              <a:ext uri="{FF2B5EF4-FFF2-40B4-BE49-F238E27FC236}">
                <a16:creationId xmlns:a16="http://schemas.microsoft.com/office/drawing/2014/main" id="{DFDA47AC-A824-4FE2-B9D5-52060363C129}"/>
              </a:ext>
            </a:extLst>
          </p:cNvPr>
          <p:cNvSpPr txBox="1"/>
          <p:nvPr/>
        </p:nvSpPr>
        <p:spPr>
          <a:xfrm>
            <a:off x="3648022" y="5807001"/>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268455831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nextCondLst>
                <p:cond evt="onClick" delay="0">
                  <p:tgtEl>
                    <p:spTgt spid="11"/>
                  </p:tgtEl>
                </p:cond>
              </p:nextCondLst>
            </p:seq>
            <p:seq concurrent="1" nextAc="seek">
              <p:cTn id="11" restart="whenNotActive" fill="hold" evtFilter="cancelBubble" nodeType="interactiveSeq">
                <p:stCondLst>
                  <p:cond evt="onClick" delay="0">
                    <p:tgtEl>
                      <p:spTgt spid="15"/>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 grpId="0" animBg="1"/>
      <p:bldP spid="12" grpId="1" animBg="1"/>
      <p:bldP spid="15" grpId="0"/>
      <p:bldP spid="15"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52999CEA-0093-45E8-B321-2D80CBE725EE}"/>
              </a:ext>
            </a:extLst>
          </p:cNvPr>
          <p:cNvPicPr>
            <a:picLocks/>
          </p:cNvPicPr>
          <p:nvPr/>
        </p:nvPicPr>
        <p:blipFill>
          <a:blip r:embed="rId12"/>
          <a:stretch>
            <a:fillRect/>
          </a:stretch>
        </p:blipFill>
        <p:spPr>
          <a:xfrm>
            <a:off x="4428000" y="1908000"/>
            <a:ext cx="7452000" cy="4176000"/>
          </a:xfrm>
          <a:prstGeom prst="rect">
            <a:avLst/>
          </a:prstGeom>
        </p:spPr>
      </p:pic>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Quelles variables influencent la composition du cercle relationnel sur internet ? L’influence du diplôme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245935" y="1268976"/>
            <a:ext cx="11946064" cy="646331"/>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Document 5. Influence du niveau de diplôme sur la composition du cercle de relations</a:t>
            </a:r>
          </a:p>
          <a:p>
            <a:pPr algn="ctr"/>
            <a:r>
              <a:rPr lang="fr-FR" b="1" dirty="0">
                <a:latin typeface="Arial" panose="020B0604020202020204" pitchFamily="34" charset="0"/>
                <a:cs typeface="Arial" panose="020B0604020202020204" pitchFamily="34" charset="0"/>
              </a:rPr>
              <a:t>dans les réseaux sociaux en ligne</a:t>
            </a:r>
            <a:endParaRPr lang="fr-FR"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3CD846-55FA-4379-89A1-523B82F02DD6}"/>
              </a:ext>
            </a:extLst>
          </p:cNvPr>
          <p:cNvSpPr/>
          <p:nvPr>
            <p:custDataLst>
              <p:tags r:id="rId7"/>
            </p:custDataLst>
          </p:nvPr>
        </p:nvSpPr>
        <p:spPr>
          <a:xfrm>
            <a:off x="1775952" y="6112706"/>
            <a:ext cx="9900110" cy="646331"/>
          </a:xfrm>
          <a:prstGeom prst="rect">
            <a:avLst/>
          </a:prstGeom>
        </p:spPr>
        <p:txBody>
          <a:bodyPr wrap="square">
            <a:spAutoFit/>
          </a:bodyPr>
          <a:lstStyle/>
          <a:p>
            <a:r>
              <a:rPr lang="fr-FR" dirty="0"/>
              <a:t>Champ : membres des réseaux sociaux de 12 ans et plus, en % de quasiment tous et certains seulement.</a:t>
            </a:r>
          </a:p>
          <a:p>
            <a:r>
              <a:rPr lang="fr-FR" sz="1600" dirty="0">
                <a:latin typeface="Arial" panose="020B0604020202020204" pitchFamily="34" charset="0"/>
                <a:cs typeface="Arial" panose="020B0604020202020204" pitchFamily="34" charset="0"/>
              </a:rPr>
              <a:t>Source : </a:t>
            </a:r>
            <a:r>
              <a:rPr lang="fr-FR" i="1" dirty="0"/>
              <a:t>Source </a:t>
            </a:r>
            <a:r>
              <a:rPr lang="fr-FR" dirty="0"/>
              <a:t>: CREDOC, Veux-tu être mon ami ? L’évolution du lien social à l’heure numérique, 2014.</a:t>
            </a:r>
            <a:endParaRPr lang="fr-FR" sz="1600" dirty="0">
              <a:latin typeface="Arial" panose="020B0604020202020204" pitchFamily="34" charset="0"/>
              <a:cs typeface="Arial" panose="020B0604020202020204" pitchFamily="34" charset="0"/>
            </a:endParaRPr>
          </a:p>
        </p:txBody>
      </p:sp>
      <p:sp>
        <p:nvSpPr>
          <p:cNvPr id="11" name="Flèche : pentagone 10">
            <a:extLst>
              <a:ext uri="{FF2B5EF4-FFF2-40B4-BE49-F238E27FC236}">
                <a16:creationId xmlns:a16="http://schemas.microsoft.com/office/drawing/2014/main" id="{1541B0F7-4569-4585-807D-11791DFB0C89}"/>
              </a:ext>
            </a:extLst>
          </p:cNvPr>
          <p:cNvSpPr/>
          <p:nvPr>
            <p:custDataLst>
              <p:tags r:id="rId8"/>
            </p:custDataLst>
          </p:nvPr>
        </p:nvSpPr>
        <p:spPr>
          <a:xfrm>
            <a:off x="508088" y="1716287"/>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52C5A8BD-F493-4AFA-8DAF-1E21CD87AA52}"/>
              </a:ext>
            </a:extLst>
          </p:cNvPr>
          <p:cNvSpPr txBox="1"/>
          <p:nvPr>
            <p:custDataLst>
              <p:tags r:id="rId9"/>
            </p:custDataLst>
          </p:nvPr>
        </p:nvSpPr>
        <p:spPr>
          <a:xfrm>
            <a:off x="0" y="2124000"/>
            <a:ext cx="4176000" cy="4428000"/>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Tous les niveaux de diplôme intègrent dans des proportions similaires les amis ou les membres de la famille proche. </a:t>
            </a:r>
          </a:p>
          <a:p>
            <a:r>
              <a:rPr lang="fr-FR" dirty="0"/>
              <a:t>Plus on est diplômé et plus on se montre accueillant avec des personnes perdues de vue ou avec qui le contact est intermittent. En d’autres termes on fait vivre et on entretient un réseau </a:t>
            </a:r>
            <a:r>
              <a:rPr lang="fr-FR" dirty="0" err="1"/>
              <a:t>pré-existant</a:t>
            </a:r>
            <a:r>
              <a:rPr lang="fr-FR" dirty="0"/>
              <a:t>.</a:t>
            </a:r>
          </a:p>
          <a:p>
            <a:r>
              <a:rPr lang="fr-FR" dirty="0"/>
              <a:t>Les non diplômés sont les plus ouverts à l’intégration dans leur cercle de relations de personnes jamais rencontrées (41%) et pour qui les réseaux sociaux en ligne permettent de nourrir une sociabilité un peu moins en riche en moyenne par ailleurs.</a:t>
            </a:r>
          </a:p>
          <a:p>
            <a:endParaRPr lang="fr-FR" b="1" dirty="0">
              <a:solidFill>
                <a:srgbClr val="7030A0"/>
              </a:solidFill>
            </a:endParaRPr>
          </a:p>
        </p:txBody>
      </p:sp>
      <p:sp>
        <p:nvSpPr>
          <p:cNvPr id="15" name="ZoneTexte 14">
            <a:extLst>
              <a:ext uri="{FF2B5EF4-FFF2-40B4-BE49-F238E27FC236}">
                <a16:creationId xmlns:a16="http://schemas.microsoft.com/office/drawing/2014/main" id="{DFDA47AC-A824-4FE2-B9D5-52060363C129}"/>
              </a:ext>
            </a:extLst>
          </p:cNvPr>
          <p:cNvSpPr txBox="1"/>
          <p:nvPr/>
        </p:nvSpPr>
        <p:spPr>
          <a:xfrm>
            <a:off x="3321173" y="6212035"/>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27203077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nextCondLst>
                <p:cond evt="onClick" delay="0">
                  <p:tgtEl>
                    <p:spTgt spid="11"/>
                  </p:tgtEl>
                </p:cond>
              </p:nextCondLst>
            </p:seq>
            <p:seq concurrent="1" nextAc="seek">
              <p:cTn id="11" restart="whenNotActive" fill="hold" evtFilter="cancelBubble" nodeType="interactiveSeq">
                <p:stCondLst>
                  <p:cond evt="onClick" delay="0">
                    <p:tgtEl>
                      <p:spTgt spid="15"/>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 grpId="0" animBg="1"/>
      <p:bldP spid="12" grpId="1" animBg="1"/>
      <p:bldP spid="15" grpId="0"/>
      <p:bldP spid="15"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8676B87D-08DD-4F15-A440-4D13CFE7A2EB}"/>
              </a:ext>
            </a:extLst>
          </p:cNvPr>
          <p:cNvPicPr>
            <a:picLocks/>
          </p:cNvPicPr>
          <p:nvPr/>
        </p:nvPicPr>
        <p:blipFill>
          <a:blip r:embed="rId12"/>
          <a:stretch>
            <a:fillRect/>
          </a:stretch>
        </p:blipFill>
        <p:spPr>
          <a:xfrm>
            <a:off x="4428000" y="1908000"/>
            <a:ext cx="7452000" cy="4176000"/>
          </a:xfrm>
          <a:prstGeom prst="rect">
            <a:avLst/>
          </a:prstGeom>
        </p:spPr>
      </p:pic>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Quelles variables influencent la composition du cercle relationnel sur internet ? L’influence du niveau de vie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245935" y="1268976"/>
            <a:ext cx="11946064" cy="646331"/>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Document 6. Influence du niveau de vie sur la composition du cercle de relations</a:t>
            </a:r>
          </a:p>
          <a:p>
            <a:pPr algn="ctr"/>
            <a:r>
              <a:rPr lang="fr-FR" b="1" dirty="0">
                <a:latin typeface="Arial" panose="020B0604020202020204" pitchFamily="34" charset="0"/>
                <a:cs typeface="Arial" panose="020B0604020202020204" pitchFamily="34" charset="0"/>
              </a:rPr>
              <a:t>dans les réseaux sociaux en ligne</a:t>
            </a:r>
            <a:endParaRPr lang="fr-FR"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3CD846-55FA-4379-89A1-523B82F02DD6}"/>
              </a:ext>
            </a:extLst>
          </p:cNvPr>
          <p:cNvSpPr/>
          <p:nvPr>
            <p:custDataLst>
              <p:tags r:id="rId7"/>
            </p:custDataLst>
          </p:nvPr>
        </p:nvSpPr>
        <p:spPr>
          <a:xfrm>
            <a:off x="1775952" y="6112706"/>
            <a:ext cx="9900110" cy="646331"/>
          </a:xfrm>
          <a:prstGeom prst="rect">
            <a:avLst/>
          </a:prstGeom>
        </p:spPr>
        <p:txBody>
          <a:bodyPr wrap="square">
            <a:spAutoFit/>
          </a:bodyPr>
          <a:lstStyle/>
          <a:p>
            <a:r>
              <a:rPr lang="fr-FR" dirty="0"/>
              <a:t>Champ : membres des réseaux sociaux de 12 ans et plus, en % de quasiment tous et certains seulement.</a:t>
            </a:r>
          </a:p>
          <a:p>
            <a:r>
              <a:rPr lang="fr-FR" sz="1600" dirty="0">
                <a:latin typeface="Arial" panose="020B0604020202020204" pitchFamily="34" charset="0"/>
                <a:cs typeface="Arial" panose="020B0604020202020204" pitchFamily="34" charset="0"/>
              </a:rPr>
              <a:t>Source : </a:t>
            </a:r>
            <a:r>
              <a:rPr lang="fr-FR" i="1" dirty="0"/>
              <a:t>Source </a:t>
            </a:r>
            <a:r>
              <a:rPr lang="fr-FR" dirty="0"/>
              <a:t>: CREDOC, Veux-tu être mon ami ? L’évolution du lien social à l’heure numérique, 2014.</a:t>
            </a:r>
            <a:endParaRPr lang="fr-FR" sz="1600" dirty="0">
              <a:latin typeface="Arial" panose="020B0604020202020204" pitchFamily="34" charset="0"/>
              <a:cs typeface="Arial" panose="020B0604020202020204" pitchFamily="34" charset="0"/>
            </a:endParaRPr>
          </a:p>
        </p:txBody>
      </p:sp>
      <p:sp>
        <p:nvSpPr>
          <p:cNvPr id="11" name="Flèche : pentagone 10">
            <a:extLst>
              <a:ext uri="{FF2B5EF4-FFF2-40B4-BE49-F238E27FC236}">
                <a16:creationId xmlns:a16="http://schemas.microsoft.com/office/drawing/2014/main" id="{1541B0F7-4569-4585-807D-11791DFB0C89}"/>
              </a:ext>
            </a:extLst>
          </p:cNvPr>
          <p:cNvSpPr/>
          <p:nvPr>
            <p:custDataLst>
              <p:tags r:id="rId8"/>
            </p:custDataLst>
          </p:nvPr>
        </p:nvSpPr>
        <p:spPr>
          <a:xfrm>
            <a:off x="508088" y="1716287"/>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52C5A8BD-F493-4AFA-8DAF-1E21CD87AA52}"/>
              </a:ext>
            </a:extLst>
          </p:cNvPr>
          <p:cNvSpPr txBox="1"/>
          <p:nvPr>
            <p:custDataLst>
              <p:tags r:id="rId9"/>
            </p:custDataLst>
          </p:nvPr>
        </p:nvSpPr>
        <p:spPr>
          <a:xfrm>
            <a:off x="0" y="2124000"/>
            <a:ext cx="4428000" cy="2031325"/>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Les bas revenus et les membres de la classe moyenne inférieure se montrent les plus enclins à faire figurer dans leur cercle relationnel digital les personnes les plus éloignées a priori : celles qu’on n’a jamais rencontrées mais qui semblent intéressantes.</a:t>
            </a:r>
          </a:p>
          <a:p>
            <a:endParaRPr lang="fr-FR" b="1" dirty="0">
              <a:solidFill>
                <a:srgbClr val="7030A0"/>
              </a:solidFill>
            </a:endParaRPr>
          </a:p>
        </p:txBody>
      </p:sp>
      <p:sp>
        <p:nvSpPr>
          <p:cNvPr id="15" name="ZoneTexte 14">
            <a:extLst>
              <a:ext uri="{FF2B5EF4-FFF2-40B4-BE49-F238E27FC236}">
                <a16:creationId xmlns:a16="http://schemas.microsoft.com/office/drawing/2014/main" id="{DFDA47AC-A824-4FE2-B9D5-52060363C129}"/>
              </a:ext>
            </a:extLst>
          </p:cNvPr>
          <p:cNvSpPr txBox="1"/>
          <p:nvPr/>
        </p:nvSpPr>
        <p:spPr>
          <a:xfrm>
            <a:off x="3665973" y="3832873"/>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4032105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nextCondLst>
                <p:cond evt="onClick" delay="0">
                  <p:tgtEl>
                    <p:spTgt spid="11"/>
                  </p:tgtEl>
                </p:cond>
              </p:nextCondLst>
            </p:seq>
            <p:seq concurrent="1" nextAc="seek">
              <p:cTn id="11" restart="whenNotActive" fill="hold" evtFilter="cancelBubble" nodeType="interactiveSeq">
                <p:stCondLst>
                  <p:cond evt="onClick" delay="0">
                    <p:tgtEl>
                      <p:spTgt spid="15"/>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 grpId="0" animBg="1"/>
      <p:bldP spid="12" grpId="1" animBg="1"/>
      <p:bldP spid="15" grpId="0"/>
      <p:bldP spid="15"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Quelles variables influencent la composition du cercle relationnel sur internet ? Synthèse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785940" y="1261970"/>
            <a:ext cx="11235939" cy="2246769"/>
          </a:xfrm>
          <a:prstGeom prst="rect">
            <a:avLst/>
          </a:prstGeom>
          <a:noFill/>
        </p:spPr>
        <p:txBody>
          <a:bodyPr wrap="square">
            <a:spAutoFit/>
          </a:bodyPr>
          <a:lstStyle/>
          <a:p>
            <a:pPr algn="just"/>
            <a:r>
              <a:rPr lang="fr-FR" sz="2000" dirty="0">
                <a:latin typeface="Arial" panose="020B0604020202020204" pitchFamily="34" charset="0"/>
                <a:cs typeface="Arial" panose="020B0604020202020204" pitchFamily="34" charset="0"/>
              </a:rPr>
              <a:t>La présence active de catégories modestes et des seniors sur les réseaux sociaux, leur recherche de liens nouveaux, leurs contributions plus nourries s’expliquent probablement par le souhait de combler un certain sentiment de solitude, lié à une sociabilité moins intense que les jeunes et les diplômés.</a:t>
            </a:r>
          </a:p>
          <a:p>
            <a:pPr algn="just"/>
            <a:r>
              <a:rPr lang="fr-FR" sz="2000" dirty="0">
                <a:latin typeface="Arial" panose="020B0604020202020204" pitchFamily="34" charset="0"/>
                <a:cs typeface="Arial" panose="020B0604020202020204" pitchFamily="34" charset="0"/>
              </a:rPr>
              <a:t>Mais il est également probable que la visibilité donnée désormais au cercle relationnel, combinée à l’importance de celui-ci (la vie amicale et relationnelle n’a jamais été autant valorisée) pousse les individus qui en sont le moins pourvus à chercher à élargir leur cercle de connaissance. </a:t>
            </a:r>
          </a:p>
        </p:txBody>
      </p:sp>
      <p:sp>
        <p:nvSpPr>
          <p:cNvPr id="4" name="Rectangle 3">
            <a:extLst>
              <a:ext uri="{FF2B5EF4-FFF2-40B4-BE49-F238E27FC236}">
                <a16:creationId xmlns:a16="http://schemas.microsoft.com/office/drawing/2014/main" id="{713CD846-55FA-4379-89A1-523B82F02DD6}"/>
              </a:ext>
            </a:extLst>
          </p:cNvPr>
          <p:cNvSpPr/>
          <p:nvPr>
            <p:custDataLst>
              <p:tags r:id="rId7"/>
            </p:custDataLst>
          </p:nvPr>
        </p:nvSpPr>
        <p:spPr>
          <a:xfrm>
            <a:off x="2121769" y="3548838"/>
            <a:ext cx="9900110" cy="369332"/>
          </a:xfrm>
          <a:prstGeom prst="rect">
            <a:avLst/>
          </a:prstGeom>
        </p:spPr>
        <p:txBody>
          <a:bodyPr wrap="square">
            <a:spAutoFit/>
          </a:bodyPr>
          <a:lstStyle/>
          <a:p>
            <a:r>
              <a:rPr lang="fr-FR" sz="1600" dirty="0">
                <a:latin typeface="Arial" panose="020B0604020202020204" pitchFamily="34" charset="0"/>
                <a:cs typeface="Arial" panose="020B0604020202020204" pitchFamily="34" charset="0"/>
              </a:rPr>
              <a:t>Source : </a:t>
            </a:r>
            <a:r>
              <a:rPr lang="fr-FR" i="1" dirty="0"/>
              <a:t>Source </a:t>
            </a:r>
            <a:r>
              <a:rPr lang="fr-FR" dirty="0"/>
              <a:t>: CREDOC, Veux-tu être mon ami ? L’évolution du lien social à l’heure numérique, 2014.</a:t>
            </a:r>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9455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Liens sociaux en ligne et sentiment de solitude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335936" y="1268976"/>
            <a:ext cx="11856063" cy="369332"/>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Document 7. Proportion d’individus contribuant aux forums de discussion, réseaux sociaux, chats, blogs,</a:t>
            </a:r>
            <a:endParaRPr lang="fr-FR"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3CD846-55FA-4379-89A1-523B82F02DD6}"/>
              </a:ext>
            </a:extLst>
          </p:cNvPr>
          <p:cNvSpPr/>
          <p:nvPr>
            <p:custDataLst>
              <p:tags r:id="rId7"/>
            </p:custDataLst>
          </p:nvPr>
        </p:nvSpPr>
        <p:spPr>
          <a:xfrm>
            <a:off x="1925350" y="6039029"/>
            <a:ext cx="9750712" cy="646331"/>
          </a:xfrm>
          <a:prstGeom prst="rect">
            <a:avLst/>
          </a:prstGeom>
        </p:spPr>
        <p:txBody>
          <a:bodyPr wrap="square">
            <a:spAutoFit/>
          </a:bodyPr>
          <a:lstStyle/>
          <a:p>
            <a:r>
              <a:rPr lang="fr-FR" dirty="0"/>
              <a:t>Champ : individus de 18 ans et plus participant à des réseaux sociaux, en %.</a:t>
            </a:r>
          </a:p>
          <a:p>
            <a:r>
              <a:rPr lang="fr-FR" sz="1600" dirty="0">
                <a:latin typeface="Arial" panose="020B0604020202020204" pitchFamily="34" charset="0"/>
                <a:cs typeface="Arial" panose="020B0604020202020204" pitchFamily="34" charset="0"/>
              </a:rPr>
              <a:t>Source : </a:t>
            </a:r>
            <a:r>
              <a:rPr lang="fr-FR" i="1" dirty="0"/>
              <a:t>Source </a:t>
            </a:r>
            <a:r>
              <a:rPr lang="fr-FR" dirty="0"/>
              <a:t>: CREDOC, Veux-tu être mon ami ? L’évolution du lien social à l’heure numérique, 2014.</a:t>
            </a:r>
            <a:endParaRPr lang="fr-FR" sz="1600" dirty="0">
              <a:latin typeface="Arial" panose="020B0604020202020204" pitchFamily="34" charset="0"/>
              <a:cs typeface="Arial" panose="020B0604020202020204" pitchFamily="34" charset="0"/>
            </a:endParaRPr>
          </a:p>
        </p:txBody>
      </p:sp>
      <p:sp>
        <p:nvSpPr>
          <p:cNvPr id="11" name="Flèche : pentagone 10">
            <a:extLst>
              <a:ext uri="{FF2B5EF4-FFF2-40B4-BE49-F238E27FC236}">
                <a16:creationId xmlns:a16="http://schemas.microsoft.com/office/drawing/2014/main" id="{1541B0F7-4569-4585-807D-11791DFB0C89}"/>
              </a:ext>
            </a:extLst>
          </p:cNvPr>
          <p:cNvSpPr/>
          <p:nvPr>
            <p:custDataLst>
              <p:tags r:id="rId8"/>
            </p:custDataLst>
          </p:nvPr>
        </p:nvSpPr>
        <p:spPr>
          <a:xfrm>
            <a:off x="508088" y="1716287"/>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52C5A8BD-F493-4AFA-8DAF-1E21CD87AA52}"/>
              </a:ext>
            </a:extLst>
          </p:cNvPr>
          <p:cNvSpPr txBox="1"/>
          <p:nvPr>
            <p:custDataLst>
              <p:tags r:id="rId9"/>
            </p:custDataLst>
          </p:nvPr>
        </p:nvSpPr>
        <p:spPr>
          <a:xfrm>
            <a:off x="-1" y="2124000"/>
            <a:ext cx="4584655" cy="2585323"/>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Les plus grands contributeurs aux réseaux sociaux sont aussi ceux qui se sentent le plus souvent seuls (49% des membres des réseaux sociaux qui se sentent souvent seuls </a:t>
            </a:r>
            <a:r>
              <a:rPr lang="fr-FR" dirty="0" err="1"/>
              <a:t>contri-buent</a:t>
            </a:r>
            <a:r>
              <a:rPr lang="fr-FR" dirty="0"/>
              <a:t> aux réseaux sociaux, contre 38% de ceux qui se sentent « parfois » ou « jamais » seuls).</a:t>
            </a:r>
          </a:p>
          <a:p>
            <a:r>
              <a:rPr lang="fr-FR" b="1" dirty="0">
                <a:solidFill>
                  <a:srgbClr val="7030A0"/>
                </a:solidFill>
              </a:rPr>
              <a:t>=&gt; Les contributions sur internet compensent un sentiment de solitude.</a:t>
            </a:r>
          </a:p>
          <a:p>
            <a:endParaRPr lang="fr-FR" b="1" dirty="0">
              <a:solidFill>
                <a:srgbClr val="7030A0"/>
              </a:solidFill>
            </a:endParaRPr>
          </a:p>
        </p:txBody>
      </p:sp>
      <p:sp>
        <p:nvSpPr>
          <p:cNvPr id="15" name="ZoneTexte 14">
            <a:extLst>
              <a:ext uri="{FF2B5EF4-FFF2-40B4-BE49-F238E27FC236}">
                <a16:creationId xmlns:a16="http://schemas.microsoft.com/office/drawing/2014/main" id="{DFDA47AC-A824-4FE2-B9D5-52060363C129}"/>
              </a:ext>
            </a:extLst>
          </p:cNvPr>
          <p:cNvSpPr txBox="1"/>
          <p:nvPr/>
        </p:nvSpPr>
        <p:spPr>
          <a:xfrm>
            <a:off x="3819025" y="4419011"/>
            <a:ext cx="720008" cy="276999"/>
          </a:xfrm>
          <a:prstGeom prst="rect">
            <a:avLst/>
          </a:prstGeom>
          <a:noFill/>
        </p:spPr>
        <p:txBody>
          <a:bodyPr wrap="square" lIns="0" tIns="0" rIns="0" bIns="0" rtlCol="0">
            <a:spAutoFit/>
          </a:bodyPr>
          <a:lstStyle/>
          <a:p>
            <a:pPr algn="r"/>
            <a:r>
              <a:rPr lang="fr-FR" dirty="0"/>
              <a:t>Fermer</a:t>
            </a:r>
          </a:p>
        </p:txBody>
      </p:sp>
      <p:pic>
        <p:nvPicPr>
          <p:cNvPr id="3" name="Image 2">
            <a:extLst>
              <a:ext uri="{FF2B5EF4-FFF2-40B4-BE49-F238E27FC236}">
                <a16:creationId xmlns:a16="http://schemas.microsoft.com/office/drawing/2014/main" id="{26A8D847-E4AE-47B9-9F14-2E81B2507074}"/>
              </a:ext>
            </a:extLst>
          </p:cNvPr>
          <p:cNvPicPr>
            <a:picLocks noChangeAspect="1"/>
          </p:cNvPicPr>
          <p:nvPr/>
        </p:nvPicPr>
        <p:blipFill>
          <a:blip r:embed="rId11"/>
          <a:stretch>
            <a:fillRect/>
          </a:stretch>
        </p:blipFill>
        <p:spPr>
          <a:xfrm>
            <a:off x="4584655" y="1712571"/>
            <a:ext cx="7271409" cy="4236386"/>
          </a:xfrm>
          <a:prstGeom prst="rect">
            <a:avLst/>
          </a:prstGeom>
        </p:spPr>
      </p:pic>
    </p:spTree>
    <p:extLst>
      <p:ext uri="{BB962C8B-B14F-4D97-AF65-F5344CB8AC3E}">
        <p14:creationId xmlns:p14="http://schemas.microsoft.com/office/powerpoint/2010/main" val="333827995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nextCondLst>
                <p:cond evt="onClick" delay="0">
                  <p:tgtEl>
                    <p:spTgt spid="11"/>
                  </p:tgtEl>
                </p:cond>
              </p:nextCondLst>
            </p:seq>
            <p:seq concurrent="1" nextAc="seek">
              <p:cTn id="11" restart="whenNotActive" fill="hold" evtFilter="cancelBubble" nodeType="interactiveSeq">
                <p:stCondLst>
                  <p:cond evt="onClick" delay="0">
                    <p:tgtEl>
                      <p:spTgt spid="15"/>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2" grpId="0" animBg="1"/>
      <p:bldP spid="12" grpId="1" animBg="1"/>
      <p:bldP spid="15" grpId="0"/>
      <p:bldP spid="15"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1"/>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713CD846-55FA-4379-89A1-523B82F02DD6}"/>
              </a:ext>
            </a:extLst>
          </p:cNvPr>
          <p:cNvSpPr/>
          <p:nvPr>
            <p:custDataLst>
              <p:tags r:id="rId2"/>
            </p:custDataLst>
          </p:nvPr>
        </p:nvSpPr>
        <p:spPr>
          <a:xfrm>
            <a:off x="1925350" y="6479706"/>
            <a:ext cx="9750712" cy="369332"/>
          </a:xfrm>
          <a:prstGeom prst="rect">
            <a:avLst/>
          </a:prstGeom>
        </p:spPr>
        <p:txBody>
          <a:bodyPr wrap="square">
            <a:spAutoFit/>
          </a:bodyPr>
          <a:lstStyle/>
          <a:p>
            <a:r>
              <a:rPr lang="fr-FR" sz="1600" dirty="0">
                <a:latin typeface="Arial" panose="020B0604020202020204" pitchFamily="34" charset="0"/>
                <a:cs typeface="Arial" panose="020B0604020202020204" pitchFamily="34" charset="0"/>
              </a:rPr>
              <a:t>Source : </a:t>
            </a:r>
            <a:r>
              <a:rPr lang="fr-FR" i="1" dirty="0"/>
              <a:t>Source </a:t>
            </a:r>
            <a:r>
              <a:rPr lang="fr-FR" dirty="0"/>
              <a:t>: CREDOC, Veux-tu être mon ami ? L’évolution du lien social à l’heure numérique, 2014.</a:t>
            </a:r>
            <a:endParaRPr lang="fr-FR" sz="1600" dirty="0">
              <a:latin typeface="Arial" panose="020B0604020202020204" pitchFamily="34" charset="0"/>
              <a:cs typeface="Arial" panose="020B0604020202020204" pitchFamily="34" charset="0"/>
            </a:endParaRPr>
          </a:p>
        </p:txBody>
      </p:sp>
      <p:pic>
        <p:nvPicPr>
          <p:cNvPr id="14" name="Image 13">
            <a:extLst>
              <a:ext uri="{FF2B5EF4-FFF2-40B4-BE49-F238E27FC236}">
                <a16:creationId xmlns:a16="http://schemas.microsoft.com/office/drawing/2014/main" id="{C3E9A7D0-763B-41C3-95FF-F26B594C2D0A}"/>
              </a:ext>
            </a:extLst>
          </p:cNvPr>
          <p:cNvPicPr>
            <a:picLocks noChangeAspect="1"/>
          </p:cNvPicPr>
          <p:nvPr/>
        </p:nvPicPr>
        <p:blipFill>
          <a:blip r:embed="rId15"/>
          <a:stretch>
            <a:fillRect/>
          </a:stretch>
        </p:blipFill>
        <p:spPr>
          <a:xfrm>
            <a:off x="3614150" y="1285693"/>
            <a:ext cx="8061912" cy="5090141"/>
          </a:xfrm>
          <a:prstGeom prst="rect">
            <a:avLst/>
          </a:prstGeom>
        </p:spPr>
      </p:pic>
      <p:sp>
        <p:nvSpPr>
          <p:cNvPr id="25" name="ZoneTexte 24">
            <a:extLst>
              <a:ext uri="{FF2B5EF4-FFF2-40B4-BE49-F238E27FC236}">
                <a16:creationId xmlns:a16="http://schemas.microsoft.com/office/drawing/2014/main" id="{B1D52AF1-32B4-46E1-89EB-BAEB8F023DC3}"/>
              </a:ext>
            </a:extLst>
          </p:cNvPr>
          <p:cNvSpPr txBox="1"/>
          <p:nvPr>
            <p:custDataLst>
              <p:tags r:id="rId3"/>
            </p:custDataLst>
          </p:nvPr>
        </p:nvSpPr>
        <p:spPr>
          <a:xfrm>
            <a:off x="2675387" y="1715559"/>
            <a:ext cx="7190056" cy="3139321"/>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Un dernier groupe, à peine plus petit (15% des membres des réseaux sociaux), annonce faire partie d’un réseau social en ligne mais, après examen, on constate que leurs contacts sont extrêmement réduits. Dans leur réseau, on ne compte pour la plupart « aucun ami », « aucune personne qui a compté dans leur vie » et aucun membre de la famille proche. Dans une majorité de cas (61%, contre 19% en moyenne), aucun</a:t>
            </a:r>
          </a:p>
          <a:p>
            <a:r>
              <a:rPr lang="fr-FR" dirty="0"/>
              <a:t>nouveau lien n’a été créé grâce à internet et aux nouvelles technologies. Les 60 ans et plus sont surreprésentés. Bref, si ces personnes sont inscrites, elles ne semblent pas très actives.</a:t>
            </a:r>
          </a:p>
          <a:p>
            <a:r>
              <a:rPr lang="fr-FR" b="1" dirty="0">
                <a:solidFill>
                  <a:srgbClr val="7030A0"/>
                </a:solidFill>
              </a:rPr>
              <a:t>On pourrait les qualifier de membres « dormants » ou « fantômes ».</a:t>
            </a:r>
          </a:p>
          <a:p>
            <a:endParaRPr lang="fr-FR" b="1" dirty="0">
              <a:solidFill>
                <a:srgbClr val="7030A0"/>
              </a:solidFill>
            </a:endParaRPr>
          </a:p>
        </p:txBody>
      </p:sp>
      <p:sp>
        <p:nvSpPr>
          <p:cNvPr id="26" name="ZoneTexte 25">
            <a:extLst>
              <a:ext uri="{FF2B5EF4-FFF2-40B4-BE49-F238E27FC236}">
                <a16:creationId xmlns:a16="http://schemas.microsoft.com/office/drawing/2014/main" id="{2A4F65E4-7E89-4C93-BBAE-7D84AB87F7F7}"/>
              </a:ext>
            </a:extLst>
          </p:cNvPr>
          <p:cNvSpPr txBox="1"/>
          <p:nvPr/>
        </p:nvSpPr>
        <p:spPr>
          <a:xfrm>
            <a:off x="9066033" y="4585270"/>
            <a:ext cx="771481" cy="276999"/>
          </a:xfrm>
          <a:prstGeom prst="rect">
            <a:avLst/>
          </a:prstGeom>
          <a:noFill/>
        </p:spPr>
        <p:txBody>
          <a:bodyPr wrap="square" lIns="0" tIns="0" rIns="0" bIns="0" rtlCol="0">
            <a:spAutoFit/>
          </a:bodyPr>
          <a:lstStyle/>
          <a:p>
            <a:pPr algn="r"/>
            <a:r>
              <a:rPr lang="fr-FR" dirty="0"/>
              <a:t>Fermer</a:t>
            </a:r>
          </a:p>
        </p:txBody>
      </p:sp>
      <p:sp>
        <p:nvSpPr>
          <p:cNvPr id="21" name="ZoneTexte 20">
            <a:extLst>
              <a:ext uri="{FF2B5EF4-FFF2-40B4-BE49-F238E27FC236}">
                <a16:creationId xmlns:a16="http://schemas.microsoft.com/office/drawing/2014/main" id="{5DA7E6F1-45CB-4939-863B-4CC3B5381475}"/>
              </a:ext>
            </a:extLst>
          </p:cNvPr>
          <p:cNvSpPr txBox="1"/>
          <p:nvPr>
            <p:custDataLst>
              <p:tags r:id="rId4"/>
            </p:custDataLst>
          </p:nvPr>
        </p:nvSpPr>
        <p:spPr>
          <a:xfrm>
            <a:off x="106662" y="2768828"/>
            <a:ext cx="7190056" cy="3970318"/>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Pour une proportion proche (33%), les réseaux sociaux reposent sur des contacts sélectionnés, limités à « certains seulement » des amis de toujours, des membres de sa famille proche, des personnes qui ont compté et qui sont perdues de vue, etc. Pour autant, internet et les nouvelles technologies ont activement permis de créer des liens : pour les membres de ce groupe, à 99%, au moins un lien a été créé grâce à internet ou aux nouvelles technologies. Ces liens concernent aussi bien de nouvelles personnes, que des rencontres à caractère amoureux.</a:t>
            </a:r>
          </a:p>
          <a:p>
            <a:r>
              <a:rPr lang="fr-FR" dirty="0"/>
              <a:t>Cependant, ils semblent qu’ils aimeraient voir le réseau social comme un espace intime, et préservant leur vie privée : 37% font état d’une gêne car certains éléments de leur vie privée figurent sur internet et des regrets 26% regrettent d’avoir publié ou écrit des choses privées sur la toile.</a:t>
            </a:r>
          </a:p>
          <a:p>
            <a:r>
              <a:rPr lang="fr-FR" b="1" dirty="0">
                <a:solidFill>
                  <a:srgbClr val="7030A0"/>
                </a:solidFill>
              </a:rPr>
              <a:t>Ce groupe conçoit les réseaux sociaux comme cercle sélectif et </a:t>
            </a:r>
            <a:r>
              <a:rPr lang="fr-FR" b="1" dirty="0" err="1">
                <a:solidFill>
                  <a:srgbClr val="7030A0"/>
                </a:solidFill>
              </a:rPr>
              <a:t>confi-dentiel</a:t>
            </a:r>
            <a:r>
              <a:rPr lang="fr-FR" b="1" dirty="0">
                <a:solidFill>
                  <a:srgbClr val="7030A0"/>
                </a:solidFill>
              </a:rPr>
              <a:t>.</a:t>
            </a:r>
          </a:p>
        </p:txBody>
      </p:sp>
      <p:sp>
        <p:nvSpPr>
          <p:cNvPr id="22" name="ZoneTexte 21">
            <a:extLst>
              <a:ext uri="{FF2B5EF4-FFF2-40B4-BE49-F238E27FC236}">
                <a16:creationId xmlns:a16="http://schemas.microsoft.com/office/drawing/2014/main" id="{DF4BE19B-CC01-4707-A83B-B0772B86DDF7}"/>
              </a:ext>
            </a:extLst>
          </p:cNvPr>
          <p:cNvSpPr txBox="1"/>
          <p:nvPr/>
        </p:nvSpPr>
        <p:spPr>
          <a:xfrm>
            <a:off x="6451337" y="6432917"/>
            <a:ext cx="771481" cy="276999"/>
          </a:xfrm>
          <a:prstGeom prst="rect">
            <a:avLst/>
          </a:prstGeom>
          <a:noFill/>
        </p:spPr>
        <p:txBody>
          <a:bodyPr wrap="square" lIns="0" tIns="0" rIns="0" bIns="0" rtlCol="0">
            <a:spAutoFit/>
          </a:bodyPr>
          <a:lstStyle/>
          <a:p>
            <a:pPr algn="r"/>
            <a:r>
              <a:rPr lang="fr-FR" dirty="0"/>
              <a:t>Fermer</a:t>
            </a:r>
          </a:p>
        </p:txBody>
      </p:sp>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5"/>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6"/>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Quatre types d’utilisateurs fréquentent les réseaux sociaux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7"/>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8"/>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9"/>
            </p:custDataLst>
          </p:nvPr>
        </p:nvSpPr>
        <p:spPr>
          <a:xfrm>
            <a:off x="335936" y="908972"/>
            <a:ext cx="11856063" cy="369332"/>
          </a:xfrm>
          <a:prstGeom prst="rect">
            <a:avLst/>
          </a:prstGeom>
          <a:noFill/>
        </p:spPr>
        <p:txBody>
          <a:bodyPr wrap="square">
            <a:spAutoFit/>
          </a:bodyPr>
          <a:lstStyle/>
          <a:p>
            <a:pPr algn="ctr"/>
            <a:r>
              <a:rPr lang="fr-FR" b="1" dirty="0">
                <a:latin typeface="Arial" panose="020B0604020202020204" pitchFamily="34" charset="0"/>
                <a:cs typeface="Arial" panose="020B0604020202020204" pitchFamily="34" charset="0"/>
              </a:rPr>
              <a:t>Document 8. Typologie des réseaux sociaux et de leurs utilisateurs</a:t>
            </a:r>
            <a:endParaRPr lang="fr-FR" dirty="0">
              <a:latin typeface="Arial" panose="020B0604020202020204" pitchFamily="34" charset="0"/>
              <a:cs typeface="Arial" panose="020B0604020202020204" pitchFamily="34" charset="0"/>
            </a:endParaRPr>
          </a:p>
        </p:txBody>
      </p:sp>
      <p:sp>
        <p:nvSpPr>
          <p:cNvPr id="11" name="Flèche : pentagone 10">
            <a:extLst>
              <a:ext uri="{FF2B5EF4-FFF2-40B4-BE49-F238E27FC236}">
                <a16:creationId xmlns:a16="http://schemas.microsoft.com/office/drawing/2014/main" id="{1541B0F7-4569-4585-807D-11791DFB0C89}"/>
              </a:ext>
            </a:extLst>
          </p:cNvPr>
          <p:cNvSpPr/>
          <p:nvPr>
            <p:custDataLst>
              <p:tags r:id="rId10"/>
            </p:custDataLst>
          </p:nvPr>
        </p:nvSpPr>
        <p:spPr>
          <a:xfrm>
            <a:off x="508088" y="1716287"/>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52C5A8BD-F493-4AFA-8DAF-1E21CD87AA52}"/>
              </a:ext>
            </a:extLst>
          </p:cNvPr>
          <p:cNvSpPr txBox="1"/>
          <p:nvPr>
            <p:custDataLst>
              <p:tags r:id="rId11"/>
            </p:custDataLst>
          </p:nvPr>
        </p:nvSpPr>
        <p:spPr>
          <a:xfrm>
            <a:off x="0" y="2124000"/>
            <a:ext cx="4475982" cy="2308324"/>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On peut distinguer quatre types de </a:t>
            </a:r>
            <a:r>
              <a:rPr lang="fr-FR" dirty="0" err="1"/>
              <a:t>compor-tements</a:t>
            </a:r>
            <a:r>
              <a:rPr lang="fr-FR" dirty="0"/>
              <a:t> sur les réseaux sociaux, selon les habitudes de gestion de leur carnet d’adresse et l’intensité des relations qu’ils établissent via la toile et selon le rapport à la publication des données personnelles et le souhait de protection de sa vie privée.</a:t>
            </a:r>
          </a:p>
          <a:p>
            <a:endParaRPr lang="fr-FR" b="1" dirty="0">
              <a:solidFill>
                <a:srgbClr val="7030A0"/>
              </a:solidFill>
            </a:endParaRPr>
          </a:p>
        </p:txBody>
      </p:sp>
      <p:sp>
        <p:nvSpPr>
          <p:cNvPr id="15" name="ZoneTexte 14">
            <a:extLst>
              <a:ext uri="{FF2B5EF4-FFF2-40B4-BE49-F238E27FC236}">
                <a16:creationId xmlns:a16="http://schemas.microsoft.com/office/drawing/2014/main" id="{DFDA47AC-A824-4FE2-B9D5-52060363C129}"/>
              </a:ext>
            </a:extLst>
          </p:cNvPr>
          <p:cNvSpPr txBox="1"/>
          <p:nvPr/>
        </p:nvSpPr>
        <p:spPr>
          <a:xfrm>
            <a:off x="3755974" y="4142012"/>
            <a:ext cx="720008" cy="276999"/>
          </a:xfrm>
          <a:prstGeom prst="rect">
            <a:avLst/>
          </a:prstGeom>
          <a:noFill/>
        </p:spPr>
        <p:txBody>
          <a:bodyPr wrap="square" lIns="0" tIns="0" rIns="0" bIns="0" rtlCol="0">
            <a:spAutoFit/>
          </a:bodyPr>
          <a:lstStyle/>
          <a:p>
            <a:pPr algn="r"/>
            <a:r>
              <a:rPr lang="fr-FR" dirty="0"/>
              <a:t>Fermer</a:t>
            </a:r>
          </a:p>
        </p:txBody>
      </p:sp>
      <p:sp>
        <p:nvSpPr>
          <p:cNvPr id="18" name="Ellipse 17">
            <a:extLst>
              <a:ext uri="{FF2B5EF4-FFF2-40B4-BE49-F238E27FC236}">
                <a16:creationId xmlns:a16="http://schemas.microsoft.com/office/drawing/2014/main" id="{CCC2D72B-76F4-4458-A7E7-61ADE8AADF5E}"/>
              </a:ext>
            </a:extLst>
          </p:cNvPr>
          <p:cNvSpPr/>
          <p:nvPr/>
        </p:nvSpPr>
        <p:spPr>
          <a:xfrm>
            <a:off x="4932000" y="1913435"/>
            <a:ext cx="1152000" cy="1152000"/>
          </a:xfrm>
          <a:prstGeom prst="ellipse">
            <a:avLst/>
          </a:prstGeom>
          <a:solidFill>
            <a:srgbClr val="7030A0">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a:extLst>
              <a:ext uri="{FF2B5EF4-FFF2-40B4-BE49-F238E27FC236}">
                <a16:creationId xmlns:a16="http://schemas.microsoft.com/office/drawing/2014/main" id="{3D95C99F-81DD-4446-BA86-937101829E88}"/>
              </a:ext>
            </a:extLst>
          </p:cNvPr>
          <p:cNvSpPr/>
          <p:nvPr/>
        </p:nvSpPr>
        <p:spPr>
          <a:xfrm>
            <a:off x="10386000" y="3100279"/>
            <a:ext cx="540000" cy="540000"/>
          </a:xfrm>
          <a:prstGeom prst="ellipse">
            <a:avLst/>
          </a:prstGeom>
          <a:solidFill>
            <a:srgbClr val="7030A0">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llipse 1">
            <a:extLst>
              <a:ext uri="{FF2B5EF4-FFF2-40B4-BE49-F238E27FC236}">
                <a16:creationId xmlns:a16="http://schemas.microsoft.com/office/drawing/2014/main" id="{10E9910F-C926-45C6-99C3-C38B8F4BBCFE}"/>
              </a:ext>
            </a:extLst>
          </p:cNvPr>
          <p:cNvSpPr/>
          <p:nvPr/>
        </p:nvSpPr>
        <p:spPr>
          <a:xfrm>
            <a:off x="7452000" y="2268000"/>
            <a:ext cx="1224000" cy="1224000"/>
          </a:xfrm>
          <a:prstGeom prst="ellipse">
            <a:avLst/>
          </a:prstGeom>
          <a:solidFill>
            <a:srgbClr val="7030A0">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a:extLst>
              <a:ext uri="{FF2B5EF4-FFF2-40B4-BE49-F238E27FC236}">
                <a16:creationId xmlns:a16="http://schemas.microsoft.com/office/drawing/2014/main" id="{DBCAE373-9F5F-47AD-BDFA-DD40FBC448B6}"/>
              </a:ext>
            </a:extLst>
          </p:cNvPr>
          <p:cNvSpPr txBox="1"/>
          <p:nvPr>
            <p:custDataLst>
              <p:tags r:id="rId12"/>
            </p:custDataLst>
          </p:nvPr>
        </p:nvSpPr>
        <p:spPr>
          <a:xfrm>
            <a:off x="85736" y="1448978"/>
            <a:ext cx="7540281" cy="2585323"/>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Pour le troisième groupe, de taille plus réduite (17%), les réseaux sociaux ont vocation à faciliter les contacts avec le plus grand nombre possible d’individus. L’intention affichée est de créer un carnet d’adresse le plus complet possible via internet. Famille, proches, anciens de l’école, tous y figurent. L’ouverture de ce réseau à de personnes inconnues est ainsi beaucoup plus prononcée. Les moins de 25 ans </a:t>
            </a:r>
            <a:r>
              <a:rPr lang="fr-FR"/>
              <a:t>sont surreprésentés dans </a:t>
            </a:r>
            <a:r>
              <a:rPr lang="fr-FR" dirty="0"/>
              <a:t>ce groupe (33% contre 21% en moyenne).</a:t>
            </a:r>
          </a:p>
          <a:p>
            <a:r>
              <a:rPr lang="fr-FR" b="1" dirty="0">
                <a:solidFill>
                  <a:srgbClr val="7030A0"/>
                </a:solidFill>
              </a:rPr>
              <a:t>Le réseau social revêt ici la fonction que l’on pourrait qualifier de « fenêtre sur le monde ».</a:t>
            </a:r>
          </a:p>
        </p:txBody>
      </p:sp>
      <p:sp>
        <p:nvSpPr>
          <p:cNvPr id="24" name="ZoneTexte 23">
            <a:extLst>
              <a:ext uri="{FF2B5EF4-FFF2-40B4-BE49-F238E27FC236}">
                <a16:creationId xmlns:a16="http://schemas.microsoft.com/office/drawing/2014/main" id="{7FC2DACC-9328-42E1-A646-969C4F1F2F3A}"/>
              </a:ext>
            </a:extLst>
          </p:cNvPr>
          <p:cNvSpPr txBox="1"/>
          <p:nvPr/>
        </p:nvSpPr>
        <p:spPr>
          <a:xfrm>
            <a:off x="6763368" y="3700815"/>
            <a:ext cx="771481" cy="276999"/>
          </a:xfrm>
          <a:prstGeom prst="rect">
            <a:avLst/>
          </a:prstGeom>
          <a:noFill/>
        </p:spPr>
        <p:txBody>
          <a:bodyPr wrap="square" lIns="0" tIns="0" rIns="0" bIns="0" rtlCol="0">
            <a:spAutoFit/>
          </a:bodyPr>
          <a:lstStyle/>
          <a:p>
            <a:pPr algn="r"/>
            <a:r>
              <a:rPr lang="fr-FR" dirty="0"/>
              <a:t>Fermer</a:t>
            </a:r>
          </a:p>
        </p:txBody>
      </p:sp>
      <p:sp>
        <p:nvSpPr>
          <p:cNvPr id="20" name="Ellipse 19">
            <a:extLst>
              <a:ext uri="{FF2B5EF4-FFF2-40B4-BE49-F238E27FC236}">
                <a16:creationId xmlns:a16="http://schemas.microsoft.com/office/drawing/2014/main" id="{5006ECD4-348A-44A9-B9F3-C4D33B9C5047}"/>
              </a:ext>
            </a:extLst>
          </p:cNvPr>
          <p:cNvSpPr/>
          <p:nvPr/>
        </p:nvSpPr>
        <p:spPr>
          <a:xfrm>
            <a:off x="5470427" y="4696069"/>
            <a:ext cx="648000" cy="648000"/>
          </a:xfrm>
          <a:prstGeom prst="ellipse">
            <a:avLst/>
          </a:prstGeom>
          <a:solidFill>
            <a:srgbClr val="7030A0">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C20782B9-F37B-4ACA-BA24-9B1ECA8E8AD4}"/>
              </a:ext>
            </a:extLst>
          </p:cNvPr>
          <p:cNvSpPr txBox="1"/>
          <p:nvPr>
            <p:custDataLst>
              <p:tags r:id="rId13"/>
            </p:custDataLst>
          </p:nvPr>
        </p:nvSpPr>
        <p:spPr>
          <a:xfrm>
            <a:off x="5422228" y="3079710"/>
            <a:ext cx="6703839" cy="3139321"/>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Pour un peu plus d’un tiers des participants à des réseaux sociaux (36%), Facebook, Instagram et autres permettent d’entretenir un réseau social (familial, amical) déjà existant. Ici, le réseau en ligne inclut, dans des proportions limitées, des membres de la famille proche ou des personnes qui ont compté mais qu’on ne voit plus mais il exclut les personnes inconnues, quand bien même elles sembleraient intéressantes.</a:t>
            </a:r>
          </a:p>
          <a:p>
            <a:r>
              <a:rPr lang="fr-FR" b="1" dirty="0">
                <a:solidFill>
                  <a:srgbClr val="7030A0"/>
                </a:solidFill>
              </a:rPr>
              <a:t>Pour ceux-ci, le numérique n’est qu’une transposition quasi à l’</a:t>
            </a:r>
            <a:r>
              <a:rPr lang="fr-FR" b="1" dirty="0" err="1">
                <a:solidFill>
                  <a:srgbClr val="7030A0"/>
                </a:solidFill>
              </a:rPr>
              <a:t>iden-tique</a:t>
            </a:r>
            <a:r>
              <a:rPr lang="fr-FR" b="1" dirty="0">
                <a:solidFill>
                  <a:srgbClr val="7030A0"/>
                </a:solidFill>
              </a:rPr>
              <a:t> du cercle de relations nouées dans la vie « réelle », de proches qu’on pourrait par exemple, convier à une fête d’anniversaire.</a:t>
            </a:r>
          </a:p>
          <a:p>
            <a:endParaRPr lang="fr-FR" b="1" dirty="0">
              <a:solidFill>
                <a:srgbClr val="7030A0"/>
              </a:solidFill>
            </a:endParaRPr>
          </a:p>
        </p:txBody>
      </p:sp>
      <p:sp>
        <p:nvSpPr>
          <p:cNvPr id="17" name="ZoneTexte 16">
            <a:extLst>
              <a:ext uri="{FF2B5EF4-FFF2-40B4-BE49-F238E27FC236}">
                <a16:creationId xmlns:a16="http://schemas.microsoft.com/office/drawing/2014/main" id="{B063C714-92AD-4F48-8B02-C3D2378D199D}"/>
              </a:ext>
            </a:extLst>
          </p:cNvPr>
          <p:cNvSpPr txBox="1"/>
          <p:nvPr/>
        </p:nvSpPr>
        <p:spPr>
          <a:xfrm>
            <a:off x="11264585" y="5852031"/>
            <a:ext cx="771481"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11492900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nextCondLst>
                <p:cond evt="onClick" delay="0">
                  <p:tgtEl>
                    <p:spTgt spid="11"/>
                  </p:tgtEl>
                </p:cond>
              </p:nextCondLst>
            </p:seq>
            <p:seq concurrent="1" nextAc="seek">
              <p:cTn id="11" restart="whenNotActive" fill="hold" evtFilter="cancelBubble" nodeType="interactiveSeq">
                <p:stCondLst>
                  <p:cond evt="onClick" delay="0">
                    <p:tgtEl>
                      <p:spTgt spid="15"/>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grpId="2"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2"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childTnLst>
              </p:cTn>
              <p:nextCondLst>
                <p:cond evt="onClick" delay="0">
                  <p:tgtEl>
                    <p:spTgt spid="2"/>
                  </p:tgtEl>
                </p:cond>
              </p:nextCondLst>
            </p:seq>
            <p:seq concurrent="1" nextAc="seek">
              <p:cTn id="29" restart="whenNotActive" fill="hold" evtFilter="cancelBubble" nodeType="interactiveSeq">
                <p:stCondLst>
                  <p:cond evt="onClick" delay="0">
                    <p:tgtEl>
                      <p:spTgt spid="17"/>
                    </p:tgtEl>
                  </p:cond>
                </p:stCondLst>
                <p:endSync evt="end" delay="0">
                  <p:rtn val="all"/>
                </p:endSync>
                <p:childTnLst>
                  <p:par>
                    <p:cTn id="30" fill="hold">
                      <p:stCondLst>
                        <p:cond delay="0"/>
                      </p:stCondLst>
                      <p:childTnLst>
                        <p:par>
                          <p:cTn id="31" fill="hold">
                            <p:stCondLst>
                              <p:cond delay="0"/>
                            </p:stCondLst>
                            <p:childTnLst>
                              <p:par>
                                <p:cTn id="32" presetID="10" presetClass="exit" presetSubtype="0" fill="hold" grpId="3" nodeType="clickEffect">
                                  <p:stCondLst>
                                    <p:cond delay="0"/>
                                  </p:stCondLst>
                                  <p:childTnLst>
                                    <p:animEffect transition="out" filter="fade">
                                      <p:cBhvr>
                                        <p:cTn id="33" dur="500"/>
                                        <p:tgtEl>
                                          <p:spTgt spid="16"/>
                                        </p:tgtEl>
                                      </p:cBhvr>
                                    </p:animEffect>
                                    <p:set>
                                      <p:cBhvr>
                                        <p:cTn id="34" dur="1" fill="hold">
                                          <p:stCondLst>
                                            <p:cond delay="499"/>
                                          </p:stCondLst>
                                        </p:cTn>
                                        <p:tgtEl>
                                          <p:spTgt spid="16"/>
                                        </p:tgtEl>
                                        <p:attrNameLst>
                                          <p:attrName>style.visibility</p:attrName>
                                        </p:attrNameLst>
                                      </p:cBhvr>
                                      <p:to>
                                        <p:strVal val="hidden"/>
                                      </p:to>
                                    </p:set>
                                  </p:childTnLst>
                                </p:cTn>
                              </p:par>
                              <p:par>
                                <p:cTn id="35" presetID="10" presetClass="exit" presetSubtype="0" fill="hold" grpId="3" nodeType="withEffect">
                                  <p:stCondLst>
                                    <p:cond delay="0"/>
                                  </p:stCondLst>
                                  <p:childTnLst>
                                    <p:animEffect transition="out" filter="fade">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8" restart="whenNotActive" fill="hold" evtFilter="cancelBubble" nodeType="interactiveSeq">
                <p:stCondLst>
                  <p:cond evt="onClick" delay="0">
                    <p:tgtEl>
                      <p:spTgt spid="18"/>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childTnLst>
              </p:cTn>
              <p:nextCondLst>
                <p:cond evt="onClick" delay="0">
                  <p:tgtEl>
                    <p:spTgt spid="18"/>
                  </p:tgtEl>
                </p:cond>
              </p:nextCondLst>
            </p:seq>
            <p:seq concurrent="1" nextAc="seek">
              <p:cTn id="47" restart="whenNotActive" fill="hold" evtFilter="cancelBubble" nodeType="interactiveSeq">
                <p:stCondLst>
                  <p:cond evt="onClick" delay="0">
                    <p:tgtEl>
                      <p:spTgt spid="22"/>
                    </p:tgtEl>
                  </p:cond>
                </p:stCondLst>
                <p:endSync evt="end" delay="0">
                  <p:rtn val="all"/>
                </p:endSync>
                <p:childTnLst>
                  <p:par>
                    <p:cTn id="48" fill="hold">
                      <p:stCondLst>
                        <p:cond delay="0"/>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21"/>
                                        </p:tgtEl>
                                      </p:cBhvr>
                                    </p:animEffect>
                                    <p:set>
                                      <p:cBhvr>
                                        <p:cTn id="52" dur="1" fill="hold">
                                          <p:stCondLst>
                                            <p:cond delay="499"/>
                                          </p:stCondLst>
                                        </p:cTn>
                                        <p:tgtEl>
                                          <p:spTgt spid="21"/>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22"/>
                                        </p:tgtEl>
                                      </p:cBhvr>
                                    </p:animEffect>
                                    <p:set>
                                      <p:cBhvr>
                                        <p:cTn id="55"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56" restart="whenNotActive" fill="hold" evtFilter="cancelBubble" nodeType="interactiveSeq">
                <p:stCondLst>
                  <p:cond evt="onClick" delay="0">
                    <p:tgtEl>
                      <p:spTgt spid="20"/>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2"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par>
                                <p:cTn id="62" presetID="10" presetClass="entr" presetSubtype="0" fill="hold" grpId="2"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childTnLst>
              </p:cTn>
              <p:nextCondLst>
                <p:cond evt="onClick" delay="0">
                  <p:tgtEl>
                    <p:spTgt spid="20"/>
                  </p:tgtEl>
                </p:cond>
              </p:nextCondLst>
            </p:seq>
            <p:seq concurrent="1" nextAc="seek">
              <p:cTn id="65" restart="whenNotActive" fill="hold" evtFilter="cancelBubble" nodeType="interactiveSeq">
                <p:stCondLst>
                  <p:cond evt="onClick" delay="0">
                    <p:tgtEl>
                      <p:spTgt spid="24"/>
                    </p:tgtEl>
                  </p:cond>
                </p:stCondLst>
                <p:endSync evt="end" delay="0">
                  <p:rtn val="all"/>
                </p:endSync>
                <p:childTnLst>
                  <p:par>
                    <p:cTn id="66" fill="hold">
                      <p:stCondLst>
                        <p:cond delay="0"/>
                      </p:stCondLst>
                      <p:childTnLst>
                        <p:par>
                          <p:cTn id="67" fill="hold">
                            <p:stCondLst>
                              <p:cond delay="0"/>
                            </p:stCondLst>
                            <p:childTnLst>
                              <p:par>
                                <p:cTn id="68" presetID="10" presetClass="exit" presetSubtype="0" fill="hold" grpId="3" nodeType="clickEffect">
                                  <p:stCondLst>
                                    <p:cond delay="0"/>
                                  </p:stCondLst>
                                  <p:childTnLst>
                                    <p:animEffect transition="out" filter="fade">
                                      <p:cBhvr>
                                        <p:cTn id="69" dur="500"/>
                                        <p:tgtEl>
                                          <p:spTgt spid="23"/>
                                        </p:tgtEl>
                                      </p:cBhvr>
                                    </p:animEffect>
                                    <p:set>
                                      <p:cBhvr>
                                        <p:cTn id="70" dur="1" fill="hold">
                                          <p:stCondLst>
                                            <p:cond delay="499"/>
                                          </p:stCondLst>
                                        </p:cTn>
                                        <p:tgtEl>
                                          <p:spTgt spid="23"/>
                                        </p:tgtEl>
                                        <p:attrNameLst>
                                          <p:attrName>style.visibility</p:attrName>
                                        </p:attrNameLst>
                                      </p:cBhvr>
                                      <p:to>
                                        <p:strVal val="hidden"/>
                                      </p:to>
                                    </p:set>
                                  </p:childTnLst>
                                </p:cTn>
                              </p:par>
                              <p:par>
                                <p:cTn id="71" presetID="10" presetClass="exit" presetSubtype="0" fill="hold" grpId="3" nodeType="withEffect">
                                  <p:stCondLst>
                                    <p:cond delay="0"/>
                                  </p:stCondLst>
                                  <p:childTnLst>
                                    <p:animEffect transition="out" filter="fade">
                                      <p:cBhvr>
                                        <p:cTn id="72" dur="500"/>
                                        <p:tgtEl>
                                          <p:spTgt spid="24"/>
                                        </p:tgtEl>
                                      </p:cBhvr>
                                    </p:animEffect>
                                    <p:set>
                                      <p:cBhvr>
                                        <p:cTn id="73"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74" restart="whenNotActive" fill="hold" evtFilter="cancelBubble" nodeType="interactiveSeq">
                <p:stCondLst>
                  <p:cond evt="onClick" delay="0">
                    <p:tgtEl>
                      <p:spTgt spid="19"/>
                    </p:tgtEl>
                  </p:cond>
                </p:stCondLst>
                <p:endSync evt="end" delay="0">
                  <p:rtn val="all"/>
                </p:endSync>
                <p:childTnLst>
                  <p:par>
                    <p:cTn id="75" fill="hold">
                      <p:stCondLst>
                        <p:cond delay="0"/>
                      </p:stCondLst>
                      <p:childTnLst>
                        <p:par>
                          <p:cTn id="76" fill="hold">
                            <p:stCondLst>
                              <p:cond delay="0"/>
                            </p:stCondLst>
                            <p:childTnLst>
                              <p:par>
                                <p:cTn id="77" presetID="10" presetClass="entr" presetSubtype="0" fill="hold" grpId="2" nodeType="click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par>
                                <p:cTn id="80" presetID="10" presetClass="entr" presetSubtype="0" fill="hold" grpId="2"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nextCondLst>
                <p:cond evt="onClick" delay="0">
                  <p:tgtEl>
                    <p:spTgt spid="19"/>
                  </p:tgtEl>
                </p:cond>
              </p:nextCondLst>
            </p:seq>
            <p:seq concurrent="1" nextAc="seek">
              <p:cTn id="83" restart="whenNotActive" fill="hold" evtFilter="cancelBubble" nodeType="interactiveSeq">
                <p:stCondLst>
                  <p:cond evt="onClick" delay="0">
                    <p:tgtEl>
                      <p:spTgt spid="26"/>
                    </p:tgtEl>
                  </p:cond>
                </p:stCondLst>
                <p:endSync evt="end" delay="0">
                  <p:rtn val="all"/>
                </p:endSync>
                <p:childTnLst>
                  <p:par>
                    <p:cTn id="84" fill="hold">
                      <p:stCondLst>
                        <p:cond delay="0"/>
                      </p:stCondLst>
                      <p:childTnLst>
                        <p:par>
                          <p:cTn id="85" fill="hold">
                            <p:stCondLst>
                              <p:cond delay="0"/>
                            </p:stCondLst>
                            <p:childTnLst>
                              <p:par>
                                <p:cTn id="86" presetID="10" presetClass="exit" presetSubtype="0" fill="hold" grpId="3" nodeType="clickEffect">
                                  <p:stCondLst>
                                    <p:cond delay="0"/>
                                  </p:stCondLst>
                                  <p:childTnLst>
                                    <p:animEffect transition="out" filter="fade">
                                      <p:cBhvr>
                                        <p:cTn id="87" dur="500"/>
                                        <p:tgtEl>
                                          <p:spTgt spid="25"/>
                                        </p:tgtEl>
                                      </p:cBhvr>
                                    </p:animEffect>
                                    <p:set>
                                      <p:cBhvr>
                                        <p:cTn id="88" dur="1" fill="hold">
                                          <p:stCondLst>
                                            <p:cond delay="499"/>
                                          </p:stCondLst>
                                        </p:cTn>
                                        <p:tgtEl>
                                          <p:spTgt spid="25"/>
                                        </p:tgtEl>
                                        <p:attrNameLst>
                                          <p:attrName>style.visibility</p:attrName>
                                        </p:attrNameLst>
                                      </p:cBhvr>
                                      <p:to>
                                        <p:strVal val="hidden"/>
                                      </p:to>
                                    </p:set>
                                  </p:childTnLst>
                                </p:cTn>
                              </p:par>
                            </p:childTnLst>
                          </p:cTn>
                        </p:par>
                        <p:par>
                          <p:cTn id="89" fill="hold">
                            <p:stCondLst>
                              <p:cond delay="500"/>
                            </p:stCondLst>
                            <p:childTnLst>
                              <p:par>
                                <p:cTn id="90" presetID="10" presetClass="exit" presetSubtype="0" fill="hold" grpId="3" nodeType="afterEffect">
                                  <p:stCondLst>
                                    <p:cond delay="0"/>
                                  </p:stCondLst>
                                  <p:childTnLst>
                                    <p:animEffect transition="out" filter="fade">
                                      <p:cBhvr>
                                        <p:cTn id="91" dur="500"/>
                                        <p:tgtEl>
                                          <p:spTgt spid="26"/>
                                        </p:tgtEl>
                                      </p:cBhvr>
                                    </p:animEffect>
                                    <p:set>
                                      <p:cBhvr>
                                        <p:cTn id="92"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bldLst>
      <p:bldP spid="25" grpId="2" animBg="1"/>
      <p:bldP spid="25" grpId="3" animBg="1"/>
      <p:bldP spid="26" grpId="2"/>
      <p:bldP spid="26" grpId="3"/>
      <p:bldP spid="21" grpId="0" animBg="1"/>
      <p:bldP spid="21" grpId="1" animBg="1"/>
      <p:bldP spid="22" grpId="0"/>
      <p:bldP spid="22" grpId="1"/>
      <p:bldP spid="12" grpId="0" animBg="1"/>
      <p:bldP spid="12" grpId="1" animBg="1"/>
      <p:bldP spid="15" grpId="0"/>
      <p:bldP spid="15" grpId="1"/>
      <p:bldP spid="23" grpId="2" animBg="1"/>
      <p:bldP spid="23" grpId="3" animBg="1"/>
      <p:bldP spid="24" grpId="2"/>
      <p:bldP spid="24" grpId="3"/>
      <p:bldP spid="16" grpId="2" animBg="1"/>
      <p:bldP spid="16" grpId="3" animBg="1"/>
      <p:bldP spid="17" grpId="2"/>
      <p:bldP spid="17" grpId="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Synthèse : des liens de nature différente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526A653-9FFE-4C2F-8E1A-43D7D424474F}"/>
              </a:ext>
            </a:extLst>
          </p:cNvPr>
          <p:cNvSpPr/>
          <p:nvPr/>
        </p:nvSpPr>
        <p:spPr>
          <a:xfrm>
            <a:off x="985377" y="908972"/>
            <a:ext cx="11070123" cy="5078313"/>
          </a:xfrm>
          <a:prstGeom prst="rect">
            <a:avLst/>
          </a:prstGeom>
        </p:spPr>
        <p:txBody>
          <a:bodyPr wrap="square">
            <a:spAutoFit/>
          </a:bodyPr>
          <a:lstStyle/>
          <a:p>
            <a:pPr algn="just"/>
            <a:r>
              <a:rPr lang="fr-FR" dirty="0"/>
              <a:t>Nos travaux convergent donc avec ceux synthétisés par Michel Grossetti</a:t>
            </a:r>
            <a:r>
              <a:rPr lang="fr-FR" baseline="30000" dirty="0"/>
              <a:t>1</a:t>
            </a:r>
            <a:r>
              <a:rPr lang="fr-FR" dirty="0"/>
              <a:t>, pour montrer que l’essor des réseaux sociaux conduit à un élargissement du cercle relationnel à des « liens faibles », en l’occurrence sur les réseaux en ligne, des personnes qu’on voit de loin en loin et qui ne font pas partie du cercle des proches, ou de nouvelles personnes avec lesquelles les échanges se limitent à de premières interactions. Contrairement à l’idée communément répandue que ces liens seraient futiles, Pierre Mercklé</a:t>
            </a:r>
            <a:r>
              <a:rPr lang="fr-FR" baseline="30000" dirty="0"/>
              <a:t>2</a:t>
            </a:r>
            <a:r>
              <a:rPr lang="fr-FR" dirty="0"/>
              <a:t> explique que la production de liens</a:t>
            </a:r>
            <a:br>
              <a:rPr lang="fr-FR" dirty="0"/>
            </a:br>
            <a:r>
              <a:rPr lang="fr-FR" dirty="0"/>
              <a:t>« faibles » aurait paradoxalement un effet bénéfique sur la cohésion sociale. La démultiplication des liens distants permet d’établir des rapports « exogames », c’est-à-dire entre des groupes de personnes qui ne sont pas habitués à se côtoyer, et favorise par ricochet la formation de cohésion sociale entre un nombre plus grand d’individus.</a:t>
            </a:r>
          </a:p>
          <a:p>
            <a:pPr algn="just"/>
            <a:r>
              <a:rPr lang="fr-FR" dirty="0"/>
              <a:t>Au-delà de cet effet, ces médias de communication produisent des changements sur la nature des liens relationnels. Une des principales spécificités tient probablement au fait de rendre visible les liens sociaux. L’exposition de soi y est la principale technique communicationnelle. Les liens entre individus y sont plus légers et moins engageants, Antonio Casilli</a:t>
            </a:r>
            <a:r>
              <a:rPr lang="fr-FR" baseline="30000" dirty="0"/>
              <a:t>3 </a:t>
            </a:r>
            <a:r>
              <a:rPr lang="fr-FR" dirty="0"/>
              <a:t>parle ainsi de « toilettage social ». L’idée d’une mise en valeur de soi permanente et un peu narcissique sur les réseaux est tempérée par le fait que les « vrais amis et membres de la famille » sont aussi présents sur les réseaux, et</a:t>
            </a:r>
          </a:p>
          <a:p>
            <a:pPr algn="just"/>
            <a:r>
              <a:rPr lang="fr-FR" dirty="0"/>
              <a:t>que les tentatives d’embellissement trop prononcé de la réalité se heurtent à la fois aux regards parfois critiques des autres internautes, et à un besoin de cohérence dans le temps, face à la mémoire quasi infinie de l’internet. Finalement, les réseaux numériques donneraient finalement simplement plus d’ampleur à des évolutions du lien social plus globales : relations plus « choisies » en fonction des affinités, accélération du temps, sophistication de la gestion des relations et des formes d’engagement, diversification des expériences relationnelles.</a:t>
            </a:r>
          </a:p>
        </p:txBody>
      </p:sp>
      <p:sp>
        <p:nvSpPr>
          <p:cNvPr id="12" name="ZoneTexte 11">
            <a:extLst>
              <a:ext uri="{FF2B5EF4-FFF2-40B4-BE49-F238E27FC236}">
                <a16:creationId xmlns:a16="http://schemas.microsoft.com/office/drawing/2014/main" id="{943437DF-5F34-4547-9520-EA4B96D2B34A}"/>
              </a:ext>
            </a:extLst>
          </p:cNvPr>
          <p:cNvSpPr txBox="1"/>
          <p:nvPr/>
        </p:nvSpPr>
        <p:spPr>
          <a:xfrm>
            <a:off x="1155599" y="6039029"/>
            <a:ext cx="10917740" cy="692497"/>
          </a:xfrm>
          <a:prstGeom prst="rect">
            <a:avLst/>
          </a:prstGeom>
          <a:noFill/>
        </p:spPr>
        <p:txBody>
          <a:bodyPr wrap="square" rtlCol="0">
            <a:spAutoFit/>
          </a:bodyPr>
          <a:lstStyle/>
          <a:p>
            <a:r>
              <a:rPr lang="fr-FR" sz="1300" dirty="0"/>
              <a:t>1. GROSSETTI Michel, « Que font les réseaux sociaux aux réseaux sociaux ? » Réseaux personnels et nouveaux moyens de communication, Réseaux, 2014</a:t>
            </a:r>
          </a:p>
          <a:p>
            <a:r>
              <a:rPr lang="fr-FR" sz="1300" dirty="0"/>
              <a:t>2.  MERCKLE Pierre, </a:t>
            </a:r>
            <a:r>
              <a:rPr lang="fr-FR" sz="1300" i="1" dirty="0"/>
              <a:t>Sociologie des réseaux sociaux, </a:t>
            </a:r>
            <a:r>
              <a:rPr lang="fr-FR" sz="1300" dirty="0"/>
              <a:t>Paris, La Découverte, 2004</a:t>
            </a:r>
          </a:p>
          <a:p>
            <a:r>
              <a:rPr lang="fr-FR" sz="1300" dirty="0"/>
              <a:t>3. CASILLI Antonio, Les liaisons numériques – vers une nouvelle sociabilité ?, Paris, 2010</a:t>
            </a:r>
          </a:p>
        </p:txBody>
      </p:sp>
    </p:spTree>
    <p:extLst>
      <p:ext uri="{BB962C8B-B14F-4D97-AF65-F5344CB8AC3E}">
        <p14:creationId xmlns:p14="http://schemas.microsoft.com/office/powerpoint/2010/main" val="308576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des liens sociaux dans les programmes du lycée</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5216813"/>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Thème présent dans les programmes de terminale depuis les années 1990.</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Penser l’articulation seconde / première / terminale à travers deux questions</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transversales :</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Comment fait-on société ?</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Comment explique-t-on les comportements sociaux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Une évolution dans l’approche du thème :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du lien social aux liens sociaux…</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(Serge Paugam, « Le lien social », Que sais-je, 2018 - Chapitre III. Du lien social</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aux liens sociaux).</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 l’analyse de l’évolution du rôle des instances d’intégration à l’étude de la  construction et de l’évolution des liens sociaux…</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à la compréhension de la pluralité des liens sociaux dans les sociétés modernes et de la façon dont ils manifestent, « s’expriment ».</a:t>
            </a:r>
          </a:p>
        </p:txBody>
      </p:sp>
    </p:spTree>
    <p:extLst>
      <p:ext uri="{BB962C8B-B14F-4D97-AF65-F5344CB8AC3E}">
        <p14:creationId xmlns:p14="http://schemas.microsoft.com/office/powerpoint/2010/main" val="2098272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Synthèse : Baisse du nombre de liens forts et renforcement des liens faibles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526A653-9FFE-4C2F-8E1A-43D7D424474F}"/>
              </a:ext>
            </a:extLst>
          </p:cNvPr>
          <p:cNvSpPr/>
          <p:nvPr/>
        </p:nvSpPr>
        <p:spPr>
          <a:xfrm>
            <a:off x="985377" y="1162651"/>
            <a:ext cx="11070123" cy="2862322"/>
          </a:xfrm>
          <a:prstGeom prst="rect">
            <a:avLst/>
          </a:prstGeom>
        </p:spPr>
        <p:txBody>
          <a:bodyPr wrap="square">
            <a:spAutoFit/>
          </a:bodyPr>
          <a:lstStyle/>
          <a:p>
            <a:r>
              <a:rPr lang="fr-FR" dirty="0"/>
              <a:t>Grossetti</a:t>
            </a:r>
            <a:r>
              <a:rPr lang="fr-FR" baseline="30000" dirty="0"/>
              <a:t>1</a:t>
            </a:r>
            <a:r>
              <a:rPr lang="fr-FR" dirty="0"/>
              <a:t> à partir de sa très complète et intéressante synthèse de différentes études conclut à « une baisse du nombre de liens forts [sur les réseaux en ligne…] dans un contexte de légère régression générale des liens forts » conjugué à un renforcement « des liens « faibles » qui auparavant pouvaient facilement </a:t>
            </a:r>
            <a:r>
              <a:rPr lang="fr-FR" i="1" dirty="0"/>
              <a:t>« s’endormir » </a:t>
            </a:r>
            <a:r>
              <a:rPr lang="fr-FR" dirty="0"/>
              <a:t>et sont davantage entretenus par le jeu d’interactions de loin en loin. Citons pour l’illustrer les travaux de Nicole Ellison, Charles </a:t>
            </a:r>
            <a:r>
              <a:rPr lang="fr-FR" dirty="0" err="1"/>
              <a:t>Steinfeld</a:t>
            </a:r>
            <a:r>
              <a:rPr lang="fr-FR" dirty="0"/>
              <a:t> et Cliff Lampe</a:t>
            </a:r>
            <a:r>
              <a:rPr lang="fr-FR" baseline="30000" dirty="0"/>
              <a:t>2</a:t>
            </a:r>
            <a:r>
              <a:rPr lang="fr-FR" dirty="0"/>
              <a:t> qui considèrent ainsi que les sites de réseaux sociaux permettent de renouveler la manière d’entretenir son capital social en maintenant notamment le contact avec les connexions les plus précieuses (par exemple des vieux amis), et ce malgré les aléas de la vie et les éventuelles ruptures biographiques ou géographiques</a:t>
            </a:r>
            <a:r>
              <a:rPr lang="fr-FR" baseline="30000" dirty="0"/>
              <a:t>3</a:t>
            </a:r>
            <a:r>
              <a:rPr lang="fr-FR" dirty="0"/>
              <a:t>. Pour Daniel Kaplan également, les nouvelles formes de sociabilité encouragent davantage la formation de liens « faibles » (nombreuses mais peu affectives) que de liens « forts » (peu nombreux mais</a:t>
            </a:r>
          </a:p>
          <a:p>
            <a:r>
              <a:rPr lang="fr-FR" dirty="0"/>
              <a:t>chargés en affectivité)</a:t>
            </a:r>
            <a:r>
              <a:rPr lang="fr-FR" baseline="30000" dirty="0"/>
              <a:t>4</a:t>
            </a:r>
            <a:r>
              <a:rPr lang="fr-FR" dirty="0"/>
              <a:t>.</a:t>
            </a:r>
          </a:p>
        </p:txBody>
      </p:sp>
      <p:sp>
        <p:nvSpPr>
          <p:cNvPr id="12" name="ZoneTexte 11">
            <a:extLst>
              <a:ext uri="{FF2B5EF4-FFF2-40B4-BE49-F238E27FC236}">
                <a16:creationId xmlns:a16="http://schemas.microsoft.com/office/drawing/2014/main" id="{943437DF-5F34-4547-9520-EA4B96D2B34A}"/>
              </a:ext>
            </a:extLst>
          </p:cNvPr>
          <p:cNvSpPr txBox="1"/>
          <p:nvPr/>
        </p:nvSpPr>
        <p:spPr>
          <a:xfrm>
            <a:off x="1061568" y="5463119"/>
            <a:ext cx="10917740" cy="1092607"/>
          </a:xfrm>
          <a:prstGeom prst="rect">
            <a:avLst/>
          </a:prstGeom>
          <a:noFill/>
        </p:spPr>
        <p:txBody>
          <a:bodyPr wrap="square" rtlCol="0">
            <a:spAutoFit/>
          </a:bodyPr>
          <a:lstStyle/>
          <a:p>
            <a:r>
              <a:rPr lang="fr-FR" sz="1300" dirty="0"/>
              <a:t>1. GROSSETTI Michel, « Que font les réseaux sociaux aux réseaux sociaux ? » Réseaux personnels et nouveaux moyens de communication, Réseaux, 2014</a:t>
            </a:r>
          </a:p>
          <a:p>
            <a:r>
              <a:rPr lang="fr-FR" sz="1300" dirty="0"/>
              <a:t>2. </a:t>
            </a:r>
            <a:r>
              <a:rPr lang="en-US" sz="1300" dirty="0"/>
              <a:t>ELLISON Nicole, STEINFIELD Charles et LAMPE Cliff, « The Benefits of Facebook “friends”: Social capital and College Students’ Use of Online Social Network Sites », Journal of Computer-Mediated Communication, vol. 12, n° 4, 2007. http://jcmc.indiana.edu/vol12/issue4/ellison.html</a:t>
            </a:r>
            <a:endParaRPr lang="fr-FR" sz="1300" dirty="0"/>
          </a:p>
          <a:p>
            <a:r>
              <a:rPr lang="fr-FR" sz="1300" dirty="0"/>
              <a:t>3. Cf. GRANJON Fabien, « Amitiés 2.0. Le lien social sur les sites de réseaux sociaux », Hermès, La Revue, 2011</a:t>
            </a:r>
          </a:p>
          <a:p>
            <a:r>
              <a:rPr lang="fr-FR" sz="1300" dirty="0"/>
              <a:t>4. KAPLAN Daniel, Informatiques, Libertés, identités, Paris, FYP, 2010</a:t>
            </a:r>
          </a:p>
        </p:txBody>
      </p:sp>
    </p:spTree>
    <p:extLst>
      <p:ext uri="{BB962C8B-B14F-4D97-AF65-F5344CB8AC3E}">
        <p14:creationId xmlns:p14="http://schemas.microsoft.com/office/powerpoint/2010/main" val="1993665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Synthèse : Baisse du nombre de liens forts et renforcement des liens faibles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526A653-9FFE-4C2F-8E1A-43D7D424474F}"/>
              </a:ext>
            </a:extLst>
          </p:cNvPr>
          <p:cNvSpPr/>
          <p:nvPr/>
        </p:nvSpPr>
        <p:spPr>
          <a:xfrm>
            <a:off x="985377" y="1162651"/>
            <a:ext cx="11070123" cy="4524315"/>
          </a:xfrm>
          <a:prstGeom prst="rect">
            <a:avLst/>
          </a:prstGeom>
        </p:spPr>
        <p:txBody>
          <a:bodyPr wrap="square">
            <a:spAutoFit/>
          </a:bodyPr>
          <a:lstStyle/>
          <a:p>
            <a:r>
              <a:rPr lang="fr-FR" dirty="0"/>
              <a:t>Cette multiplication des liens faibles au détriment des liens forts ne doit pas pour autant être interprétée comme le signe d’une société fragmentée où les individus seraient isolés les uns des autres. Le sociologue français Pierre </a:t>
            </a:r>
            <a:r>
              <a:rPr lang="fr-FR" dirty="0" err="1"/>
              <a:t>Mercklé</a:t>
            </a:r>
            <a:r>
              <a:rPr lang="fr-FR" dirty="0"/>
              <a:t> explique que la production de liens faibles aurait paradoxalement un effet bénéfique sur la cohésion sociale. </a:t>
            </a:r>
            <a:r>
              <a:rPr lang="fr-FR" dirty="0" err="1"/>
              <a:t>Mercklé</a:t>
            </a:r>
            <a:r>
              <a:rPr lang="fr-FR" dirty="0"/>
              <a:t> reprend et remodèle une idée de Granovetter selon laquelle « la densité des échanges au sein d’un milieu ne repose pas sur la densité des réseaux interpersonnels, mais, tout au contraire, sur leur dilatation ». Autrement dit, plus les liens sociaux sont denses et étroits, plus les individus ont tendance à se cloisonner et à se contenter du cercle des amis proches ou de la famille. A l’inverse, une démultiplication des liens distants permet d’établir des rapports « exogames » et favorise par ricochet la formation de cohésion sociale entre un nombre plus grand d’individus. [,,,]</a:t>
            </a:r>
          </a:p>
          <a:p>
            <a:r>
              <a:rPr lang="fr-FR" dirty="0"/>
              <a:t>Pour Grossetti, les réseaux numériques donneraient finalement simplement plus d’ampleur à des évolutions du lien social plus globales : relations plus « choisies » en fonction des affinités, accélération du temps, sophistication de la gestion des relations et des formes d’engagement, diversification des expériences relationnelles. Parmi les effets négatifs les réseaux en ligne pourraient favoriser l’entre soi et la ségrégation sociale et un accroissement des inégalités relationnelles dans la mesure où les catégories modestes, en moyenne moins équipées, seraient plus isolées. Sur ce point, les avis divergent. Certains avançant au contraire l’idée que les outils numériques permettraient de renforcer le cercle relationnel y compris de catégories sociales habituellement moins dotées en capital social.</a:t>
            </a:r>
          </a:p>
        </p:txBody>
      </p:sp>
    </p:spTree>
    <p:extLst>
      <p:ext uri="{BB962C8B-B14F-4D97-AF65-F5344CB8AC3E}">
        <p14:creationId xmlns:p14="http://schemas.microsoft.com/office/powerpoint/2010/main" val="2083685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5"/>
            </p:custDataLst>
          </p:nvPr>
        </p:nvSpPr>
        <p:spPr>
          <a:xfrm>
            <a:off x="515938" y="1268976"/>
            <a:ext cx="11676062" cy="432426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Objectifs de l’activité :</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Savoirs :</a:t>
            </a:r>
          </a:p>
          <a:p>
            <a:pPr marL="719138">
              <a:spcBef>
                <a:spcPts val="600"/>
              </a:spcBef>
              <a:buClr>
                <a:srgbClr val="7030A0"/>
              </a:buClr>
            </a:pPr>
            <a:r>
              <a:rPr lang="fr-FR" sz="2400" dirty="0">
                <a:latin typeface="Arial" panose="020B0604020202020204" pitchFamily="34" charset="0"/>
                <a:cs typeface="Arial" panose="020B0604020202020204" pitchFamily="34" charset="0"/>
              </a:rPr>
              <a:t>Répondre à la problématique suivante : Les nouvelles sociabilités numériques contribuent-elles à modifier le lien social ?</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Savoir-faire :</a:t>
            </a:r>
          </a:p>
          <a:p>
            <a:pPr marL="719138">
              <a:spcBef>
                <a:spcPts val="600"/>
              </a:spcBef>
              <a:buClr>
                <a:srgbClr val="7030A0"/>
              </a:buClr>
            </a:pPr>
            <a:r>
              <a:rPr lang="fr-FR" sz="2400" dirty="0">
                <a:latin typeface="Arial" panose="020B0604020202020204" pitchFamily="34" charset="0"/>
                <a:cs typeface="Arial" panose="020B0604020202020204" pitchFamily="34" charset="0"/>
              </a:rPr>
              <a:t>- analyse et mobilisation des données</a:t>
            </a:r>
          </a:p>
          <a:p>
            <a:pPr marL="719138">
              <a:spcBef>
                <a:spcPts val="600"/>
              </a:spcBef>
              <a:buClr>
                <a:srgbClr val="7030A0"/>
              </a:buClr>
            </a:pPr>
            <a:r>
              <a:rPr lang="fr-FR" sz="2400" dirty="0">
                <a:latin typeface="Arial" panose="020B0604020202020204" pitchFamily="34" charset="0"/>
                <a:cs typeface="Arial" panose="020B0604020202020204" pitchFamily="34" charset="0"/>
              </a:rPr>
              <a:t>- lecture, interprétation : Proportion, pourcentage de répartition.</a:t>
            </a:r>
          </a:p>
          <a:p>
            <a:pPr marL="719138">
              <a:spcBef>
                <a:spcPts val="600"/>
              </a:spcBef>
              <a:buClr>
                <a:srgbClr val="7030A0"/>
              </a:buClr>
            </a:pPr>
            <a:r>
              <a:rPr lang="fr-FR" sz="2400" dirty="0">
                <a:latin typeface="Arial" panose="020B0604020202020204" pitchFamily="34" charset="0"/>
                <a:cs typeface="Arial" panose="020B0604020202020204" pitchFamily="34" charset="0"/>
              </a:rPr>
              <a:t>- collecte et traitement de l’information</a:t>
            </a:r>
          </a:p>
          <a:p>
            <a:pPr marL="719138">
              <a:spcBef>
                <a:spcPts val="600"/>
              </a:spcBef>
              <a:buClr>
                <a:srgbClr val="7030A0"/>
              </a:buClr>
            </a:pPr>
            <a:r>
              <a:rPr lang="fr-FR" sz="2400" dirty="0">
                <a:latin typeface="Arial" panose="020B0604020202020204" pitchFamily="34" charset="0"/>
                <a:cs typeface="Arial" panose="020B0604020202020204" pitchFamily="34" charset="0"/>
              </a:rPr>
              <a:t>- construction d’une argumentation / d’un raisonnement rigoureux répondant à la problématique.</a:t>
            </a:r>
          </a:p>
        </p:txBody>
      </p:sp>
      <p:sp>
        <p:nvSpPr>
          <p:cNvPr id="9" name="Rectangle 8">
            <a:extLst>
              <a:ext uri="{FF2B5EF4-FFF2-40B4-BE49-F238E27FC236}">
                <a16:creationId xmlns:a16="http://schemas.microsoft.com/office/drawing/2014/main" id="{1A5C7176-E6CD-4325-866F-2CE3DEBA2C9F}"/>
              </a:ext>
            </a:extLst>
          </p:cNvPr>
          <p:cNvSpPr/>
          <p:nvPr>
            <p:custDataLst>
              <p:tags r:id="rId6"/>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Les sites de rencontres participent-ils de manière importante à la formation des couples ?</a:t>
            </a:r>
          </a:p>
        </p:txBody>
      </p:sp>
    </p:spTree>
    <p:extLst>
      <p:ext uri="{BB962C8B-B14F-4D97-AF65-F5344CB8AC3E}">
        <p14:creationId xmlns:p14="http://schemas.microsoft.com/office/powerpoint/2010/main" val="2716113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5"/>
            </p:custDataLst>
          </p:nvPr>
        </p:nvSpPr>
        <p:spPr>
          <a:xfrm>
            <a:off x="515938" y="1268976"/>
            <a:ext cx="11676062" cy="4985980"/>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Architecture de l’activité :</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1er étape : Analyse et interprétation de données sur l’évolution et les caractéristiques des sociabilités numériques.</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2ème étape : Analyse d’un texte issu de la même étude et donnant des éléments d’analyse.</a:t>
            </a:r>
          </a:p>
          <a:p>
            <a:pPr marL="71913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3ème étape : Synthèse répondant à la problématique.</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Support documentaire :</a:t>
            </a:r>
          </a:p>
          <a:p>
            <a:pPr marL="719138">
              <a:spcBef>
                <a:spcPts val="600"/>
              </a:spcBef>
              <a:buClr>
                <a:srgbClr val="7030A0"/>
              </a:buClr>
            </a:pPr>
            <a:r>
              <a:rPr lang="fr-FR" sz="2400" dirty="0">
                <a:latin typeface="Arial" panose="020B0604020202020204" pitchFamily="34" charset="0"/>
                <a:cs typeface="Arial" panose="020B0604020202020204" pitchFamily="34" charset="0"/>
              </a:rPr>
              <a:t>Marie Bergström, « Sites de rencontres : qui les utilise en France ? Qui y trouve son conjoint ? », Population et Sociétés, n°530, février 2016. </a:t>
            </a:r>
          </a:p>
          <a:p>
            <a:pPr marL="719138">
              <a:spcBef>
                <a:spcPts val="600"/>
              </a:spcBef>
              <a:buClr>
                <a:srgbClr val="7030A0"/>
              </a:buClr>
            </a:pPr>
            <a:r>
              <a:rPr lang="fr-FR" sz="2400" dirty="0">
                <a:latin typeface="Arial" panose="020B0604020202020204" pitchFamily="34" charset="0"/>
                <a:cs typeface="Arial" panose="020B0604020202020204" pitchFamily="34" charset="0"/>
              </a:rPr>
              <a:t>Pour aller plus loin : Bergström Marie, « </a:t>
            </a:r>
            <a:r>
              <a:rPr lang="fr-FR" sz="2400" dirty="0">
                <a:latin typeface="Arial" panose="020B0604020202020204" pitchFamily="34" charset="0"/>
                <a:cs typeface="Arial" panose="020B0604020202020204" pitchFamily="34" charset="0"/>
                <a:hlinkClick r:id="rId8"/>
              </a:rPr>
              <a:t>(Se) correspondre en ligne. L'homogamie à l'épreuve des sites  de rencontres</a:t>
            </a:r>
            <a:r>
              <a:rPr lang="fr-FR" sz="2400" dirty="0">
                <a:latin typeface="Arial" panose="020B0604020202020204" pitchFamily="34" charset="0"/>
                <a:cs typeface="Arial" panose="020B0604020202020204" pitchFamily="34" charset="0"/>
              </a:rPr>
              <a:t> », Sociétés contemporaines, 2016/4 (N°104), p. 13-40.</a:t>
            </a:r>
          </a:p>
        </p:txBody>
      </p:sp>
      <p:sp>
        <p:nvSpPr>
          <p:cNvPr id="9" name="Rectangle 8">
            <a:extLst>
              <a:ext uri="{FF2B5EF4-FFF2-40B4-BE49-F238E27FC236}">
                <a16:creationId xmlns:a16="http://schemas.microsoft.com/office/drawing/2014/main" id="{F6235966-943D-4654-A821-9CC017784CE6}"/>
              </a:ext>
            </a:extLst>
          </p:cNvPr>
          <p:cNvSpPr/>
          <p:nvPr>
            <p:custDataLst>
              <p:tags r:id="rId6"/>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Les sites de rencontres participent-ils de manière importante à la formation des couples ?</a:t>
            </a:r>
          </a:p>
        </p:txBody>
      </p:sp>
    </p:spTree>
    <p:extLst>
      <p:ext uri="{BB962C8B-B14F-4D97-AF65-F5344CB8AC3E}">
        <p14:creationId xmlns:p14="http://schemas.microsoft.com/office/powerpoint/2010/main" val="1673569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683E72F-9496-4B6D-930F-3D6A953F377B}"/>
              </a:ext>
            </a:extLst>
          </p:cNvPr>
          <p:cNvSpPr/>
          <p:nvPr>
            <p:custDataLst>
              <p:tags r:id="rId5"/>
            </p:custDataLst>
          </p:nvPr>
        </p:nvSpPr>
        <p:spPr>
          <a:xfrm>
            <a:off x="785941" y="1350638"/>
            <a:ext cx="11287398" cy="2123658"/>
          </a:xfrm>
          <a:prstGeom prst="rect">
            <a:avLst/>
          </a:prstGeom>
        </p:spPr>
        <p:txBody>
          <a:bodyPr wrap="square">
            <a:spAutoFit/>
          </a:bodyPr>
          <a:lstStyle/>
          <a:p>
            <a:r>
              <a:rPr lang="fr-FR" sz="2200" dirty="0">
                <a:latin typeface="Arial" panose="020B0604020202020204" pitchFamily="34" charset="0"/>
                <a:cs typeface="Arial" panose="020B0604020202020204" pitchFamily="34" charset="0"/>
              </a:rPr>
              <a:t>Si on se fie à un sondage de 2014, un adulte sur trois utiliserait les sites de rencontres sur Internet en France. La réalité est assez différente, comme le montre Marie Bergström grâce à l’analyse de l’enquête </a:t>
            </a:r>
            <a:r>
              <a:rPr lang="fr-FR" sz="2200" i="1" dirty="0">
                <a:latin typeface="Arial" panose="020B0604020202020204" pitchFamily="34" charset="0"/>
                <a:cs typeface="Arial" panose="020B0604020202020204" pitchFamily="34" charset="0"/>
              </a:rPr>
              <a:t>Étude des parcours individuels et conjugaux</a:t>
            </a:r>
            <a:r>
              <a:rPr lang="fr-FR" sz="2200" dirty="0">
                <a:latin typeface="Arial" panose="020B0604020202020204" pitchFamily="34" charset="0"/>
                <a:cs typeface="Arial" panose="020B0604020202020204" pitchFamily="34" charset="0"/>
              </a:rPr>
              <a:t>, qui a interrogé un échantillon aléatoire et représentatif de la population. Elle fournit pour la première fois des chiffres permettant de comprendre à qui et à quoi servent les sites de rencontres en France.</a:t>
            </a:r>
          </a:p>
        </p:txBody>
      </p:sp>
      <p:sp>
        <p:nvSpPr>
          <p:cNvPr id="10" name="Rectangle 9">
            <a:extLst>
              <a:ext uri="{FF2B5EF4-FFF2-40B4-BE49-F238E27FC236}">
                <a16:creationId xmlns:a16="http://schemas.microsoft.com/office/drawing/2014/main" id="{2E673E9E-9347-4F23-AFC4-9252361FD18C}"/>
              </a:ext>
            </a:extLst>
          </p:cNvPr>
          <p:cNvSpPr/>
          <p:nvPr>
            <p:custDataLst>
              <p:tags r:id="rId6"/>
            </p:custDataLst>
          </p:nvPr>
        </p:nvSpPr>
        <p:spPr>
          <a:xfrm>
            <a:off x="795865" y="3428999"/>
            <a:ext cx="11287398" cy="3139321"/>
          </a:xfrm>
          <a:prstGeom prst="rect">
            <a:avLst/>
          </a:prstGeom>
        </p:spPr>
        <p:txBody>
          <a:bodyPr wrap="square">
            <a:spAutoFit/>
          </a:bodyPr>
          <a:lstStyle/>
          <a:p>
            <a:r>
              <a:rPr lang="fr-FR" sz="2200" dirty="0">
                <a:latin typeface="Arial" panose="020B0604020202020204" pitchFamily="34" charset="0"/>
                <a:cs typeface="Arial" panose="020B0604020202020204" pitchFamily="34" charset="0"/>
              </a:rPr>
              <a:t>Les sites de rencontres ont rapidement pris pied en France. C’est ce que montre l’enquête </a:t>
            </a:r>
            <a:r>
              <a:rPr lang="fr-FR" sz="2200" i="1" dirty="0">
                <a:latin typeface="Arial" panose="020B0604020202020204" pitchFamily="34" charset="0"/>
                <a:cs typeface="Arial" panose="020B0604020202020204" pitchFamily="34" charset="0"/>
              </a:rPr>
              <a:t>Contexte de la sexualité en France (CSF)</a:t>
            </a:r>
            <a:r>
              <a:rPr lang="fr-FR" sz="2200" dirty="0">
                <a:latin typeface="Arial" panose="020B0604020202020204" pitchFamily="34" charset="0"/>
                <a:cs typeface="Arial" panose="020B0604020202020204" pitchFamily="34" charset="0"/>
              </a:rPr>
              <a:t> conduite en 2006. À cette date, seuls 42 % des ménages français avaient accès à Internet. Pourtant, plus de 10 % des personnes s’étaient déjà connectées à un site de rencontres. Ces services ont donc rencontré un succès rapide, et leur usage s’est encore diffusé depuis : en 2013, 14 % des 26-65 ans se sont déjà inscrits sur ce type de site […]</a:t>
            </a:r>
          </a:p>
          <a:p>
            <a:r>
              <a:rPr lang="fr-FR" sz="2200" dirty="0">
                <a:latin typeface="Arial" panose="020B0604020202020204" pitchFamily="34" charset="0"/>
                <a:cs typeface="Arial" panose="020B0604020202020204" pitchFamily="34" charset="0"/>
              </a:rPr>
              <a:t>La pratique n’a pas explosé, mais elle est néanmoins plus importante que dans d’autres pays, par exemple les États-Unis, dont seuls 9 % des habitants de 18 ans ou plus avaient déjà utilisé ce type de site en 2013</a:t>
            </a:r>
          </a:p>
        </p:txBody>
      </p:sp>
      <p:sp>
        <p:nvSpPr>
          <p:cNvPr id="12" name="Rectangle 11">
            <a:extLst>
              <a:ext uri="{FF2B5EF4-FFF2-40B4-BE49-F238E27FC236}">
                <a16:creationId xmlns:a16="http://schemas.microsoft.com/office/drawing/2014/main" id="{AABA3C45-E798-485A-B7FE-6C3E11EC5CF9}"/>
              </a:ext>
            </a:extLst>
          </p:cNvPr>
          <p:cNvSpPr/>
          <p:nvPr>
            <p:custDataLst>
              <p:tags r:id="rId7"/>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Les sites de rencontres participent-ils de manière importante à la formation des couples ?</a:t>
            </a:r>
          </a:p>
        </p:txBody>
      </p:sp>
    </p:spTree>
    <p:extLst>
      <p:ext uri="{BB962C8B-B14F-4D97-AF65-F5344CB8AC3E}">
        <p14:creationId xmlns:p14="http://schemas.microsoft.com/office/powerpoint/2010/main" val="2515932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683E72F-9496-4B6D-930F-3D6A953F377B}"/>
              </a:ext>
            </a:extLst>
          </p:cNvPr>
          <p:cNvSpPr/>
          <p:nvPr>
            <p:custDataLst>
              <p:tags r:id="rId5"/>
            </p:custDataLst>
          </p:nvPr>
        </p:nvSpPr>
        <p:spPr>
          <a:xfrm>
            <a:off x="1100292" y="1292204"/>
            <a:ext cx="11070122" cy="369332"/>
          </a:xfrm>
          <a:prstGeom prst="rect">
            <a:avLst/>
          </a:prstGeom>
        </p:spPr>
        <p:txBody>
          <a:bodyPr wrap="square">
            <a:spAutoFit/>
          </a:bodyPr>
          <a:lstStyle/>
          <a:p>
            <a:pPr algn="ctr"/>
            <a:r>
              <a:rPr lang="fr-FR" b="1" dirty="0">
                <a:latin typeface="Arial" panose="020B0604020202020204" pitchFamily="34" charset="0"/>
                <a:cs typeface="Arial" panose="020B0604020202020204" pitchFamily="34" charset="0"/>
              </a:rPr>
              <a:t>Document 1. Taux d’usage des sites de rencontres par groupe d’âges, en 2006 et 2013 (%)</a:t>
            </a:r>
          </a:p>
        </p:txBody>
      </p:sp>
      <p:pic>
        <p:nvPicPr>
          <p:cNvPr id="9" name="Image 8">
            <a:extLst>
              <a:ext uri="{FF2B5EF4-FFF2-40B4-BE49-F238E27FC236}">
                <a16:creationId xmlns:a16="http://schemas.microsoft.com/office/drawing/2014/main" id="{E977B1A8-78D6-4FA1-9E6B-DA93C27CCB87}"/>
              </a:ext>
            </a:extLst>
          </p:cNvPr>
          <p:cNvPicPr>
            <a:picLocks noChangeAspect="1"/>
          </p:cNvPicPr>
          <p:nvPr/>
        </p:nvPicPr>
        <p:blipFill>
          <a:blip r:embed="rId8"/>
          <a:stretch>
            <a:fillRect/>
          </a:stretch>
        </p:blipFill>
        <p:spPr>
          <a:xfrm>
            <a:off x="965943" y="1762744"/>
            <a:ext cx="11149163" cy="4276285"/>
          </a:xfrm>
          <a:prstGeom prst="rect">
            <a:avLst/>
          </a:prstGeom>
        </p:spPr>
      </p:pic>
      <p:sp>
        <p:nvSpPr>
          <p:cNvPr id="12" name="Rectangle 11">
            <a:extLst>
              <a:ext uri="{FF2B5EF4-FFF2-40B4-BE49-F238E27FC236}">
                <a16:creationId xmlns:a16="http://schemas.microsoft.com/office/drawing/2014/main" id="{74C2D02C-4F4A-41F3-B904-260855FF45E3}"/>
              </a:ext>
            </a:extLst>
          </p:cNvPr>
          <p:cNvSpPr/>
          <p:nvPr/>
        </p:nvSpPr>
        <p:spPr>
          <a:xfrm>
            <a:off x="1258744" y="6269624"/>
            <a:ext cx="5490061" cy="30777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Marie Bergström, Population et Sociétés n° 530, </a:t>
            </a:r>
            <a:r>
              <a:rPr lang="fr-FR" sz="1400" dirty="0" err="1">
                <a:latin typeface="Arial" panose="020B0604020202020204" pitchFamily="34" charset="0"/>
                <a:cs typeface="Arial" panose="020B0604020202020204" pitchFamily="34" charset="0"/>
              </a:rPr>
              <a:t>Ined</a:t>
            </a:r>
            <a:r>
              <a:rPr lang="fr-FR" sz="1400" dirty="0">
                <a:latin typeface="Arial" panose="020B0604020202020204" pitchFamily="34" charset="0"/>
                <a:cs typeface="Arial" panose="020B0604020202020204" pitchFamily="34" charset="0"/>
              </a:rPr>
              <a:t>, février 2016.</a:t>
            </a:r>
          </a:p>
        </p:txBody>
      </p:sp>
      <p:sp>
        <p:nvSpPr>
          <p:cNvPr id="16" name="Rectangle 15">
            <a:extLst>
              <a:ext uri="{FF2B5EF4-FFF2-40B4-BE49-F238E27FC236}">
                <a16:creationId xmlns:a16="http://schemas.microsoft.com/office/drawing/2014/main" id="{5C541D6C-3FE7-4D6E-9C7F-CD45EA2BF0AD}"/>
              </a:ext>
            </a:extLst>
          </p:cNvPr>
          <p:cNvSpPr/>
          <p:nvPr>
            <p:custDataLst>
              <p:tags r:id="rId6"/>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Les sites de rencontres participent-ils de manière importante à la formation des couples ?</a:t>
            </a:r>
          </a:p>
        </p:txBody>
      </p:sp>
      <p:sp>
        <p:nvSpPr>
          <p:cNvPr id="3" name="Rectangle 2">
            <a:hlinkClick r:id="rId9"/>
            <a:extLst>
              <a:ext uri="{FF2B5EF4-FFF2-40B4-BE49-F238E27FC236}">
                <a16:creationId xmlns:a16="http://schemas.microsoft.com/office/drawing/2014/main" id="{A001C34C-1C1E-448F-BDB6-6617EC5E16AE}"/>
              </a:ext>
            </a:extLst>
          </p:cNvPr>
          <p:cNvSpPr/>
          <p:nvPr/>
        </p:nvSpPr>
        <p:spPr>
          <a:xfrm>
            <a:off x="1258744" y="4779015"/>
            <a:ext cx="1155600" cy="180002"/>
          </a:xfrm>
          <a:prstGeom prst="rect">
            <a:avLst/>
          </a:prstGeom>
          <a:solidFill>
            <a:srgbClr val="CDACE6">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59977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683E72F-9496-4B6D-930F-3D6A953F377B}"/>
              </a:ext>
            </a:extLst>
          </p:cNvPr>
          <p:cNvSpPr/>
          <p:nvPr>
            <p:custDataLst>
              <p:tags r:id="rId5"/>
            </p:custDataLst>
          </p:nvPr>
        </p:nvSpPr>
        <p:spPr>
          <a:xfrm>
            <a:off x="1707575" y="1269531"/>
            <a:ext cx="10520462" cy="369332"/>
          </a:xfrm>
          <a:prstGeom prst="rect">
            <a:avLst/>
          </a:prstGeom>
        </p:spPr>
        <p:txBody>
          <a:bodyPr wrap="square">
            <a:spAutoFit/>
          </a:bodyPr>
          <a:lstStyle/>
          <a:p>
            <a:pPr algn="ctr"/>
            <a:r>
              <a:rPr lang="fr-FR" b="1" dirty="0">
                <a:latin typeface="Arial" panose="020B0604020202020204" pitchFamily="34" charset="0"/>
                <a:cs typeface="Arial" panose="020B0604020202020204" pitchFamily="34" charset="0"/>
              </a:rPr>
              <a:t>Document 2. Taux d’usage des sites de rencontres par sexe et par groupe d’âges, en 2013 (%)</a:t>
            </a:r>
          </a:p>
        </p:txBody>
      </p:sp>
      <p:sp>
        <p:nvSpPr>
          <p:cNvPr id="3" name="Rectangle 2">
            <a:extLst>
              <a:ext uri="{FF2B5EF4-FFF2-40B4-BE49-F238E27FC236}">
                <a16:creationId xmlns:a16="http://schemas.microsoft.com/office/drawing/2014/main" id="{F84A49B8-BEDD-4EAC-8019-5035FF5FBC31}"/>
              </a:ext>
            </a:extLst>
          </p:cNvPr>
          <p:cNvSpPr/>
          <p:nvPr>
            <p:custDataLst>
              <p:tags r:id="rId6"/>
            </p:custDataLst>
          </p:nvPr>
        </p:nvSpPr>
        <p:spPr>
          <a:xfrm>
            <a:off x="1155599" y="5679487"/>
            <a:ext cx="11160123" cy="1169551"/>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Marie Bergström, Population et Sociétés n° 530, Ined, février 2016.</a:t>
            </a:r>
          </a:p>
          <a:p>
            <a:r>
              <a:rPr lang="fr-FR" sz="1400" b="1" dirty="0">
                <a:latin typeface="Arial" panose="020B0604020202020204" pitchFamily="34" charset="0"/>
                <a:cs typeface="Arial" panose="020B0604020202020204" pitchFamily="34" charset="0"/>
              </a:rPr>
              <a:t>Sources : </a:t>
            </a:r>
            <a:r>
              <a:rPr lang="fr-FR" sz="1400" dirty="0">
                <a:latin typeface="Arial" panose="020B0604020202020204" pitchFamily="34" charset="0"/>
                <a:cs typeface="Arial" panose="020B0604020202020204" pitchFamily="34" charset="0"/>
              </a:rPr>
              <a:t>Enquêtes CSF (Inserm-Ined, 2006) et Épic (Ined-Insee, 2013-2014).</a:t>
            </a:r>
          </a:p>
          <a:p>
            <a:r>
              <a:rPr lang="fr-FR" sz="1400" b="1" dirty="0">
                <a:latin typeface="Arial" panose="020B0604020202020204" pitchFamily="34" charset="0"/>
                <a:cs typeface="Arial" panose="020B0604020202020204" pitchFamily="34" charset="0"/>
              </a:rPr>
              <a:t>Champ : </a:t>
            </a:r>
            <a:r>
              <a:rPr lang="fr-FR" sz="1400" dirty="0">
                <a:latin typeface="Arial" panose="020B0604020202020204" pitchFamily="34" charset="0"/>
                <a:cs typeface="Arial" panose="020B0604020202020204" pitchFamily="34" charset="0"/>
              </a:rPr>
              <a:t>Femmes et hommes âgés de 26 à 65 ans en 2006 (N = 9 690) et en 2013 (N = 7 825).</a:t>
            </a:r>
          </a:p>
          <a:p>
            <a:r>
              <a:rPr lang="fr-FR" sz="1400" b="1" dirty="0">
                <a:latin typeface="Arial" panose="020B0604020202020204" pitchFamily="34" charset="0"/>
                <a:cs typeface="Arial" panose="020B0604020202020204" pitchFamily="34" charset="0"/>
              </a:rPr>
              <a:t>Lecture : </a:t>
            </a:r>
            <a:r>
              <a:rPr lang="fr-FR" sz="1400" dirty="0">
                <a:latin typeface="Arial" panose="020B0604020202020204" pitchFamily="34" charset="0"/>
                <a:cs typeface="Arial" panose="020B0604020202020204" pitchFamily="34" charset="0"/>
              </a:rPr>
              <a:t>24 % des hommes âgés de 31 à 35 ans déclarent s’être déjà inscrits sur un site de rencontres contre 18 % des femmes</a:t>
            </a:r>
          </a:p>
          <a:p>
            <a:r>
              <a:rPr lang="fr-FR" sz="1400" dirty="0">
                <a:latin typeface="Arial" panose="020B0604020202020204" pitchFamily="34" charset="0"/>
                <a:cs typeface="Arial" panose="020B0604020202020204" pitchFamily="34" charset="0"/>
              </a:rPr>
              <a:t>de même âge.</a:t>
            </a:r>
          </a:p>
        </p:txBody>
      </p:sp>
      <p:pic>
        <p:nvPicPr>
          <p:cNvPr id="10" name="Image 9">
            <a:extLst>
              <a:ext uri="{FF2B5EF4-FFF2-40B4-BE49-F238E27FC236}">
                <a16:creationId xmlns:a16="http://schemas.microsoft.com/office/drawing/2014/main" id="{11686C3D-BB5E-444D-9D54-20070A32A148}"/>
              </a:ext>
            </a:extLst>
          </p:cNvPr>
          <p:cNvPicPr>
            <a:picLocks noChangeAspect="1"/>
          </p:cNvPicPr>
          <p:nvPr>
            <p:custDataLst>
              <p:tags r:id="rId7"/>
            </p:custDataLst>
          </p:nvPr>
        </p:nvPicPr>
        <p:blipFill>
          <a:blip r:embed="rId12"/>
          <a:stretch>
            <a:fillRect/>
          </a:stretch>
        </p:blipFill>
        <p:spPr>
          <a:xfrm>
            <a:off x="4205979" y="1607573"/>
            <a:ext cx="7910103" cy="4090528"/>
          </a:xfrm>
          <a:prstGeom prst="rect">
            <a:avLst/>
          </a:prstGeom>
        </p:spPr>
      </p:pic>
      <p:sp>
        <p:nvSpPr>
          <p:cNvPr id="13" name="Flèche : pentagone 12">
            <a:extLst>
              <a:ext uri="{FF2B5EF4-FFF2-40B4-BE49-F238E27FC236}">
                <a16:creationId xmlns:a16="http://schemas.microsoft.com/office/drawing/2014/main" id="{65F11FBF-51C1-472F-A009-15ECF8FD8038}"/>
              </a:ext>
            </a:extLst>
          </p:cNvPr>
          <p:cNvSpPr/>
          <p:nvPr>
            <p:custDataLst>
              <p:tags r:id="rId8"/>
            </p:custDataLst>
          </p:nvPr>
        </p:nvSpPr>
        <p:spPr>
          <a:xfrm>
            <a:off x="508087" y="1716287"/>
            <a:ext cx="529200"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ZoneTexte 13">
            <a:extLst>
              <a:ext uri="{FF2B5EF4-FFF2-40B4-BE49-F238E27FC236}">
                <a16:creationId xmlns:a16="http://schemas.microsoft.com/office/drawing/2014/main" id="{1EEA7FCC-685E-4470-9325-80EDC6761336}"/>
              </a:ext>
            </a:extLst>
          </p:cNvPr>
          <p:cNvSpPr txBox="1"/>
          <p:nvPr>
            <p:custDataLst>
              <p:tags r:id="rId9"/>
            </p:custDataLst>
          </p:nvPr>
        </p:nvSpPr>
        <p:spPr>
          <a:xfrm>
            <a:off x="0" y="2124000"/>
            <a:ext cx="7356017" cy="4247317"/>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L’usage des sites de rencontres est particulièrement important chez les jeunes de moins de 30 ans. Il s’agit là d’une génération socialisée tôt aux pratiques numériques et avec un usage extensif d’Internet. Surtout, c’est un groupe d’âges dans lequel on compte de nombreux célibataires. Cela est particulièrement vrai pour les hommes qui se mettent en couple plus tardivement que les femmes.</a:t>
            </a:r>
          </a:p>
          <a:p>
            <a:r>
              <a:rPr lang="fr-FR" dirty="0"/>
              <a:t>De ce fait, les sites de rencontres comptent plus d’utilisateurs que d’utilisatrices chez les 26-30 ans. Parmi ces personnes, 36 % des hommes déclarent s’être déjà inscrits sur un site contre 23 % des femmes. Le sex-ratio</a:t>
            </a:r>
          </a:p>
          <a:p>
            <a:r>
              <a:rPr lang="fr-FR" dirty="0"/>
              <a:t>s’équilibre cependant lorsque l’âge augmente. À partir de 46 ans, le taux d’usage différencie peu les sexes et s’inverse même en faveur des femmes aux âges les plus avancés. Plus nombreuses que les hommes à vivre seules à ce moment de la vie, les femmes sont aussi plus enclines à fréquenter les</a:t>
            </a:r>
          </a:p>
          <a:p>
            <a:r>
              <a:rPr lang="fr-FR" dirty="0"/>
              <a:t>sites dédiés à la (re)mise en couple.</a:t>
            </a:r>
          </a:p>
          <a:p>
            <a:endParaRPr lang="fr-FR" dirty="0"/>
          </a:p>
        </p:txBody>
      </p:sp>
      <p:sp>
        <p:nvSpPr>
          <p:cNvPr id="15" name="ZoneTexte 14">
            <a:extLst>
              <a:ext uri="{FF2B5EF4-FFF2-40B4-BE49-F238E27FC236}">
                <a16:creationId xmlns:a16="http://schemas.microsoft.com/office/drawing/2014/main" id="{9B3BEC33-DBB4-4B9B-9354-CE867E512296}"/>
              </a:ext>
            </a:extLst>
          </p:cNvPr>
          <p:cNvSpPr txBox="1"/>
          <p:nvPr/>
        </p:nvSpPr>
        <p:spPr>
          <a:xfrm>
            <a:off x="6546005" y="6073233"/>
            <a:ext cx="755962" cy="276999"/>
          </a:xfrm>
          <a:prstGeom prst="rect">
            <a:avLst/>
          </a:prstGeom>
          <a:noFill/>
        </p:spPr>
        <p:txBody>
          <a:bodyPr wrap="square" lIns="0" tIns="0" rIns="0" bIns="0" rtlCol="0">
            <a:spAutoFit/>
          </a:bodyPr>
          <a:lstStyle/>
          <a:p>
            <a:pPr algn="r"/>
            <a:r>
              <a:rPr lang="fr-FR" dirty="0"/>
              <a:t>Fermer</a:t>
            </a:r>
          </a:p>
        </p:txBody>
      </p:sp>
      <p:sp>
        <p:nvSpPr>
          <p:cNvPr id="16" name="Rectangle 15">
            <a:extLst>
              <a:ext uri="{FF2B5EF4-FFF2-40B4-BE49-F238E27FC236}">
                <a16:creationId xmlns:a16="http://schemas.microsoft.com/office/drawing/2014/main" id="{27EBB93B-C8A2-43BF-9974-0FFBE602613F}"/>
              </a:ext>
            </a:extLst>
          </p:cNvPr>
          <p:cNvSpPr/>
          <p:nvPr>
            <p:custDataLst>
              <p:tags r:id="rId10"/>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Les sites de rencontres participent-ils de manière importante à la formation des couples ?</a:t>
            </a:r>
          </a:p>
        </p:txBody>
      </p:sp>
    </p:spTree>
    <p:extLst>
      <p:ext uri="{BB962C8B-B14F-4D97-AF65-F5344CB8AC3E}">
        <p14:creationId xmlns:p14="http://schemas.microsoft.com/office/powerpoint/2010/main" val="320616715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nextCondLst>
                <p:cond evt="onClick" delay="0">
                  <p:tgtEl>
                    <p:spTgt spid="13"/>
                  </p:tgtEl>
                </p:cond>
              </p:nextCondLst>
            </p:seq>
            <p:seq concurrent="1" nextAc="seek">
              <p:cTn id="11" restart="whenNotActive" fill="hold" evtFilter="cancelBubble" nodeType="interactiveSeq">
                <p:stCondLst>
                  <p:cond evt="onClick" delay="0">
                    <p:tgtEl>
                      <p:spTgt spid="15"/>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4" grpId="0" animBg="1"/>
      <p:bldP spid="14" grpId="1" animBg="1"/>
      <p:bldP spid="15" grpId="0"/>
      <p:bldP spid="15"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683E72F-9496-4B6D-930F-3D6A953F377B}"/>
              </a:ext>
            </a:extLst>
          </p:cNvPr>
          <p:cNvSpPr/>
          <p:nvPr>
            <p:custDataLst>
              <p:tags r:id="rId5"/>
            </p:custDataLst>
          </p:nvPr>
        </p:nvSpPr>
        <p:spPr>
          <a:xfrm>
            <a:off x="4213708" y="1335403"/>
            <a:ext cx="7642356" cy="646331"/>
          </a:xfrm>
          <a:prstGeom prst="rect">
            <a:avLst/>
          </a:prstGeom>
        </p:spPr>
        <p:txBody>
          <a:bodyPr wrap="square">
            <a:spAutoFit/>
          </a:bodyPr>
          <a:lstStyle/>
          <a:p>
            <a:pPr algn="ctr"/>
            <a:r>
              <a:rPr lang="fr-FR" b="1" dirty="0">
                <a:latin typeface="Arial" panose="020B0604020202020204" pitchFamily="34" charset="0"/>
                <a:cs typeface="Arial" panose="020B0604020202020204" pitchFamily="34" charset="0"/>
              </a:rPr>
              <a:t>Document 2. Évolution du taux d’usage des sites de rencontres</a:t>
            </a:r>
            <a:br>
              <a:rPr lang="fr-FR" b="1" dirty="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par catégorie socioprofessionnelle entre 2006 et 2013 (%)</a:t>
            </a:r>
          </a:p>
        </p:txBody>
      </p:sp>
      <p:sp>
        <p:nvSpPr>
          <p:cNvPr id="3" name="Rectangle 2">
            <a:extLst>
              <a:ext uri="{FF2B5EF4-FFF2-40B4-BE49-F238E27FC236}">
                <a16:creationId xmlns:a16="http://schemas.microsoft.com/office/drawing/2014/main" id="{F84A49B8-BEDD-4EAC-8019-5035FF5FBC31}"/>
              </a:ext>
            </a:extLst>
          </p:cNvPr>
          <p:cNvSpPr/>
          <p:nvPr>
            <p:custDataLst>
              <p:tags r:id="rId6"/>
            </p:custDataLst>
          </p:nvPr>
        </p:nvSpPr>
        <p:spPr>
          <a:xfrm>
            <a:off x="1654441" y="5859027"/>
            <a:ext cx="10052881" cy="95410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Marie Bergström, Population et Sociétés n° 530, Ined, février 2016.</a:t>
            </a:r>
          </a:p>
          <a:p>
            <a:r>
              <a:rPr lang="fr-FR" sz="1400" b="1" dirty="0">
                <a:latin typeface="Arial" panose="020B0604020202020204" pitchFamily="34" charset="0"/>
                <a:cs typeface="Arial" panose="020B0604020202020204" pitchFamily="34" charset="0"/>
              </a:rPr>
              <a:t>Sources : </a:t>
            </a:r>
            <a:r>
              <a:rPr lang="fr-FR" sz="1400" dirty="0">
                <a:latin typeface="Arial" panose="020B0604020202020204" pitchFamily="34" charset="0"/>
                <a:cs typeface="Arial" panose="020B0604020202020204" pitchFamily="34" charset="0"/>
              </a:rPr>
              <a:t>Enquêtes CSF (Inserm-Ined, 2006) et Épic (Ined-Insee, 2013-2014).</a:t>
            </a:r>
          </a:p>
          <a:p>
            <a:r>
              <a:rPr lang="fr-FR" sz="1400" b="1" dirty="0">
                <a:latin typeface="Arial" panose="020B0604020202020204" pitchFamily="34" charset="0"/>
                <a:cs typeface="Arial" panose="020B0604020202020204" pitchFamily="34" charset="0"/>
              </a:rPr>
              <a:t>Champ : </a:t>
            </a:r>
            <a:r>
              <a:rPr lang="fr-FR" sz="1400" dirty="0">
                <a:latin typeface="Arial" panose="020B0604020202020204" pitchFamily="34" charset="0"/>
                <a:cs typeface="Arial" panose="020B0604020202020204" pitchFamily="34" charset="0"/>
              </a:rPr>
              <a:t>Femmes et hommes âgés de 26 à 65 ans en 2006 (N = 9 690) et en 2013 (N = 7 825).</a:t>
            </a:r>
          </a:p>
          <a:p>
            <a:r>
              <a:rPr lang="fr-FR" sz="1400" b="1" dirty="0">
                <a:latin typeface="Arial" panose="020B0604020202020204" pitchFamily="34" charset="0"/>
                <a:cs typeface="Arial" panose="020B0604020202020204" pitchFamily="34" charset="0"/>
              </a:rPr>
              <a:t>Lecture : </a:t>
            </a:r>
            <a:r>
              <a:rPr lang="fr-FR" sz="1400" dirty="0">
                <a:latin typeface="Arial" panose="020B0604020202020204" pitchFamily="34" charset="0"/>
                <a:cs typeface="Arial" panose="020B0604020202020204" pitchFamily="34" charset="0"/>
              </a:rPr>
              <a:t>En 2006, 6 % des ouvriers s’étaient déjà connectés à un site de rencontres. En 2013, ils étaient 13 % à l’avoir fait.</a:t>
            </a:r>
          </a:p>
        </p:txBody>
      </p:sp>
      <p:pic>
        <p:nvPicPr>
          <p:cNvPr id="4" name="Image 3">
            <a:extLst>
              <a:ext uri="{FF2B5EF4-FFF2-40B4-BE49-F238E27FC236}">
                <a16:creationId xmlns:a16="http://schemas.microsoft.com/office/drawing/2014/main" id="{4912EAD0-0A78-422E-BEA5-F8A326E305D8}"/>
              </a:ext>
            </a:extLst>
          </p:cNvPr>
          <p:cNvPicPr>
            <a:picLocks noChangeAspect="1"/>
          </p:cNvPicPr>
          <p:nvPr>
            <p:custDataLst>
              <p:tags r:id="rId7"/>
            </p:custDataLst>
          </p:nvPr>
        </p:nvPicPr>
        <p:blipFill>
          <a:blip r:embed="rId12"/>
          <a:stretch>
            <a:fillRect/>
          </a:stretch>
        </p:blipFill>
        <p:spPr>
          <a:xfrm>
            <a:off x="4033706" y="1979003"/>
            <a:ext cx="8002360" cy="3970025"/>
          </a:xfrm>
          <a:prstGeom prst="rect">
            <a:avLst/>
          </a:prstGeom>
        </p:spPr>
      </p:pic>
      <p:sp>
        <p:nvSpPr>
          <p:cNvPr id="11" name="Flèche : pentagone 10">
            <a:extLst>
              <a:ext uri="{FF2B5EF4-FFF2-40B4-BE49-F238E27FC236}">
                <a16:creationId xmlns:a16="http://schemas.microsoft.com/office/drawing/2014/main" id="{A20F379B-4614-459F-8DE7-5DD3304AE6E1}"/>
              </a:ext>
            </a:extLst>
          </p:cNvPr>
          <p:cNvSpPr/>
          <p:nvPr>
            <p:custDataLst>
              <p:tags r:id="rId8"/>
            </p:custDataLst>
          </p:nvPr>
        </p:nvSpPr>
        <p:spPr>
          <a:xfrm>
            <a:off x="508087" y="1716287"/>
            <a:ext cx="529200"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FB9FE7DD-B5B6-40D5-B983-C58E1CCCE471}"/>
              </a:ext>
            </a:extLst>
          </p:cNvPr>
          <p:cNvSpPr txBox="1"/>
          <p:nvPr>
            <p:custDataLst>
              <p:tags r:id="rId9"/>
            </p:custDataLst>
          </p:nvPr>
        </p:nvSpPr>
        <p:spPr>
          <a:xfrm>
            <a:off x="0" y="2123999"/>
            <a:ext cx="4068000" cy="4608000"/>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La diffusion des sites de rencontres traduit une démocratisation de leur usage. Avec le temps – et plus </a:t>
            </a:r>
            <a:r>
              <a:rPr lang="fr-FR" dirty="0" err="1"/>
              <a:t>préci-sément</a:t>
            </a:r>
            <a:r>
              <a:rPr lang="fr-FR" dirty="0"/>
              <a:t> avec l’augmentation de l’accès à Internet et la visibilité accrue de ces services –, la population des usagers</a:t>
            </a:r>
          </a:p>
          <a:p>
            <a:r>
              <a:rPr lang="fr-FR" dirty="0"/>
              <a:t>s’est diversifiée. En 2006, les cadres et professions intellectuelles supérieures étaient deux fois plus nombreux que les ouvriers à avoir utilisé ce genre de site (13 % versus 6 %). Sept ans plus tard, l’écart s’est réduit (16 % contre 13 %). Les classes supérieures restent donc </a:t>
            </a:r>
            <a:r>
              <a:rPr lang="fr-FR" dirty="0" err="1"/>
              <a:t>surre-présentées</a:t>
            </a:r>
            <a:r>
              <a:rPr lang="fr-FR" dirty="0"/>
              <a:t> parmi les usagers mais, au cours des dernières années, les clivages sociaux se sont atténués.</a:t>
            </a:r>
          </a:p>
        </p:txBody>
      </p:sp>
      <p:sp>
        <p:nvSpPr>
          <p:cNvPr id="13" name="ZoneTexte 12">
            <a:extLst>
              <a:ext uri="{FF2B5EF4-FFF2-40B4-BE49-F238E27FC236}">
                <a16:creationId xmlns:a16="http://schemas.microsoft.com/office/drawing/2014/main" id="{C9ED3602-A1CA-457F-813E-BA86D61B7CBB}"/>
              </a:ext>
            </a:extLst>
          </p:cNvPr>
          <p:cNvSpPr txBox="1"/>
          <p:nvPr/>
        </p:nvSpPr>
        <p:spPr>
          <a:xfrm>
            <a:off x="3229707" y="6457092"/>
            <a:ext cx="755962" cy="276999"/>
          </a:xfrm>
          <a:prstGeom prst="rect">
            <a:avLst/>
          </a:prstGeom>
          <a:noFill/>
        </p:spPr>
        <p:txBody>
          <a:bodyPr wrap="square" lIns="0" tIns="0" rIns="0" bIns="0" rtlCol="0">
            <a:spAutoFit/>
          </a:bodyPr>
          <a:lstStyle/>
          <a:p>
            <a:pPr algn="r"/>
            <a:r>
              <a:rPr lang="fr-FR" dirty="0"/>
              <a:t>Fermer</a:t>
            </a:r>
          </a:p>
        </p:txBody>
      </p:sp>
      <p:sp>
        <p:nvSpPr>
          <p:cNvPr id="14" name="Rectangle 13">
            <a:extLst>
              <a:ext uri="{FF2B5EF4-FFF2-40B4-BE49-F238E27FC236}">
                <a16:creationId xmlns:a16="http://schemas.microsoft.com/office/drawing/2014/main" id="{DEA95C3D-1647-41C9-8901-39A16AFE907C}"/>
              </a:ext>
            </a:extLst>
          </p:cNvPr>
          <p:cNvSpPr/>
          <p:nvPr>
            <p:custDataLst>
              <p:tags r:id="rId10"/>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Les sites de rencontres participent-ils de manière importante à la formation des couples ?</a:t>
            </a:r>
          </a:p>
        </p:txBody>
      </p:sp>
    </p:spTree>
    <p:extLst>
      <p:ext uri="{BB962C8B-B14F-4D97-AF65-F5344CB8AC3E}">
        <p14:creationId xmlns:p14="http://schemas.microsoft.com/office/powerpoint/2010/main" val="145173535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nextCondLst>
                <p:cond evt="onClick" delay="0">
                  <p:tgtEl>
                    <p:spTgt spid="11"/>
                  </p:tgtEl>
                </p:cond>
              </p:nextCondLst>
            </p:seq>
            <p:seq concurrent="1" nextAc="seek">
              <p:cTn id="11" restart="whenNotActive" fill="hold" evtFilter="cancelBubble" nodeType="interactiveSeq">
                <p:stCondLst>
                  <p:cond evt="onClick" delay="0">
                    <p:tgtEl>
                      <p:spTgt spid="13"/>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12" grpId="0" animBg="1"/>
      <p:bldP spid="12" grpId="1" animBg="1"/>
      <p:bldP spid="13" grpId="0"/>
      <p:bldP spid="13"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5"/>
            </p:custDataLst>
          </p:nvPr>
        </p:nvSpPr>
        <p:spPr>
          <a:xfrm>
            <a:off x="515938" y="1268976"/>
            <a:ext cx="11676062" cy="3893374"/>
          </a:xfrm>
          <a:prstGeom prst="rect">
            <a:avLst/>
          </a:prstGeom>
          <a:noFill/>
        </p:spPr>
        <p:txBody>
          <a:bodyPr wrap="square">
            <a:spAutoFit/>
          </a:bodyPr>
          <a:lstStyle/>
          <a:p>
            <a:pPr marL="447675">
              <a:spcBef>
                <a:spcPts val="600"/>
              </a:spcBef>
              <a:buClr>
                <a:srgbClr val="7030A0"/>
              </a:buClr>
            </a:pPr>
            <a:r>
              <a:rPr lang="fr-FR" sz="2200" dirty="0">
                <a:latin typeface="Arial" panose="020B0604020202020204" pitchFamily="34" charset="0"/>
                <a:cs typeface="Arial" panose="020B0604020202020204" pitchFamily="34" charset="0"/>
              </a:rPr>
              <a:t>Loin d’être un marché parallèle – où cherchent à se rencontrer des personnes autrement incapables de trouver un partenaire –, les sites sont traversés par les mêmes logiques que le marché amoureux et sexuel « ordinaire ».</a:t>
            </a:r>
          </a:p>
          <a:p>
            <a:pPr marL="447675">
              <a:spcBef>
                <a:spcPts val="600"/>
              </a:spcBef>
              <a:buClr>
                <a:srgbClr val="7030A0"/>
              </a:buClr>
            </a:pPr>
            <a:r>
              <a:rPr lang="fr-FR" sz="2200" dirty="0">
                <a:latin typeface="Arial" panose="020B0604020202020204" pitchFamily="34" charset="0"/>
                <a:cs typeface="Arial" panose="020B0604020202020204" pitchFamily="34" charset="0"/>
              </a:rPr>
              <a:t>Les modalités d’usage diffèrent également selon le sexe. Sur de nombreux sites, les contacts entre usagers sont payants et requièrent la souscription d’un abonnement. Souvent, ces frais ne s’appliquent qu’aux utilisateurs masculins. Les hommes sont ainsi plus nombreux que les  femmes à avoir payé pour utiliser des sites de rencontres. Parmi les personnes ayant fréquenté ces sites, 45 % des hommes déclarent avoir déjà souscrit un abonnement contre 18 % des femmes. Les conditions d’usage se conforment ainsi aux codes traditionnels de la séduction hétérosexuelle. En ligne comme hors ligne, c’est souvent au partenaire masculin de prendre en charge les frais liés à la rencontre.</a:t>
            </a:r>
          </a:p>
        </p:txBody>
      </p:sp>
      <p:sp>
        <p:nvSpPr>
          <p:cNvPr id="11" name="Rectangle 10">
            <a:extLst>
              <a:ext uri="{FF2B5EF4-FFF2-40B4-BE49-F238E27FC236}">
                <a16:creationId xmlns:a16="http://schemas.microsoft.com/office/drawing/2014/main" id="{9F9040E5-F6BE-4267-A413-0BE1A879E855}"/>
              </a:ext>
            </a:extLst>
          </p:cNvPr>
          <p:cNvSpPr/>
          <p:nvPr>
            <p:custDataLst>
              <p:tags r:id="rId6"/>
            </p:custDataLst>
          </p:nvPr>
        </p:nvSpPr>
        <p:spPr>
          <a:xfrm>
            <a:off x="6325197" y="6517601"/>
            <a:ext cx="5470162" cy="30777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Marie Bergström, Population et Sociétés n° 530, Ined, février 2016.</a:t>
            </a:r>
          </a:p>
        </p:txBody>
      </p:sp>
      <p:sp>
        <p:nvSpPr>
          <p:cNvPr id="13" name="Rectangle 12">
            <a:extLst>
              <a:ext uri="{FF2B5EF4-FFF2-40B4-BE49-F238E27FC236}">
                <a16:creationId xmlns:a16="http://schemas.microsoft.com/office/drawing/2014/main" id="{B1BA5059-4479-434D-A3BF-3A5C216B5C99}"/>
              </a:ext>
            </a:extLst>
          </p:cNvPr>
          <p:cNvSpPr/>
          <p:nvPr>
            <p:custDataLst>
              <p:tags r:id="rId7"/>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Les sites de rencontres participent-ils de manière importante à la formation des couples ?</a:t>
            </a:r>
          </a:p>
        </p:txBody>
      </p:sp>
    </p:spTree>
    <p:extLst>
      <p:ext uri="{BB962C8B-B14F-4D97-AF65-F5344CB8AC3E}">
        <p14:creationId xmlns:p14="http://schemas.microsoft.com/office/powerpoint/2010/main" val="2258722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5"/>
            </p:custDataLst>
          </p:nvPr>
        </p:nvSpPr>
        <p:spPr>
          <a:xfrm>
            <a:off x="515938" y="1268976"/>
            <a:ext cx="11676062" cy="5586145"/>
          </a:xfrm>
          <a:prstGeom prst="rect">
            <a:avLst/>
          </a:prstGeom>
          <a:noFill/>
        </p:spPr>
        <p:txBody>
          <a:bodyPr wrap="square">
            <a:spAutoFit/>
          </a:bodyPr>
          <a:lstStyle/>
          <a:p>
            <a:pPr marL="447675">
              <a:spcBef>
                <a:spcPts val="600"/>
              </a:spcBef>
              <a:buClr>
                <a:srgbClr val="7030A0"/>
              </a:buClr>
            </a:pPr>
            <a:r>
              <a:rPr lang="fr-FR" sz="2200" dirty="0">
                <a:latin typeface="Arial" panose="020B0604020202020204" pitchFamily="34" charset="0"/>
                <a:cs typeface="Arial" panose="020B0604020202020204" pitchFamily="34" charset="0"/>
              </a:rPr>
              <a:t>Si les sites de rencontres attirent un public nombreux, ils participent encore peu à la formation des couples. Parmi les personnes ayant rencontré leur partenaire actuel entre 2005 et 2013, moins de 9 % l’ont connu via ce type de service. Cela place les sites en cinquième position dans le palmarès des contextes de rencontre, derrière le lieu de travail, les soirées entre amis, les lieux publics et l’espace domestique (chez soi ou chez d’autres). Contrairement à une idée reçue, les sites de rencontres ne sont pas devenus un mode de rencontre dominant en France à l’exception des couples de même sexe.</a:t>
            </a:r>
          </a:p>
          <a:p>
            <a:pPr marL="447675">
              <a:spcBef>
                <a:spcPts val="600"/>
              </a:spcBef>
              <a:buClr>
                <a:srgbClr val="7030A0"/>
              </a:buClr>
            </a:pPr>
            <a:r>
              <a:rPr lang="fr-FR" sz="2200" dirty="0">
                <a:latin typeface="Arial" panose="020B0604020202020204" pitchFamily="34" charset="0"/>
                <a:cs typeface="Arial" panose="020B0604020202020204" pitchFamily="34" charset="0"/>
              </a:rPr>
              <a:t>Les sites donnent plus souvent lieu à des relations éphémères qu’à des couples stables. Sur l’ensemble de la population, seuls 2 % déclarent avoir rencontré leur conjoint actuel via ces sites, mais 7 % disent avoir connu des relations moins importantes par ce biais, de nature amoureuse et/ou sexuelle. Les sites sont à l’origine de nombreuses rencontres, dont certaines deviennent sexuelles, mais seule une partie des relations s’inscrivent dans la durée. C’est d’ailleurs l’image retenue de ces services en France. Une majorité de répondants à l’enquête Épic (57 %) sont d’accord pour dire que les sites de rencontres mènent surtout à des rencontres occasionnelles. C’est a fortiori l’avis des personnes ayant fréquenté ces services (70 %).</a:t>
            </a:r>
          </a:p>
        </p:txBody>
      </p:sp>
      <p:sp>
        <p:nvSpPr>
          <p:cNvPr id="13" name="Rectangle 12">
            <a:extLst>
              <a:ext uri="{FF2B5EF4-FFF2-40B4-BE49-F238E27FC236}">
                <a16:creationId xmlns:a16="http://schemas.microsoft.com/office/drawing/2014/main" id="{B1BA5059-4479-434D-A3BF-3A5C216B5C99}"/>
              </a:ext>
            </a:extLst>
          </p:cNvPr>
          <p:cNvSpPr/>
          <p:nvPr>
            <p:custDataLst>
              <p:tags r:id="rId6"/>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Les sites de rencontres participent-ils de manière importante à la formation des couples ?</a:t>
            </a:r>
          </a:p>
        </p:txBody>
      </p:sp>
    </p:spTree>
    <p:extLst>
      <p:ext uri="{BB962C8B-B14F-4D97-AF65-F5344CB8AC3E}">
        <p14:creationId xmlns:p14="http://schemas.microsoft.com/office/powerpoint/2010/main" val="244761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Comment se construisent et évoluent les liens sociaux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3585597"/>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Attention à ne pas sédimenter : ne pas garder l’ancien (les grandes instances de</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socialisation) et ajouter le nouveau, mais aller directement au nouveau.</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 changement de logique : une approche moins macro, mais plus centrée sur les</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individus.</a:t>
            </a:r>
          </a:p>
          <a:p>
            <a:pPr marL="0" marR="0" lvl="0" indent="0" algn="ctr"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 Comment les liens sociaux se construisent-ils au niveau de l’individu ?</a:t>
            </a:r>
          </a:p>
          <a:p>
            <a:pPr marL="0" marR="0" lvl="0" indent="0" algn="just"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Une règle : la simplicité.</a:t>
            </a:r>
          </a:p>
          <a:p>
            <a:pPr marL="0" marR="0" lvl="0" indent="0" algn="just"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Dans la présentation des items du chapitre certaines expressions sont en gras</a:t>
            </a:r>
          </a:p>
          <a:p>
            <a:pPr marL="0" marR="0" lvl="0" indent="0" algn="just"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(concepts que les élèves doivent être capables de définir ?).</a:t>
            </a:r>
            <a:endPar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0934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5"/>
            </p:custDataLst>
          </p:nvPr>
        </p:nvSpPr>
        <p:spPr>
          <a:xfrm>
            <a:off x="515938" y="1268976"/>
            <a:ext cx="11676062" cy="4647426"/>
          </a:xfrm>
          <a:prstGeom prst="rect">
            <a:avLst/>
          </a:prstGeom>
          <a:noFill/>
        </p:spPr>
        <p:txBody>
          <a:bodyPr wrap="square">
            <a:spAutoFit/>
          </a:bodyPr>
          <a:lstStyle/>
          <a:p>
            <a:pPr marL="447675">
              <a:spcBef>
                <a:spcPts val="600"/>
              </a:spcBef>
              <a:buClr>
                <a:srgbClr val="7030A0"/>
              </a:buClr>
            </a:pPr>
            <a:r>
              <a:rPr lang="fr-FR" sz="2200" dirty="0">
                <a:latin typeface="Arial" panose="020B0604020202020204" pitchFamily="34" charset="0"/>
                <a:cs typeface="Arial" panose="020B0604020202020204" pitchFamily="34" charset="0"/>
              </a:rPr>
              <a:t>Les relations amoureuses importantes nouées en ligne sont plus souvent des remises en couple que des premières unions. Au moment de l’entrée dans la conjugalité, les sites sont concurrencés par de nombreuses autres possibilités de rencontres (études, loisirs, sorties…). Les jeunes sont donc nombreux à s’inscrire sur ces services – pour explorer, flirter ou rencontrer – mais relativement peu nombreux à y trouver leur premier conjoint.</a:t>
            </a:r>
          </a:p>
          <a:p>
            <a:pPr marL="447675">
              <a:spcBef>
                <a:spcPts val="600"/>
              </a:spcBef>
              <a:buClr>
                <a:srgbClr val="7030A0"/>
              </a:buClr>
            </a:pPr>
            <a:r>
              <a:rPr lang="fr-FR" sz="2200" dirty="0">
                <a:latin typeface="Arial" panose="020B0604020202020204" pitchFamily="34" charset="0"/>
                <a:cs typeface="Arial" panose="020B0604020202020204" pitchFamily="34" charset="0"/>
              </a:rPr>
              <a:t>Les sites jouent un rôle plus important dans les remises en couple. Entre 2005 et 2013, seules 5 % des premières unions proviennent des sites, alors que c’est le cas de 10 % des unions ultérieures. La tendance était la même pour les annonces et les agences matrimoniales. Ces services correspondent avant tout à la situation et aux attentes des personnes séparées ou divorcées. À un moment de la vie où l’entourage est composé surtout de couples, et qu’il ne fournit plus autant de partenaires potentiels, les rencontres par intermédiaire présentent un attrait particulier. Elles permettent de passer outre le cercle de sociabilité pour rencontrer ainsi de nouveaux partenaires amoureux et sexuels.</a:t>
            </a:r>
          </a:p>
        </p:txBody>
      </p:sp>
      <p:sp>
        <p:nvSpPr>
          <p:cNvPr id="13" name="Rectangle 12">
            <a:extLst>
              <a:ext uri="{FF2B5EF4-FFF2-40B4-BE49-F238E27FC236}">
                <a16:creationId xmlns:a16="http://schemas.microsoft.com/office/drawing/2014/main" id="{B1BA5059-4479-434D-A3BF-3A5C216B5C99}"/>
              </a:ext>
            </a:extLst>
          </p:cNvPr>
          <p:cNvSpPr/>
          <p:nvPr>
            <p:custDataLst>
              <p:tags r:id="rId6"/>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Les sites de rencontres participent-ils de manière importante à la formation des couples ?</a:t>
            </a:r>
          </a:p>
        </p:txBody>
      </p:sp>
      <p:sp>
        <p:nvSpPr>
          <p:cNvPr id="9" name="Rectangle 8">
            <a:extLst>
              <a:ext uri="{FF2B5EF4-FFF2-40B4-BE49-F238E27FC236}">
                <a16:creationId xmlns:a16="http://schemas.microsoft.com/office/drawing/2014/main" id="{503459B5-257B-4136-B650-FAE16DA36ABD}"/>
              </a:ext>
            </a:extLst>
          </p:cNvPr>
          <p:cNvSpPr/>
          <p:nvPr>
            <p:custDataLst>
              <p:tags r:id="rId7"/>
            </p:custDataLst>
          </p:nvPr>
        </p:nvSpPr>
        <p:spPr>
          <a:xfrm>
            <a:off x="6325197" y="6517601"/>
            <a:ext cx="5470162" cy="307777"/>
          </a:xfrm>
          <a:prstGeom prst="rect">
            <a:avLst/>
          </a:prstGeom>
        </p:spPr>
        <p:txBody>
          <a:bodyPr wrap="square">
            <a:spAutoFit/>
          </a:bodyPr>
          <a:lstStyle/>
          <a:p>
            <a:r>
              <a:rPr lang="fr-FR" sz="1400" dirty="0">
                <a:latin typeface="Arial" panose="020B0604020202020204" pitchFamily="34" charset="0"/>
                <a:cs typeface="Arial" panose="020B0604020202020204" pitchFamily="34" charset="0"/>
              </a:rPr>
              <a:t>Marie Bergström, Population et Sociétés n° 530, Ined, février 2016.</a:t>
            </a:r>
          </a:p>
        </p:txBody>
      </p:sp>
    </p:spTree>
    <p:extLst>
      <p:ext uri="{BB962C8B-B14F-4D97-AF65-F5344CB8AC3E}">
        <p14:creationId xmlns:p14="http://schemas.microsoft.com/office/powerpoint/2010/main" val="2166070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Quelques références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268976"/>
            <a:ext cx="11676062" cy="4909036"/>
          </a:xfrm>
          <a:prstGeom prst="rect">
            <a:avLst/>
          </a:prstGeom>
          <a:noFill/>
        </p:spPr>
        <p:txBody>
          <a:bodyPr wrap="square">
            <a:spAutoFit/>
          </a:bodyPr>
          <a:lstStyle/>
          <a:p>
            <a:pPr marL="716400" indent="-1800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Cultures numériques, Communications, n°88, 2011.</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Marie Bergström, « </a:t>
            </a:r>
            <a:r>
              <a:rPr lang="fr-FR" sz="2400" dirty="0">
                <a:latin typeface="Arial" panose="020B0604020202020204" pitchFamily="34" charset="0"/>
                <a:cs typeface="Arial" panose="020B0604020202020204" pitchFamily="34" charset="0"/>
                <a:hlinkClick r:id="rId8"/>
              </a:rPr>
              <a:t>(Se) correspondre en ligne. L’homogamie à l’épreuve des sites de rencontres</a:t>
            </a:r>
            <a:r>
              <a:rPr lang="fr-FR" sz="2400" dirty="0">
                <a:latin typeface="Arial" panose="020B0604020202020204" pitchFamily="34" charset="0"/>
                <a:cs typeface="Arial" panose="020B0604020202020204" pitchFamily="34" charset="0"/>
              </a:rPr>
              <a:t> », Sociétés contemporaines, n°104, 2016/4.</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Élie Guéraut, « Quand les sociabilités numériques consolident les frontières sociales », Sociologie, vol. 8,  2017/1.</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Claire Bidard et Cathel Kornig, « Facebook pour quels liens ? », Sociologie, vol. 8, 2017/1.</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Anne-Sylvie Pharabod, « </a:t>
            </a:r>
            <a:r>
              <a:rPr lang="fr-FR" sz="2400" dirty="0">
                <a:latin typeface="Arial" panose="020B0604020202020204" pitchFamily="34" charset="0"/>
                <a:cs typeface="Arial" panose="020B0604020202020204" pitchFamily="34" charset="0"/>
                <a:hlinkClick r:id="rId9"/>
              </a:rPr>
              <a:t>Fréquenter des inconnus grâce à internet Une sociabilité personnelle sans les liens ?</a:t>
            </a:r>
            <a:r>
              <a:rPr lang="fr-FR" sz="2400" dirty="0">
                <a:latin typeface="Arial" panose="020B0604020202020204" pitchFamily="34" charset="0"/>
                <a:cs typeface="Arial" panose="020B0604020202020204" pitchFamily="34" charset="0"/>
              </a:rPr>
              <a:t>, Sociologie, 2017/1 Vol. 8 | pages 101 à 116</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Dominique Cardon et Zbignieew Smoreda, « </a:t>
            </a:r>
            <a:r>
              <a:rPr lang="fr-FR" sz="2400" dirty="0">
                <a:latin typeface="Arial" panose="020B0604020202020204" pitchFamily="34" charset="0"/>
                <a:cs typeface="Arial" panose="020B0604020202020204" pitchFamily="34" charset="0"/>
                <a:hlinkClick r:id="rId10"/>
              </a:rPr>
              <a:t>Réseaux et les mutations de la sociabilité</a:t>
            </a:r>
            <a:r>
              <a:rPr lang="fr-FR" sz="2400" dirty="0">
                <a:latin typeface="Arial" panose="020B0604020202020204" pitchFamily="34" charset="0"/>
                <a:cs typeface="Arial" panose="020B0604020202020204" pitchFamily="34" charset="0"/>
              </a:rPr>
              <a:t> », Réseaux, n°184-185, 2014/2.</a:t>
            </a:r>
          </a:p>
        </p:txBody>
      </p:sp>
    </p:spTree>
    <p:extLst>
      <p:ext uri="{BB962C8B-B14F-4D97-AF65-F5344CB8AC3E}">
        <p14:creationId xmlns:p14="http://schemas.microsoft.com/office/powerpoint/2010/main" val="3207647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5"/>
            </p:custDataLst>
          </p:nvPr>
        </p:nvSpPr>
        <p:spPr>
          <a:xfrm>
            <a:off x="515938" y="1268976"/>
            <a:ext cx="11676062" cy="5201424"/>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Régis BIGOT, Patricia CROUTTE, Sandra HOIBIAN et Jörg MÜLLER, « </a:t>
            </a:r>
            <a:r>
              <a:rPr lang="fr-FR" sz="2400" dirty="0">
                <a:latin typeface="Arial" panose="020B0604020202020204" pitchFamily="34" charset="0"/>
                <a:cs typeface="Arial" panose="020B0604020202020204" pitchFamily="34" charset="0"/>
                <a:hlinkClick r:id="rId8"/>
              </a:rPr>
              <a:t>Veux-tu être mon ami ? L’évolution  du lien à l’heure du numérique</a:t>
            </a:r>
            <a:r>
              <a:rPr lang="fr-FR" sz="2400" dirty="0">
                <a:latin typeface="Arial" panose="020B0604020202020204" pitchFamily="34" charset="0"/>
                <a:cs typeface="Arial" panose="020B0604020202020204" pitchFamily="34" charset="0"/>
              </a:rPr>
              <a:t> », Cahier de recherche, CREDOC, décembre 2014.</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Sandra Hoibian, « </a:t>
            </a:r>
            <a:r>
              <a:rPr lang="fr-FR" sz="2400" dirty="0">
                <a:latin typeface="Arial" panose="020B0604020202020204" pitchFamily="34" charset="0"/>
                <a:cs typeface="Arial" panose="020B0604020202020204" pitchFamily="34" charset="0"/>
                <a:hlinkClick r:id="rId9"/>
              </a:rPr>
              <a:t>Les Français en quête de lien social. Baromètre de la cohésion sociale 2013 </a:t>
            </a:r>
            <a:r>
              <a:rPr lang="fr-FR" sz="2400" dirty="0">
                <a:latin typeface="Arial" panose="020B0604020202020204" pitchFamily="34" charset="0"/>
                <a:cs typeface="Arial" panose="020B0604020202020204" pitchFamily="34" charset="0"/>
              </a:rPr>
              <a:t>», Rapport  du CREDOC, n°292, juin 2013.</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Claire Balleys, « </a:t>
            </a:r>
            <a:r>
              <a:rPr lang="fr-FR" sz="2400" dirty="0">
                <a:latin typeface="Arial" panose="020B0604020202020204" pitchFamily="34" charset="0"/>
                <a:cs typeface="Arial" panose="020B0604020202020204" pitchFamily="34" charset="0"/>
                <a:hlinkClick r:id="rId10"/>
              </a:rPr>
              <a:t>Socialisation adolescente et usages des médias sociaux : la question du genre</a:t>
            </a:r>
            <a:r>
              <a:rPr lang="fr-FR" sz="2400" dirty="0">
                <a:latin typeface="Arial" panose="020B0604020202020204" pitchFamily="34" charset="0"/>
                <a:cs typeface="Arial" panose="020B0604020202020204" pitchFamily="34" charset="0"/>
              </a:rPr>
              <a:t> », Revue des politiques sociales et familiales  Année 2017  125  pp. 33-44</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Conseil économique, social et environnemental, « </a:t>
            </a:r>
            <a:r>
              <a:rPr lang="fr-FR" sz="2400" dirty="0">
                <a:latin typeface="Arial" panose="020B0604020202020204" pitchFamily="34" charset="0"/>
                <a:cs typeface="Arial" panose="020B0604020202020204" pitchFamily="34" charset="0"/>
                <a:hlinkClick r:id="rId11"/>
              </a:rPr>
              <a:t>Lien social et réseaux sociaux : Déclin ou renforcement de la sociabilité et de la solidarité ?</a:t>
            </a:r>
            <a:r>
              <a:rPr lang="fr-FR" sz="2400" dirty="0">
                <a:latin typeface="Arial" panose="020B0604020202020204" pitchFamily="34" charset="0"/>
                <a:cs typeface="Arial" panose="020B0604020202020204" pitchFamily="34" charset="0"/>
              </a:rPr>
              <a:t> », Colloque organisé par le Fondation pour le lien social, mai 2014 (deux vidéos).</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Michel Grossetti, </a:t>
            </a:r>
            <a:r>
              <a:rPr lang="fr-FR" sz="2400" dirty="0">
                <a:latin typeface="Arial" panose="020B0604020202020204" pitchFamily="34" charset="0"/>
                <a:cs typeface="Arial" panose="020B0604020202020204" pitchFamily="34" charset="0"/>
                <a:hlinkClick r:id="rId12"/>
              </a:rPr>
              <a:t>Que font les réseaux sociaux aux réseaux sociaux ?</a:t>
            </a:r>
            <a:r>
              <a:rPr lang="fr-FR" sz="2400" dirty="0">
                <a:latin typeface="Arial" panose="020B0604020202020204" pitchFamily="34" charset="0"/>
                <a:cs typeface="Arial" panose="020B0604020202020204" pitchFamily="34" charset="0"/>
              </a:rPr>
              <a:t>, Dans Réseaux 2014/2-3 (n° 184-185), pages 187 </a:t>
            </a:r>
            <a:r>
              <a:rPr lang="fr-FR" sz="2400">
                <a:latin typeface="Arial" panose="020B0604020202020204" pitchFamily="34" charset="0"/>
                <a:cs typeface="Arial" panose="020B0604020202020204" pitchFamily="34" charset="0"/>
              </a:rPr>
              <a:t>à 209.</a:t>
            </a:r>
            <a:endParaRPr lang="fr-FR" sz="24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7701A34-9AEC-4418-87E1-125EFE650DF3}"/>
              </a:ext>
            </a:extLst>
          </p:cNvPr>
          <p:cNvSpPr/>
          <p:nvPr>
            <p:custDataLst>
              <p:tags r:id="rId6"/>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Quelques références   </a:t>
            </a:r>
          </a:p>
        </p:txBody>
      </p:sp>
    </p:spTree>
    <p:extLst>
      <p:ext uri="{BB962C8B-B14F-4D97-AF65-F5344CB8AC3E}">
        <p14:creationId xmlns:p14="http://schemas.microsoft.com/office/powerpoint/2010/main" val="2417696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5"/>
            </p:custDataLst>
          </p:nvPr>
        </p:nvSpPr>
        <p:spPr>
          <a:xfrm>
            <a:off x="515938" y="1268976"/>
            <a:ext cx="11676062" cy="2015936"/>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Monique </a:t>
            </a:r>
            <a:r>
              <a:rPr lang="fr-FR" sz="2400" dirty="0" err="1">
                <a:latin typeface="Arial" panose="020B0604020202020204" pitchFamily="34" charset="0"/>
                <a:cs typeface="Arial" panose="020B0604020202020204" pitchFamily="34" charset="0"/>
              </a:rPr>
              <a:t>Dagnaud</a:t>
            </a:r>
            <a:r>
              <a:rPr lang="fr-FR" sz="2400" dirty="0">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hlinkClick r:id="rId8"/>
              </a:rPr>
              <a:t>Le </a:t>
            </a:r>
            <a:r>
              <a:rPr lang="fr-FR" sz="2400" dirty="0" err="1">
                <a:latin typeface="Arial" panose="020B0604020202020204" pitchFamily="34" charset="0"/>
                <a:cs typeface="Arial" panose="020B0604020202020204" pitchFamily="34" charset="0"/>
                <a:hlinkClick r:id="rId8"/>
              </a:rPr>
              <a:t>lol</a:t>
            </a:r>
            <a:r>
              <a:rPr lang="fr-FR" sz="2400" dirty="0">
                <a:latin typeface="Arial" panose="020B0604020202020204" pitchFamily="34" charset="0"/>
                <a:cs typeface="Arial" panose="020B0604020202020204" pitchFamily="34" charset="0"/>
                <a:hlinkClick r:id="rId8"/>
              </a:rPr>
              <a:t> (</a:t>
            </a:r>
            <a:r>
              <a:rPr lang="fr-FR" sz="2400" dirty="0" err="1">
                <a:latin typeface="Arial" panose="020B0604020202020204" pitchFamily="34" charset="0"/>
                <a:cs typeface="Arial" panose="020B0604020202020204" pitchFamily="34" charset="0"/>
                <a:hlinkClick r:id="rId8"/>
              </a:rPr>
              <a:t>laughing</a:t>
            </a:r>
            <a:r>
              <a:rPr lang="fr-FR" sz="2400" dirty="0">
                <a:latin typeface="Arial" panose="020B0604020202020204" pitchFamily="34" charset="0"/>
                <a:cs typeface="Arial" panose="020B0604020202020204" pitchFamily="34" charset="0"/>
                <a:hlinkClick r:id="rId8"/>
              </a:rPr>
              <a:t> out </a:t>
            </a:r>
            <a:r>
              <a:rPr lang="fr-FR" sz="2400" dirty="0" err="1">
                <a:latin typeface="Arial" panose="020B0604020202020204" pitchFamily="34" charset="0"/>
                <a:cs typeface="Arial" panose="020B0604020202020204" pitchFamily="34" charset="0"/>
                <a:hlinkClick r:id="rId8"/>
              </a:rPr>
              <a:t>loud</a:t>
            </a:r>
            <a:r>
              <a:rPr lang="fr-FR" sz="2400" dirty="0">
                <a:latin typeface="Arial" panose="020B0604020202020204" pitchFamily="34" charset="0"/>
                <a:cs typeface="Arial" panose="020B0604020202020204" pitchFamily="34" charset="0"/>
                <a:hlinkClick r:id="rId8"/>
              </a:rPr>
              <a:t>) sur le net un état d'esprit politique propre aux jeunes générations</a:t>
            </a:r>
            <a:r>
              <a:rPr lang="fr-FR" sz="2400" dirty="0">
                <a:latin typeface="Arial" panose="020B0604020202020204" pitchFamily="34" charset="0"/>
                <a:cs typeface="Arial" panose="020B0604020202020204" pitchFamily="34" charset="0"/>
              </a:rPr>
              <a:t> », La politique au fil de l'âge (2011).</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Monique </a:t>
            </a:r>
            <a:r>
              <a:rPr lang="fr-FR" sz="2400" dirty="0" err="1">
                <a:latin typeface="Arial" panose="020B0604020202020204" pitchFamily="34" charset="0"/>
                <a:cs typeface="Arial" panose="020B0604020202020204" pitchFamily="34" charset="0"/>
              </a:rPr>
              <a:t>Dagnaud</a:t>
            </a:r>
            <a:r>
              <a:rPr lang="fr-FR" sz="2400" dirty="0">
                <a:latin typeface="Arial" panose="020B0604020202020204" pitchFamily="34" charset="0"/>
                <a:cs typeface="Arial" panose="020B0604020202020204" pitchFamily="34" charset="0"/>
              </a:rPr>
              <a:t>, «Génération Y Les jeunes et les réseaux sociaux, de la dérision à la subversion », Presses de Sciences Po, Collection : Nouveaux Débats.</a:t>
            </a:r>
          </a:p>
        </p:txBody>
      </p:sp>
      <p:sp>
        <p:nvSpPr>
          <p:cNvPr id="11" name="Rectangle 10">
            <a:extLst>
              <a:ext uri="{FF2B5EF4-FFF2-40B4-BE49-F238E27FC236}">
                <a16:creationId xmlns:a16="http://schemas.microsoft.com/office/drawing/2014/main" id="{07701A34-9AEC-4418-87E1-125EFE650DF3}"/>
              </a:ext>
            </a:extLst>
          </p:cNvPr>
          <p:cNvSpPr/>
          <p:nvPr>
            <p:custDataLst>
              <p:tags r:id="rId6"/>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Quelques références   </a:t>
            </a:r>
          </a:p>
        </p:txBody>
      </p:sp>
    </p:spTree>
    <p:extLst>
      <p:ext uri="{BB962C8B-B14F-4D97-AF65-F5344CB8AC3E}">
        <p14:creationId xmlns:p14="http://schemas.microsoft.com/office/powerpoint/2010/main" val="1861402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Comment se construisent et évoluent les liens sociaux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B35E8DEF-5D4A-486E-9DDA-6377FE2F5820}"/>
              </a:ext>
            </a:extLst>
          </p:cNvPr>
          <p:cNvSpPr/>
          <p:nvPr>
            <p:custDataLst>
              <p:tags r:id="rId6"/>
            </p:custDataLst>
          </p:nvPr>
        </p:nvSpPr>
        <p:spPr>
          <a:xfrm>
            <a:off x="1055945" y="1305342"/>
            <a:ext cx="10965936" cy="527836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Comprendre et pouvoir illustrer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diversité des liens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qui relient les individus au sein de différents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groupes sociaux</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familles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groupes de pairs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univers professionnel</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associations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réseaux</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Connaître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 critères de construction des Professions et Catégories  socioprofessionnelles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(PCS).</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Comprendre et savoir illustrer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 processus d’individualisation</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ainsi  que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l’évolution des formes de solidarité</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 connaissant la distinction classique entre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solidarité « mécanique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solidarité « organique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Comprendre comment les nouvelles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sociabilités numériques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contribuent au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lien social</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Comprendre comment différents facteurs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précarités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isolements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ségrégations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ruptures familiales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exposent les individus à </a:t>
            </a: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l’affaiblissement ou à la rupture de liens sociaux</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396701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Item 2 - Connaître les critères de construction des Professions et Catégories  socioprofessionnelles (PCS)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0EC509-62FC-4774-BCF5-85D3C76C45D8}"/>
              </a:ext>
            </a:extLst>
          </p:cNvPr>
          <p:cNvSpPr/>
          <p:nvPr>
            <p:custDataLst>
              <p:tags r:id="rId6"/>
            </p:custDataLst>
          </p:nvPr>
        </p:nvSpPr>
        <p:spPr>
          <a:xfrm>
            <a:off x="515938" y="1913426"/>
            <a:ext cx="11676062" cy="447814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Objectif : expliquer aux élèves à quoi cela sert =&gt; pour que cela prenne du sens il</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faut que ce soit fondé sur une analyse de l’espace social (Bourdieu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position sociale est envisagée par la profession. Les catégories sont construites</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  distinguant :</a:t>
            </a:r>
          </a:p>
          <a:p>
            <a:pPr marL="715963" marR="0" lvl="0" indent="-17938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situation d’activité ou d’inactivité ;</a:t>
            </a:r>
          </a:p>
          <a:p>
            <a:pPr marL="715963" marR="0" lvl="0" indent="-17938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nature du revenu (salariés/indépendants) ;</a:t>
            </a:r>
          </a:p>
          <a:p>
            <a:pPr marL="715963" marR="0" lvl="0" indent="-17938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l’organisation productive (secteur d’activité́, public/privé),</a:t>
            </a:r>
          </a:p>
          <a:p>
            <a:pPr marL="715963" marR="0" lvl="0" indent="-17938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 niveau de qualification et de responsabilité́ hiérarchique.</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 catégories sont construites (approche nominaliste) avec un objectif de</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présenter « une certaine homogénéité sociale ».</a:t>
            </a:r>
          </a:p>
        </p:txBody>
      </p:sp>
    </p:spTree>
    <p:extLst>
      <p:ext uri="{BB962C8B-B14F-4D97-AF65-F5344CB8AC3E}">
        <p14:creationId xmlns:p14="http://schemas.microsoft.com/office/powerpoint/2010/main" val="229933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Item 2 - Connaître les critères de construction des Professions et Catégories  socioprofessionnelles (PCS)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0EC509-62FC-4774-BCF5-85D3C76C45D8}"/>
              </a:ext>
            </a:extLst>
          </p:cNvPr>
          <p:cNvSpPr/>
          <p:nvPr>
            <p:custDataLst>
              <p:tags r:id="rId6"/>
            </p:custDataLst>
          </p:nvPr>
        </p:nvSpPr>
        <p:spPr>
          <a:xfrm>
            <a:off x="515938" y="1913426"/>
            <a:ext cx="11676062" cy="432426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Disparités intra-catégorielles / évolutions de l’emploi / d’autres critères de  différenciation.</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Thomas </a:t>
            </a:r>
            <a:r>
              <a:rPr kumimoji="0" 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Amossé</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 action="ppaction://noaction"/>
              </a:rPr>
              <a:t>Catégories socioprofessionnelles : quand la réalité résiste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 action="ppaction://noaction"/>
              </a:rPr>
              <a:t>   Après le crépuscule, une aube nouvelle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Revue Française de Socio-Économie,</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2012/2 (n°10), p. 225-234.</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Remarques :</a:t>
            </a:r>
          </a:p>
          <a:p>
            <a:pPr marL="879475" marR="0" lvl="0" indent="-3429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L’analyse des PCS tombe "au milieu " du chapitre. Ne pas hésiter à traiter cet item dès que l’on en a besoin (chapitre précédent voire dès la seconde),</a:t>
            </a:r>
          </a:p>
          <a:p>
            <a:pPr marL="879475" marR="0" lvl="0" indent="-3429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Tout le travail sur la grille européenne n’est pas au programme.</a:t>
            </a:r>
          </a:p>
        </p:txBody>
      </p:sp>
    </p:spTree>
    <p:extLst>
      <p:ext uri="{BB962C8B-B14F-4D97-AF65-F5344CB8AC3E}">
        <p14:creationId xmlns:p14="http://schemas.microsoft.com/office/powerpoint/2010/main" val="193678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Item 4 - Comprendre comment les nouvelles sociabilités numériques contribuent au lien social</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DBDCA78-E826-4B35-9EAF-8A3B6E829E70}"/>
              </a:ext>
            </a:extLst>
          </p:cNvPr>
          <p:cNvSpPr/>
          <p:nvPr>
            <p:custDataLst>
              <p:tags r:id="rId6"/>
            </p:custDataLst>
          </p:nvPr>
        </p:nvSpPr>
        <p:spPr>
          <a:xfrm>
            <a:off x="515938" y="1332000"/>
            <a:ext cx="11676062" cy="5364000"/>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Possibilité de problématiser : dans quelle mesure les sociabilités numériques </a:t>
            </a:r>
          </a:p>
          <a:p>
            <a:pPr>
              <a:spcBef>
                <a:spcPts val="600"/>
              </a:spcBef>
              <a:buClr>
                <a:srgbClr val="7030A0"/>
              </a:buClr>
            </a:pPr>
            <a:r>
              <a:rPr lang="fr-FR" sz="2400" dirty="0">
                <a:latin typeface="Arial" panose="020B0604020202020204" pitchFamily="34" charset="0"/>
                <a:cs typeface="Arial" panose="020B0604020202020204" pitchFamily="34" charset="0"/>
              </a:rPr>
              <a:t> contribuent-elles au lien social ? Lien social et numérique : déclin ou renforcement</a:t>
            </a:r>
          </a:p>
          <a:p>
            <a:pPr>
              <a:spcBef>
                <a:spcPts val="600"/>
              </a:spcBef>
              <a:buClr>
                <a:srgbClr val="7030A0"/>
              </a:buClr>
            </a:pPr>
            <a:r>
              <a:rPr lang="fr-FR" sz="2400" dirty="0">
                <a:latin typeface="Arial" panose="020B0604020202020204" pitchFamily="34" charset="0"/>
                <a:cs typeface="Arial" panose="020B0604020202020204" pitchFamily="34" charset="0"/>
              </a:rPr>
              <a:t> de la solidarité ?</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Intensification ou fragilisation du lien social ? Contribue un peu ou beaucoup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De quelle manière ?</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Des effets différenciés selon la nature des liens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Logiques de continuités : les réseaux sociaux numériques prolongent, intensifient des liens de sociabilités préexistants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Usages stratégiques, réflexifs et sélectifs des mises en ligne et des formes d’expression de soi : la  séparation entre liens forts et liens faibles demeure ;</a:t>
            </a:r>
          </a:p>
          <a:p>
            <a:pPr marL="715963" indent="-17938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Augmentation et élargissement des liens faibles ; paradoxe : de nouvelles relations sociales, mais on ne parle pas vraiment avec tout le monde, mais bien plutôt avec des individus proches, de même milieu…).</a:t>
            </a:r>
          </a:p>
        </p:txBody>
      </p:sp>
    </p:spTree>
    <p:extLst>
      <p:ext uri="{BB962C8B-B14F-4D97-AF65-F5344CB8AC3E}">
        <p14:creationId xmlns:p14="http://schemas.microsoft.com/office/powerpoint/2010/main" val="348519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10068000"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La révolution numérique joue-t-elle le rôle de frein pour nos relations sociales ou celui d’un accélérateur ? Modifie-t-elle la nature des liens sociaux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EFD567B5-A31A-4117-A0C2-4E665DDA05CC}"/>
              </a:ext>
            </a:extLst>
          </p:cNvPr>
          <p:cNvSpPr txBox="1"/>
          <p:nvPr/>
        </p:nvSpPr>
        <p:spPr>
          <a:xfrm>
            <a:off x="965943" y="1611710"/>
            <a:ext cx="11055938" cy="5186035"/>
          </a:xfrm>
          <a:prstGeom prst="rect">
            <a:avLst/>
          </a:prstGeom>
          <a:noFill/>
        </p:spPr>
        <p:txBody>
          <a:bodyPr wrap="square" rtlCol="0">
            <a:spAutoFit/>
          </a:bodyPr>
          <a:lstStyle/>
          <a:p>
            <a:r>
              <a:rPr lang="fr-FR" sz="2400" b="1" u="sng" dirty="0">
                <a:latin typeface="Arial" panose="020B0604020202020204" pitchFamily="34" charset="0"/>
                <a:cs typeface="Arial" panose="020B0604020202020204" pitchFamily="34" charset="0"/>
              </a:rPr>
              <a:t>Point de départ :</a:t>
            </a:r>
          </a:p>
          <a:p>
            <a:pPr>
              <a:spcBef>
                <a:spcPts val="600"/>
              </a:spcBef>
            </a:pPr>
            <a:r>
              <a:rPr lang="fr-FR" sz="2400" b="1" dirty="0">
                <a:latin typeface="Arial" panose="020B0604020202020204" pitchFamily="34" charset="0"/>
                <a:cs typeface="Arial" panose="020B0604020202020204" pitchFamily="34" charset="0"/>
              </a:rPr>
              <a:t>La sociologie</a:t>
            </a:r>
            <a:r>
              <a:rPr lang="fr-FR" sz="2400" dirty="0">
                <a:latin typeface="Arial" panose="020B0604020202020204" pitchFamily="34" charset="0"/>
                <a:cs typeface="Arial" panose="020B0604020202020204" pitchFamily="34" charset="0"/>
              </a:rPr>
              <a:t>, une discipline de l’enquête ; l’enquête est au cœur de la discipline, de ce qu’apprend l’étudiant en sociologie.</a:t>
            </a:r>
          </a:p>
          <a:p>
            <a:pPr>
              <a:spcBef>
                <a:spcPts val="600"/>
              </a:spcBef>
            </a:pPr>
            <a:endParaRPr lang="fr-FR" sz="2400" dirty="0">
              <a:latin typeface="Arial" panose="020B0604020202020204" pitchFamily="34" charset="0"/>
              <a:cs typeface="Arial" panose="020B0604020202020204" pitchFamily="34" charset="0"/>
            </a:endParaRPr>
          </a:p>
          <a:p>
            <a:r>
              <a:rPr lang="fr-FR" sz="2400" b="1" dirty="0">
                <a:latin typeface="Arial" panose="020B0604020202020204" pitchFamily="34" charset="0"/>
                <a:cs typeface="Arial" panose="020B0604020202020204" pitchFamily="34" charset="0"/>
              </a:rPr>
              <a:t>Le métier du sociologue</a:t>
            </a:r>
            <a:r>
              <a:rPr lang="fr-FR" sz="2400" dirty="0">
                <a:latin typeface="Arial" panose="020B0604020202020204" pitchFamily="34" charset="0"/>
                <a:cs typeface="Arial" panose="020B0604020202020204" pitchFamily="34" charset="0"/>
              </a:rPr>
              <a:t> est de produire de la donnée et pas seulement de la prélever.</a:t>
            </a:r>
          </a:p>
          <a:p>
            <a:endParaRPr lang="fr-FR" sz="2400" dirty="0">
              <a:latin typeface="Arial" panose="020B0604020202020204" pitchFamily="34" charset="0"/>
              <a:cs typeface="Arial" panose="020B0604020202020204" pitchFamily="34" charset="0"/>
            </a:endParaRPr>
          </a:p>
          <a:p>
            <a:pPr>
              <a:spcBef>
                <a:spcPts val="600"/>
              </a:spcBef>
            </a:pPr>
            <a:r>
              <a:rPr lang="fr-FR" sz="2400" b="1" dirty="0">
                <a:latin typeface="Arial" panose="020B0604020202020204" pitchFamily="34" charset="0"/>
                <a:cs typeface="Arial" panose="020B0604020202020204" pitchFamily="34" charset="0"/>
              </a:rPr>
              <a:t>Deux dimensions/visions du métier</a:t>
            </a:r>
          </a:p>
          <a:p>
            <a:pPr marL="354013" indent="-193675">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une dimension qualitative : le sociologue virtuose de l’observation participative, mais produire des données c’est bien, mais il peut y avoir des besoins à traiter ces données ;</a:t>
            </a:r>
          </a:p>
          <a:p>
            <a:pPr marL="354013" indent="-176213">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une dimension quantitative : le sociologue virtuose du traitement statistique.</a:t>
            </a:r>
          </a:p>
          <a:p>
            <a:endParaRPr lang="fr-FR" dirty="0"/>
          </a:p>
        </p:txBody>
      </p:sp>
    </p:spTree>
    <p:extLst>
      <p:ext uri="{BB962C8B-B14F-4D97-AF65-F5344CB8AC3E}">
        <p14:creationId xmlns:p14="http://schemas.microsoft.com/office/powerpoint/2010/main" val="2083250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10068000"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Transposition didactique : La révolution numérique joue-t-elle le rôle de frein pour nos relations sociales ou celui d’un accélérateur ? Modifie-t-elle la nature des liens sociaux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713CD846-55FA-4379-89A1-523B82F02DD6}"/>
              </a:ext>
            </a:extLst>
          </p:cNvPr>
          <p:cNvSpPr/>
          <p:nvPr>
            <p:custDataLst>
              <p:tags r:id="rId6"/>
            </p:custDataLst>
          </p:nvPr>
        </p:nvSpPr>
        <p:spPr>
          <a:xfrm>
            <a:off x="4509501" y="5814258"/>
            <a:ext cx="7512380" cy="584775"/>
          </a:xfrm>
          <a:prstGeom prst="rect">
            <a:avLst/>
          </a:prstGeom>
        </p:spPr>
        <p:txBody>
          <a:bodyPr wrap="square">
            <a:spAutoFit/>
          </a:bodyPr>
          <a:lstStyle/>
          <a:p>
            <a:r>
              <a:rPr lang="fr-FR" sz="1600" dirty="0">
                <a:latin typeface="Arial" panose="020B0604020202020204" pitchFamily="34" charset="0"/>
                <a:cs typeface="Arial" panose="020B0604020202020204" pitchFamily="34" charset="0"/>
              </a:rPr>
              <a:t>Source : CREDOC, Enquête « Conditions de vie et Aspirations »,</a:t>
            </a:r>
            <a:br>
              <a:rPr lang="fr-FR" sz="1600" dirty="0">
                <a:latin typeface="Arial" panose="020B0604020202020204" pitchFamily="34" charset="0"/>
                <a:cs typeface="Arial" panose="020B0604020202020204" pitchFamily="34" charset="0"/>
              </a:rPr>
            </a:br>
            <a:r>
              <a:rPr lang="fr-FR" sz="1600" dirty="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hlinkClick r:id="rId11"/>
              </a:rPr>
              <a:t>Les Français en quête de lien social</a:t>
            </a:r>
            <a:r>
              <a:rPr lang="fr-FR" sz="1600" dirty="0">
                <a:latin typeface="Arial" panose="020B0604020202020204" pitchFamily="34" charset="0"/>
                <a:cs typeface="Arial" panose="020B0604020202020204" pitchFamily="34" charset="0"/>
              </a:rPr>
              <a:t> », Baromètre de la cohésion sociale 2013.</a:t>
            </a:r>
          </a:p>
        </p:txBody>
      </p:sp>
      <p:sp>
        <p:nvSpPr>
          <p:cNvPr id="2" name="ZoneTexte 1">
            <a:extLst>
              <a:ext uri="{FF2B5EF4-FFF2-40B4-BE49-F238E27FC236}">
                <a16:creationId xmlns:a16="http://schemas.microsoft.com/office/drawing/2014/main" id="{EFD567B5-A31A-4117-A0C2-4E665DDA05CC}"/>
              </a:ext>
            </a:extLst>
          </p:cNvPr>
          <p:cNvSpPr txBox="1"/>
          <p:nvPr/>
        </p:nvSpPr>
        <p:spPr>
          <a:xfrm>
            <a:off x="965943" y="1611710"/>
            <a:ext cx="11055938" cy="4247317"/>
          </a:xfrm>
          <a:prstGeom prst="rect">
            <a:avLst/>
          </a:prstGeom>
          <a:noFill/>
        </p:spPr>
        <p:txBody>
          <a:bodyPr wrap="square" rtlCol="0">
            <a:spAutoFit/>
          </a:bodyPr>
          <a:lstStyle/>
          <a:p>
            <a:r>
              <a:rPr lang="fr-FR" dirty="0"/>
              <a:t>La question de l’impact des technologies sur le lien social a fait couler beaucoup d’encre.</a:t>
            </a:r>
          </a:p>
          <a:p>
            <a:r>
              <a:rPr lang="fr-FR" dirty="0"/>
              <a:t>Pour beaucoup, l’image de personnes attablées ensemble au restaurant et dialoguant chacune de leur coté sur leur mobile symbolise à elle seule l’évolution du lien social depuis l’avènement du numérique. </a:t>
            </a:r>
            <a:r>
              <a:rPr lang="fr-FR" b="1" u="sng" dirty="0"/>
              <a:t>Les échanges via des outils numériques seraient plus superficiels et distants que les « vrais amis » rencontrés en chair et en os</a:t>
            </a:r>
            <a:r>
              <a:rPr lang="fr-FR" dirty="0"/>
              <a:t>. Sherry </a:t>
            </a:r>
            <a:r>
              <a:rPr lang="fr-FR" dirty="0" err="1"/>
              <a:t>Turkle</a:t>
            </a:r>
            <a:r>
              <a:rPr lang="fr-FR" dirty="0"/>
              <a:t> dépeint ainsi des nouvelles technologies sources de liens aseptisés, rassurants, mais en réalité tellement fugaces qu’ils seraient nécessairement plus pauvres, moins intenses : « </a:t>
            </a:r>
            <a:r>
              <a:rPr lang="fr-FR" i="1" dirty="0"/>
              <a:t>Dans le silence de la connexion, les gens sont rassurés en étant en contact avec un grand nombre de personnes – soigneusement tenues à distance. Nous n’en avons jamais assez de l’autre, tant que nous pouvons utiliser la technologie pour garder l’autre à une distance que nous pouvons</a:t>
            </a:r>
          </a:p>
          <a:p>
            <a:r>
              <a:rPr lang="fr-FR" i="1" dirty="0"/>
              <a:t>contrôler : pas trop près, pas trop loin, juste comme il faut. »</a:t>
            </a:r>
          </a:p>
          <a:p>
            <a:r>
              <a:rPr lang="fr-FR" dirty="0"/>
              <a:t>D’autres à l’inverse réfutent l’idée d’une césure entre relations numériques et vie réelle et défendent l’idée que </a:t>
            </a:r>
            <a:r>
              <a:rPr lang="fr-FR" b="1" u="sng" dirty="0"/>
              <a:t>les</a:t>
            </a:r>
          </a:p>
          <a:p>
            <a:r>
              <a:rPr lang="fr-FR" b="1" u="sng" dirty="0"/>
              <a:t>réseaux sociaux offrent au contraire la promesse d’élargir son cercle relationnel</a:t>
            </a:r>
            <a:r>
              <a:rPr lang="fr-FR" dirty="0"/>
              <a:t>. Dominique Cardon rappelle ainsi que les relations en face à face sont souvent tout aussi </a:t>
            </a:r>
            <a:r>
              <a:rPr lang="fr-FR" i="1" dirty="0"/>
              <a:t>« futiles, conformistes ou narcissiques » </a:t>
            </a:r>
            <a:r>
              <a:rPr lang="fr-FR" dirty="0"/>
              <a:t>que celles mobilisant les outils numériques. Il avance l’idée que les outils numériques permettraient de maintenir des</a:t>
            </a:r>
            <a:r>
              <a:rPr lang="fr-FR" i="1" dirty="0"/>
              <a:t> « liens faibles »</a:t>
            </a:r>
            <a:r>
              <a:rPr lang="fr-FR" dirty="0"/>
              <a:t>, des relations </a:t>
            </a:r>
            <a:r>
              <a:rPr lang="fr-FR" i="1" dirty="0"/>
              <a:t>« moins assurées et moins accessibles », </a:t>
            </a:r>
            <a:r>
              <a:rPr lang="fr-FR" dirty="0"/>
              <a:t>renforçant ainsi le cercle relationnel y compris de catégories sociales habituellement moins dotées en capital social.</a:t>
            </a:r>
          </a:p>
        </p:txBody>
      </p:sp>
      <p:sp>
        <p:nvSpPr>
          <p:cNvPr id="10" name="Flèche : pentagone 9">
            <a:extLst>
              <a:ext uri="{FF2B5EF4-FFF2-40B4-BE49-F238E27FC236}">
                <a16:creationId xmlns:a16="http://schemas.microsoft.com/office/drawing/2014/main" id="{98FFED39-E6F3-4F33-B9CA-9362ED328D42}"/>
              </a:ext>
            </a:extLst>
          </p:cNvPr>
          <p:cNvSpPr/>
          <p:nvPr>
            <p:custDataLst>
              <p:tags r:id="rId7"/>
            </p:custDataLst>
          </p:nvPr>
        </p:nvSpPr>
        <p:spPr>
          <a:xfrm>
            <a:off x="508088" y="1716287"/>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3151EF08-0E8F-4168-92D0-374BFD9C2E54}"/>
              </a:ext>
            </a:extLst>
          </p:cNvPr>
          <p:cNvSpPr txBox="1"/>
          <p:nvPr>
            <p:custDataLst>
              <p:tags r:id="rId8"/>
            </p:custDataLst>
          </p:nvPr>
        </p:nvSpPr>
        <p:spPr>
          <a:xfrm>
            <a:off x="-1" y="2124000"/>
            <a:ext cx="4715312" cy="4247317"/>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solidFill>
                  <a:srgbClr val="7030A0"/>
                </a:solidFill>
              </a:rPr>
              <a:t>Questionnements possibles :</a:t>
            </a:r>
          </a:p>
          <a:p>
            <a:r>
              <a:rPr lang="fr-FR" dirty="0"/>
              <a:t>La révolution numérique joue-t-elle le rôle de frein pour nos relations sociales, ou celui d’un accélérateur ? Modifie-t-elle la nature des liens sociaux ? Au-delà des indicateurs quantitatifs de fréquence des rencontres, quelle est la nature des différents types de relations ? Que se cache-t-il derrière la notion « d’ami » sur Facebook ?</a:t>
            </a:r>
          </a:p>
          <a:p>
            <a:r>
              <a:rPr lang="fr-FR" dirty="0"/>
              <a:t>Quels changements opèrent l’apparition de ces nouveaux modes de relation et de </a:t>
            </a:r>
            <a:r>
              <a:rPr lang="fr-FR" dirty="0" err="1"/>
              <a:t>communi-cation</a:t>
            </a:r>
            <a:r>
              <a:rPr lang="fr-FR" dirty="0"/>
              <a:t> sur les liens sociaux, les relations avec les différents cercles de sociabilité ? Comment s’articulent et se recomposent les liens sociaux à l’ère des réseaux sociaux ?</a:t>
            </a:r>
          </a:p>
          <a:p>
            <a:endParaRPr lang="fr-FR" dirty="0"/>
          </a:p>
        </p:txBody>
      </p:sp>
      <p:sp>
        <p:nvSpPr>
          <p:cNvPr id="12" name="ZoneTexte 11">
            <a:extLst>
              <a:ext uri="{FF2B5EF4-FFF2-40B4-BE49-F238E27FC236}">
                <a16:creationId xmlns:a16="http://schemas.microsoft.com/office/drawing/2014/main" id="{967F38EB-2079-487F-957D-6F3BC6F469D2}"/>
              </a:ext>
            </a:extLst>
          </p:cNvPr>
          <p:cNvSpPr txBox="1"/>
          <p:nvPr/>
        </p:nvSpPr>
        <p:spPr>
          <a:xfrm>
            <a:off x="3877218" y="6088415"/>
            <a:ext cx="720008" cy="276999"/>
          </a:xfrm>
          <a:prstGeom prst="rect">
            <a:avLst/>
          </a:prstGeom>
          <a:noFill/>
        </p:spPr>
        <p:txBody>
          <a:bodyPr wrap="square" lIns="0" tIns="0" rIns="0" bIns="0" rtlCol="0">
            <a:spAutoFit/>
          </a:bodyPr>
          <a:lstStyle/>
          <a:p>
            <a:pPr algn="r"/>
            <a:r>
              <a:rPr lang="fr-FR" dirty="0"/>
              <a:t>Fermer</a:t>
            </a:r>
          </a:p>
        </p:txBody>
      </p:sp>
      <p:sp>
        <p:nvSpPr>
          <p:cNvPr id="3" name="Rectangle 2">
            <a:extLst>
              <a:ext uri="{FF2B5EF4-FFF2-40B4-BE49-F238E27FC236}">
                <a16:creationId xmlns:a16="http://schemas.microsoft.com/office/drawing/2014/main" id="{CA6978D8-7074-4C69-A680-384C1F8DDB3F}"/>
              </a:ext>
            </a:extLst>
          </p:cNvPr>
          <p:cNvSpPr/>
          <p:nvPr/>
        </p:nvSpPr>
        <p:spPr>
          <a:xfrm>
            <a:off x="6366003" y="5868000"/>
            <a:ext cx="4050045" cy="252000"/>
          </a:xfrm>
          <a:prstGeom prst="rect">
            <a:avLst/>
          </a:prstGeom>
          <a:solidFill>
            <a:srgbClr val="7030A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0ADD5DD9-38AF-456F-88BD-679493D9E2B6}"/>
              </a:ext>
            </a:extLst>
          </p:cNvPr>
          <p:cNvSpPr txBox="1"/>
          <p:nvPr>
            <p:custDataLst>
              <p:tags r:id="rId9"/>
            </p:custDataLst>
          </p:nvPr>
        </p:nvSpPr>
        <p:spPr>
          <a:xfrm>
            <a:off x="4932000" y="1152000"/>
            <a:ext cx="7095894" cy="5632311"/>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solidFill>
                  <a:srgbClr val="7030A0"/>
                </a:solidFill>
              </a:rPr>
              <a:t>L’enquête « Conditions de vie et aspirations » du CREDOC :</a:t>
            </a:r>
          </a:p>
          <a:p>
            <a:r>
              <a:rPr lang="fr-FR" dirty="0"/>
              <a:t>Elle est réalisée en « face à face », en janvier et en juin de chaque année depuis 1978, auprès d’un échantillon représentatif de 2 000 personnes, âgées de 18 ans et plus, sélectionnées selon la méthode des quotas. Ces quotas (région, taille d’agglomération, âge - sexe, PCS) sont calculés d’après les résultats du dernier recensement général de la population</a:t>
            </a:r>
          </a:p>
          <a:p>
            <a:r>
              <a:rPr lang="fr-FR" dirty="0"/>
              <a:t>et mis à jour grâce à l’enquête emploi et au bilan démographique de l’INSEE. Un redressement final est effectué pour assurer la </a:t>
            </a:r>
            <a:r>
              <a:rPr lang="fr-FR" dirty="0" err="1"/>
              <a:t>représenta-tivité</a:t>
            </a:r>
            <a:r>
              <a:rPr lang="fr-FR" dirty="0"/>
              <a:t> par rapport à la population nationale de 18 ans et plus.</a:t>
            </a:r>
          </a:p>
          <a:p>
            <a:r>
              <a:rPr lang="fr-FR" dirty="0"/>
              <a:t>Indiquons également que certains résultats présentés dans ce cahier de recherche sont issus des vagues de juin de l’enquête « Conditions de vie et aspirations » réalisée auprès d’un </a:t>
            </a:r>
            <a:r>
              <a:rPr lang="fr-FR" dirty="0" err="1"/>
              <a:t>sur-échantillon</a:t>
            </a:r>
            <a:r>
              <a:rPr lang="fr-FR" dirty="0"/>
              <a:t> de jeunes âgés</a:t>
            </a:r>
          </a:p>
          <a:p>
            <a:r>
              <a:rPr lang="fr-FR" dirty="0"/>
              <a:t>de 12 ans et plus, interrogés également « en face à face » à leur domicile. L’observation des comportements des adolescents en matière de communication électronique semble en effet indispensable pour comprendre les changements qui sont à l’œuvre  aujourd’hui dans notre société, et cela d’autant plus qu’ils constituent une génération très</a:t>
            </a:r>
          </a:p>
          <a:p>
            <a:r>
              <a:rPr lang="fr-FR" dirty="0"/>
              <a:t>particulière, immergée dès le plus jeune âge dans le bain culturel des nouveaux médias (certains commentateurs parlent des « digital natives »).</a:t>
            </a:r>
          </a:p>
          <a:p>
            <a:endParaRPr lang="fr-FR" dirty="0"/>
          </a:p>
        </p:txBody>
      </p:sp>
      <p:sp>
        <p:nvSpPr>
          <p:cNvPr id="14" name="ZoneTexte 13">
            <a:extLst>
              <a:ext uri="{FF2B5EF4-FFF2-40B4-BE49-F238E27FC236}">
                <a16:creationId xmlns:a16="http://schemas.microsoft.com/office/drawing/2014/main" id="{B30571FB-BADD-4975-8030-4A8C77B5E9E8}"/>
              </a:ext>
            </a:extLst>
          </p:cNvPr>
          <p:cNvSpPr txBox="1"/>
          <p:nvPr/>
        </p:nvSpPr>
        <p:spPr>
          <a:xfrm>
            <a:off x="11268000" y="6489034"/>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25901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0"/>
                    </p:tgtEl>
                  </p:cond>
                </p:stCondLst>
                <p:endSync evt="end" delay="0">
                  <p:rtn val="all"/>
                </p:endSync>
                <p:childTnLst>
                  <p:par>
                    <p:cTn id="8" fill="hold">
                      <p:stCondLst>
                        <p:cond delay="0"/>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1"/>
                                        </p:tgtEl>
                                      </p:cBhvr>
                                    </p:animEffect>
                                    <p:set>
                                      <p:cBhvr>
                                        <p:cTn id="21"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22" restart="whenNotActive" fill="hold" evtFilter="cancelBubble" nodeType="interactiveSeq">
                <p:stCondLst>
                  <p:cond evt="onClick" delay="0">
                    <p:tgtEl>
                      <p:spTgt spid="3"/>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childTnLst>
              </p:cTn>
              <p:nextCondLst>
                <p:cond evt="onClick" delay="0">
                  <p:tgtEl>
                    <p:spTgt spid="3"/>
                  </p:tgtEl>
                </p:cond>
              </p:nextCondLst>
            </p:seq>
            <p:seq concurrent="1" nextAc="seek">
              <p:cTn id="31" restart="whenNotActive" fill="hold" evtFilter="cancelBubble" nodeType="interactiveSeq">
                <p:stCondLst>
                  <p:cond evt="onClick" delay="0">
                    <p:tgtEl>
                      <p:spTgt spid="14"/>
                    </p:tgtEl>
                  </p:cond>
                </p:stCondLst>
                <p:endSync evt="end" delay="0">
                  <p:rtn val="all"/>
                </p:endSync>
                <p:childTnLst>
                  <p:par>
                    <p:cTn id="32" fill="hold">
                      <p:stCondLst>
                        <p:cond delay="0"/>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13"/>
                                        </p:tgtEl>
                                      </p:cBhvr>
                                    </p:animEffect>
                                    <p:set>
                                      <p:cBhvr>
                                        <p:cTn id="36" dur="1" fill="hold">
                                          <p:stCondLst>
                                            <p:cond delay="499"/>
                                          </p:stCondLst>
                                        </p:cTn>
                                        <p:tgtEl>
                                          <p:spTgt spid="13"/>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14"/>
                                        </p:tgtEl>
                                      </p:cBhvr>
                                    </p:animEffect>
                                    <p:set>
                                      <p:cBhvr>
                                        <p:cTn id="39"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1" grpId="0" animBg="1"/>
      <p:bldP spid="11" grpId="1" animBg="1"/>
      <p:bldP spid="12" grpId="0"/>
      <p:bldP spid="3" grpId="0" animBg="1"/>
      <p:bldP spid="13" grpId="0" animBg="1"/>
      <p:bldP spid="13" grpId="1" animBg="1"/>
      <p:bldP spid="14" grpId="0"/>
      <p:bldP spid="14" grpId="1"/>
    </p:bldLst>
  </p:timing>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8"/>
</p:tagLst>
</file>

<file path=ppt/tags/tag101.xml><?xml version="1.0" encoding="utf-8"?>
<p:tagLst xmlns:a="http://schemas.openxmlformats.org/drawingml/2006/main" xmlns:r="http://schemas.openxmlformats.org/officeDocument/2006/relationships" xmlns:p="http://schemas.openxmlformats.org/presentationml/2006/main">
  <p:tag name="NUM" val="11"/>
</p:tagLst>
</file>

<file path=ppt/tags/tag102.xml><?xml version="1.0" encoding="utf-8"?>
<p:tagLst xmlns:a="http://schemas.openxmlformats.org/drawingml/2006/main" xmlns:r="http://schemas.openxmlformats.org/officeDocument/2006/relationships" xmlns:p="http://schemas.openxmlformats.org/presentationml/2006/main">
  <p:tag name="NUM" val="12"/>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4"/>
</p:tagLst>
</file>

<file path=ppt/tags/tag107.xml><?xml version="1.0" encoding="utf-8"?>
<p:tagLst xmlns:a="http://schemas.openxmlformats.org/drawingml/2006/main" xmlns:r="http://schemas.openxmlformats.org/officeDocument/2006/relationships" xmlns:p="http://schemas.openxmlformats.org/presentationml/2006/main">
  <p:tag name="NUM" val="5"/>
</p:tagLst>
</file>

<file path=ppt/tags/tag108.xml><?xml version="1.0" encoding="utf-8"?>
<p:tagLst xmlns:a="http://schemas.openxmlformats.org/drawingml/2006/main" xmlns:r="http://schemas.openxmlformats.org/officeDocument/2006/relationships" xmlns:p="http://schemas.openxmlformats.org/presentationml/2006/main">
  <p:tag name="NUM" val="6"/>
</p:tagLst>
</file>

<file path=ppt/tags/tag109.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11"/>
</p:tagLst>
</file>

<file path=ppt/tags/tag111.xml><?xml version="1.0" encoding="utf-8"?>
<p:tagLst xmlns:a="http://schemas.openxmlformats.org/drawingml/2006/main" xmlns:r="http://schemas.openxmlformats.org/officeDocument/2006/relationships" xmlns:p="http://schemas.openxmlformats.org/presentationml/2006/main">
  <p:tag name="NUM" val="12"/>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2"/>
</p:tagLst>
</file>

<file path=ppt/tags/tag114.xml><?xml version="1.0" encoding="utf-8"?>
<p:tagLst xmlns:a="http://schemas.openxmlformats.org/drawingml/2006/main" xmlns:r="http://schemas.openxmlformats.org/officeDocument/2006/relationships" xmlns:p="http://schemas.openxmlformats.org/presentationml/2006/main">
  <p:tag name="NUM" val="3"/>
</p:tagLst>
</file>

<file path=ppt/tags/tag115.xml><?xml version="1.0" encoding="utf-8"?>
<p:tagLst xmlns:a="http://schemas.openxmlformats.org/drawingml/2006/main" xmlns:r="http://schemas.openxmlformats.org/officeDocument/2006/relationships" xmlns:p="http://schemas.openxmlformats.org/presentationml/2006/main">
  <p:tag name="NUM" val="4"/>
</p:tagLst>
</file>

<file path=ppt/tags/tag116.xml><?xml version="1.0" encoding="utf-8"?>
<p:tagLst xmlns:a="http://schemas.openxmlformats.org/drawingml/2006/main" xmlns:r="http://schemas.openxmlformats.org/officeDocument/2006/relationships" xmlns:p="http://schemas.openxmlformats.org/presentationml/2006/main">
  <p:tag name="NUM" val="5"/>
</p:tagLst>
</file>

<file path=ppt/tags/tag117.xml><?xml version="1.0" encoding="utf-8"?>
<p:tagLst xmlns:a="http://schemas.openxmlformats.org/drawingml/2006/main" xmlns:r="http://schemas.openxmlformats.org/officeDocument/2006/relationships" xmlns:p="http://schemas.openxmlformats.org/presentationml/2006/main">
  <p:tag name="NUM" val="6"/>
</p:tagLst>
</file>

<file path=ppt/tags/tag118.xml><?xml version="1.0" encoding="utf-8"?>
<p:tagLst xmlns:a="http://schemas.openxmlformats.org/drawingml/2006/main" xmlns:r="http://schemas.openxmlformats.org/officeDocument/2006/relationships" xmlns:p="http://schemas.openxmlformats.org/presentationml/2006/main">
  <p:tag name="NUM" val="8"/>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5"/>
</p:tagLst>
</file>

<file path=ppt/tags/tag124.xml><?xml version="1.0" encoding="utf-8"?>
<p:tagLst xmlns:a="http://schemas.openxmlformats.org/drawingml/2006/main" xmlns:r="http://schemas.openxmlformats.org/officeDocument/2006/relationships" xmlns:p="http://schemas.openxmlformats.org/presentationml/2006/main">
  <p:tag name="NUM" val="6"/>
</p:tagLst>
</file>

<file path=ppt/tags/tag125.xml><?xml version="1.0" encoding="utf-8"?>
<p:tagLst xmlns:a="http://schemas.openxmlformats.org/drawingml/2006/main" xmlns:r="http://schemas.openxmlformats.org/officeDocument/2006/relationships" xmlns:p="http://schemas.openxmlformats.org/presentationml/2006/main">
  <p:tag name="NUM" val="8"/>
</p:tagLst>
</file>

<file path=ppt/tags/tag126.xml><?xml version="1.0" encoding="utf-8"?>
<p:tagLst xmlns:a="http://schemas.openxmlformats.org/drawingml/2006/main" xmlns:r="http://schemas.openxmlformats.org/officeDocument/2006/relationships" xmlns:p="http://schemas.openxmlformats.org/presentationml/2006/main">
  <p:tag name="NUM" val="11"/>
</p:tagLst>
</file>

<file path=ppt/tags/tag127.xml><?xml version="1.0" encoding="utf-8"?>
<p:tagLst xmlns:a="http://schemas.openxmlformats.org/drawingml/2006/main" xmlns:r="http://schemas.openxmlformats.org/officeDocument/2006/relationships" xmlns:p="http://schemas.openxmlformats.org/presentationml/2006/main">
  <p:tag name="NUM" val="12"/>
</p:tagLst>
</file>

<file path=ppt/tags/tag128.xml><?xml version="1.0" encoding="utf-8"?>
<p:tagLst xmlns:a="http://schemas.openxmlformats.org/drawingml/2006/main" xmlns:r="http://schemas.openxmlformats.org/officeDocument/2006/relationships" xmlns:p="http://schemas.openxmlformats.org/presentationml/2006/main">
  <p:tag name="NUM" val="2"/>
</p:tagLst>
</file>

<file path=ppt/tags/tag129.xml><?xml version="1.0" encoding="utf-8"?>
<p:tagLst xmlns:a="http://schemas.openxmlformats.org/drawingml/2006/main" xmlns:r="http://schemas.openxmlformats.org/officeDocument/2006/relationships" xmlns:p="http://schemas.openxmlformats.org/presentationml/2006/main">
  <p:tag name="NUM" val="8"/>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12"/>
</p:tagLst>
</file>

<file path=ppt/tags/tag131.xml><?xml version="1.0" encoding="utf-8"?>
<p:tagLst xmlns:a="http://schemas.openxmlformats.org/drawingml/2006/main" xmlns:r="http://schemas.openxmlformats.org/officeDocument/2006/relationships" xmlns:p="http://schemas.openxmlformats.org/presentationml/2006/main">
  <p:tag name="NUM" val="12"/>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3"/>
</p:tagLst>
</file>

<file path=ppt/tags/tag134.xml><?xml version="1.0" encoding="utf-8"?>
<p:tagLst xmlns:a="http://schemas.openxmlformats.org/drawingml/2006/main" xmlns:r="http://schemas.openxmlformats.org/officeDocument/2006/relationships" xmlns:p="http://schemas.openxmlformats.org/presentationml/2006/main">
  <p:tag name="NUM" val="4"/>
</p:tagLst>
</file>

<file path=ppt/tags/tag135.xml><?xml version="1.0" encoding="utf-8"?>
<p:tagLst xmlns:a="http://schemas.openxmlformats.org/drawingml/2006/main" xmlns:r="http://schemas.openxmlformats.org/officeDocument/2006/relationships" xmlns:p="http://schemas.openxmlformats.org/presentationml/2006/main">
  <p:tag name="NUM" val="5"/>
</p:tagLst>
</file>

<file path=ppt/tags/tag136.xml><?xml version="1.0" encoding="utf-8"?>
<p:tagLst xmlns:a="http://schemas.openxmlformats.org/drawingml/2006/main" xmlns:r="http://schemas.openxmlformats.org/officeDocument/2006/relationships" xmlns:p="http://schemas.openxmlformats.org/presentationml/2006/main">
  <p:tag name="NUM" val="6"/>
</p:tagLst>
</file>

<file path=ppt/tags/tag137.xml><?xml version="1.0" encoding="utf-8"?>
<p:tagLst xmlns:a="http://schemas.openxmlformats.org/drawingml/2006/main" xmlns:r="http://schemas.openxmlformats.org/officeDocument/2006/relationships" xmlns:p="http://schemas.openxmlformats.org/presentationml/2006/main">
  <p:tag name="NUM" val="11"/>
</p:tagLst>
</file>

<file path=ppt/tags/tag138.xml><?xml version="1.0" encoding="utf-8"?>
<p:tagLst xmlns:a="http://schemas.openxmlformats.org/drawingml/2006/main" xmlns:r="http://schemas.openxmlformats.org/officeDocument/2006/relationships" xmlns:p="http://schemas.openxmlformats.org/presentationml/2006/main">
  <p:tag name="NUM" val="12"/>
</p:tagLst>
</file>

<file path=ppt/tags/tag139.xml><?xml version="1.0" encoding="utf-8"?>
<p:tagLst xmlns:a="http://schemas.openxmlformats.org/drawingml/2006/main" xmlns:r="http://schemas.openxmlformats.org/officeDocument/2006/relationships" xmlns:p="http://schemas.openxmlformats.org/presentationml/2006/main">
  <p:tag name="NUM" val="1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12"/>
</p:tagLst>
</file>

<file path=ppt/tags/tag141.xml><?xml version="1.0" encoding="utf-8"?>
<p:tagLst xmlns:a="http://schemas.openxmlformats.org/drawingml/2006/main" xmlns:r="http://schemas.openxmlformats.org/officeDocument/2006/relationships" xmlns:p="http://schemas.openxmlformats.org/presentationml/2006/main">
  <p:tag name="NUM" val="1"/>
</p:tagLst>
</file>

<file path=ppt/tags/tag142.xml><?xml version="1.0" encoding="utf-8"?>
<p:tagLst xmlns:a="http://schemas.openxmlformats.org/drawingml/2006/main" xmlns:r="http://schemas.openxmlformats.org/officeDocument/2006/relationships" xmlns:p="http://schemas.openxmlformats.org/presentationml/2006/main">
  <p:tag name="NUM" val="2"/>
</p:tagLst>
</file>

<file path=ppt/tags/tag143.xml><?xml version="1.0" encoding="utf-8"?>
<p:tagLst xmlns:a="http://schemas.openxmlformats.org/drawingml/2006/main" xmlns:r="http://schemas.openxmlformats.org/officeDocument/2006/relationships" xmlns:p="http://schemas.openxmlformats.org/presentationml/2006/main">
  <p:tag name="NUM" val="3"/>
</p:tagLst>
</file>

<file path=ppt/tags/tag144.xml><?xml version="1.0" encoding="utf-8"?>
<p:tagLst xmlns:a="http://schemas.openxmlformats.org/drawingml/2006/main" xmlns:r="http://schemas.openxmlformats.org/officeDocument/2006/relationships" xmlns:p="http://schemas.openxmlformats.org/presentationml/2006/main">
  <p:tag name="NUM" val="4"/>
</p:tagLst>
</file>

<file path=ppt/tags/tag145.xml><?xml version="1.0" encoding="utf-8"?>
<p:tagLst xmlns:a="http://schemas.openxmlformats.org/drawingml/2006/main" xmlns:r="http://schemas.openxmlformats.org/officeDocument/2006/relationships" xmlns:p="http://schemas.openxmlformats.org/presentationml/2006/main">
  <p:tag name="NUM" val="5"/>
</p:tagLst>
</file>

<file path=ppt/tags/tag146.xml><?xml version="1.0" encoding="utf-8"?>
<p:tagLst xmlns:a="http://schemas.openxmlformats.org/drawingml/2006/main" xmlns:r="http://schemas.openxmlformats.org/officeDocument/2006/relationships" xmlns:p="http://schemas.openxmlformats.org/presentationml/2006/main">
  <p:tag name="NUM" val="1"/>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3"/>
</p:tagLst>
</file>

<file path=ppt/tags/tag149.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5"/>
</p:tagLst>
</file>

<file path=ppt/tags/tag151.xml><?xml version="1.0" encoding="utf-8"?>
<p:tagLst xmlns:a="http://schemas.openxmlformats.org/drawingml/2006/main" xmlns:r="http://schemas.openxmlformats.org/officeDocument/2006/relationships" xmlns:p="http://schemas.openxmlformats.org/presentationml/2006/main">
  <p:tag name="NUM" val="1"/>
</p:tagLst>
</file>

<file path=ppt/tags/tag152.xml><?xml version="1.0" encoding="utf-8"?>
<p:tagLst xmlns:a="http://schemas.openxmlformats.org/drawingml/2006/main" xmlns:r="http://schemas.openxmlformats.org/officeDocument/2006/relationships" xmlns:p="http://schemas.openxmlformats.org/presentationml/2006/main">
  <p:tag name="NUM" val="2"/>
</p:tagLst>
</file>

<file path=ppt/tags/tag153.xml><?xml version="1.0" encoding="utf-8"?>
<p:tagLst xmlns:a="http://schemas.openxmlformats.org/drawingml/2006/main" xmlns:r="http://schemas.openxmlformats.org/officeDocument/2006/relationships" xmlns:p="http://schemas.openxmlformats.org/presentationml/2006/main">
  <p:tag name="NUM" val="3"/>
</p:tagLst>
</file>

<file path=ppt/tags/tag154.xml><?xml version="1.0" encoding="utf-8"?>
<p:tagLst xmlns:a="http://schemas.openxmlformats.org/drawingml/2006/main" xmlns:r="http://schemas.openxmlformats.org/officeDocument/2006/relationships" xmlns:p="http://schemas.openxmlformats.org/presentationml/2006/main">
  <p:tag name="NUM" val="4"/>
</p:tagLst>
</file>

<file path=ppt/tags/tag155.xml><?xml version="1.0" encoding="utf-8"?>
<p:tagLst xmlns:a="http://schemas.openxmlformats.org/drawingml/2006/main" xmlns:r="http://schemas.openxmlformats.org/officeDocument/2006/relationships" xmlns:p="http://schemas.openxmlformats.org/presentationml/2006/main">
  <p:tag name="NUM" val="5"/>
</p:tagLst>
</file>

<file path=ppt/tags/tag156.xml><?xml version="1.0" encoding="utf-8"?>
<p:tagLst xmlns:a="http://schemas.openxmlformats.org/drawingml/2006/main" xmlns:r="http://schemas.openxmlformats.org/officeDocument/2006/relationships" xmlns:p="http://schemas.openxmlformats.org/presentationml/2006/main">
  <p:tag name="NUM" val="1"/>
</p:tagLst>
</file>

<file path=ppt/tags/tag157.xml><?xml version="1.0" encoding="utf-8"?>
<p:tagLst xmlns:a="http://schemas.openxmlformats.org/drawingml/2006/main" xmlns:r="http://schemas.openxmlformats.org/officeDocument/2006/relationships" xmlns:p="http://schemas.openxmlformats.org/presentationml/2006/main">
  <p:tag name="NUM" val="2"/>
</p:tagLst>
</file>

<file path=ppt/tags/tag158.xml><?xml version="1.0" encoding="utf-8"?>
<p:tagLst xmlns:a="http://schemas.openxmlformats.org/drawingml/2006/main" xmlns:r="http://schemas.openxmlformats.org/officeDocument/2006/relationships" xmlns:p="http://schemas.openxmlformats.org/presentationml/2006/main">
  <p:tag name="NUM" val="4"/>
</p:tagLst>
</file>

<file path=ppt/tags/tag159.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60.xml><?xml version="1.0" encoding="utf-8"?>
<p:tagLst xmlns:a="http://schemas.openxmlformats.org/drawingml/2006/main" xmlns:r="http://schemas.openxmlformats.org/officeDocument/2006/relationships" xmlns:p="http://schemas.openxmlformats.org/presentationml/2006/main">
  <p:tag name="NUM" val="6"/>
</p:tagLst>
</file>

<file path=ppt/tags/tag161.xml><?xml version="1.0" encoding="utf-8"?>
<p:tagLst xmlns:a="http://schemas.openxmlformats.org/drawingml/2006/main" xmlns:r="http://schemas.openxmlformats.org/officeDocument/2006/relationships" xmlns:p="http://schemas.openxmlformats.org/presentationml/2006/main">
  <p:tag name="NUM" val="3"/>
</p:tagLst>
</file>

<file path=ppt/tags/tag162.xml><?xml version="1.0" encoding="utf-8"?>
<p:tagLst xmlns:a="http://schemas.openxmlformats.org/drawingml/2006/main" xmlns:r="http://schemas.openxmlformats.org/officeDocument/2006/relationships" xmlns:p="http://schemas.openxmlformats.org/presentationml/2006/main">
  <p:tag name="NUM" val="1"/>
</p:tagLst>
</file>

<file path=ppt/tags/tag163.xml><?xml version="1.0" encoding="utf-8"?>
<p:tagLst xmlns:a="http://schemas.openxmlformats.org/drawingml/2006/main" xmlns:r="http://schemas.openxmlformats.org/officeDocument/2006/relationships" xmlns:p="http://schemas.openxmlformats.org/presentationml/2006/main">
  <p:tag name="NUM" val="2"/>
</p:tagLst>
</file>

<file path=ppt/tags/tag164.xml><?xml version="1.0" encoding="utf-8"?>
<p:tagLst xmlns:a="http://schemas.openxmlformats.org/drawingml/2006/main" xmlns:r="http://schemas.openxmlformats.org/officeDocument/2006/relationships" xmlns:p="http://schemas.openxmlformats.org/presentationml/2006/main">
  <p:tag name="NUM" val="4"/>
</p:tagLst>
</file>

<file path=ppt/tags/tag165.xml><?xml version="1.0" encoding="utf-8"?>
<p:tagLst xmlns:a="http://schemas.openxmlformats.org/drawingml/2006/main" xmlns:r="http://schemas.openxmlformats.org/officeDocument/2006/relationships" xmlns:p="http://schemas.openxmlformats.org/presentationml/2006/main">
  <p:tag name="NUM" val="5"/>
</p:tagLst>
</file>

<file path=ppt/tags/tag166.xml><?xml version="1.0" encoding="utf-8"?>
<p:tagLst xmlns:a="http://schemas.openxmlformats.org/drawingml/2006/main" xmlns:r="http://schemas.openxmlformats.org/officeDocument/2006/relationships" xmlns:p="http://schemas.openxmlformats.org/presentationml/2006/main">
  <p:tag name="NUM" val="6"/>
</p:tagLst>
</file>

<file path=ppt/tags/tag167.xml><?xml version="1.0" encoding="utf-8"?>
<p:tagLst xmlns:a="http://schemas.openxmlformats.org/drawingml/2006/main" xmlns:r="http://schemas.openxmlformats.org/officeDocument/2006/relationships" xmlns:p="http://schemas.openxmlformats.org/presentationml/2006/main">
  <p:tag name="NUM" val="3"/>
</p:tagLst>
</file>

<file path=ppt/tags/tag168.xml><?xml version="1.0" encoding="utf-8"?>
<p:tagLst xmlns:a="http://schemas.openxmlformats.org/drawingml/2006/main" xmlns:r="http://schemas.openxmlformats.org/officeDocument/2006/relationships" xmlns:p="http://schemas.openxmlformats.org/presentationml/2006/main">
  <p:tag name="NUM" val="1"/>
</p:tagLst>
</file>

<file path=ppt/tags/tag169.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70.xml><?xml version="1.0" encoding="utf-8"?>
<p:tagLst xmlns:a="http://schemas.openxmlformats.org/drawingml/2006/main" xmlns:r="http://schemas.openxmlformats.org/officeDocument/2006/relationships" xmlns:p="http://schemas.openxmlformats.org/presentationml/2006/main">
  <p:tag name="NUM" val="4"/>
</p:tagLst>
</file>

<file path=ppt/tags/tag171.xml><?xml version="1.0" encoding="utf-8"?>
<p:tagLst xmlns:a="http://schemas.openxmlformats.org/drawingml/2006/main" xmlns:r="http://schemas.openxmlformats.org/officeDocument/2006/relationships" xmlns:p="http://schemas.openxmlformats.org/presentationml/2006/main">
  <p:tag name="NUM" val="5"/>
</p:tagLst>
</file>

<file path=ppt/tags/tag172.xml><?xml version="1.0" encoding="utf-8"?>
<p:tagLst xmlns:a="http://schemas.openxmlformats.org/drawingml/2006/main" xmlns:r="http://schemas.openxmlformats.org/officeDocument/2006/relationships" xmlns:p="http://schemas.openxmlformats.org/presentationml/2006/main">
  <p:tag name="NUM" val="6"/>
</p:tagLst>
</file>

<file path=ppt/tags/tag173.xml><?xml version="1.0" encoding="utf-8"?>
<p:tagLst xmlns:a="http://schemas.openxmlformats.org/drawingml/2006/main" xmlns:r="http://schemas.openxmlformats.org/officeDocument/2006/relationships" xmlns:p="http://schemas.openxmlformats.org/presentationml/2006/main">
  <p:tag name="NUM" val="6"/>
</p:tagLst>
</file>

<file path=ppt/tags/tag174.xml><?xml version="1.0" encoding="utf-8"?>
<p:tagLst xmlns:a="http://schemas.openxmlformats.org/drawingml/2006/main" xmlns:r="http://schemas.openxmlformats.org/officeDocument/2006/relationships" xmlns:p="http://schemas.openxmlformats.org/presentationml/2006/main">
  <p:tag name="NUM" val="3"/>
</p:tagLst>
</file>

<file path=ppt/tags/tag175.xml><?xml version="1.0" encoding="utf-8"?>
<p:tagLst xmlns:a="http://schemas.openxmlformats.org/drawingml/2006/main" xmlns:r="http://schemas.openxmlformats.org/officeDocument/2006/relationships" xmlns:p="http://schemas.openxmlformats.org/presentationml/2006/main">
  <p:tag name="NUM" val="1"/>
</p:tagLst>
</file>

<file path=ppt/tags/tag176.xml><?xml version="1.0" encoding="utf-8"?>
<p:tagLst xmlns:a="http://schemas.openxmlformats.org/drawingml/2006/main" xmlns:r="http://schemas.openxmlformats.org/officeDocument/2006/relationships" xmlns:p="http://schemas.openxmlformats.org/presentationml/2006/main">
  <p:tag name="NUM" val="2"/>
</p:tagLst>
</file>

<file path=ppt/tags/tag177.xml><?xml version="1.0" encoding="utf-8"?>
<p:tagLst xmlns:a="http://schemas.openxmlformats.org/drawingml/2006/main" xmlns:r="http://schemas.openxmlformats.org/officeDocument/2006/relationships" xmlns:p="http://schemas.openxmlformats.org/presentationml/2006/main">
  <p:tag name="NUM" val="4"/>
</p:tagLst>
</file>

<file path=ppt/tags/tag178.xml><?xml version="1.0" encoding="utf-8"?>
<p:tagLst xmlns:a="http://schemas.openxmlformats.org/drawingml/2006/main" xmlns:r="http://schemas.openxmlformats.org/officeDocument/2006/relationships" xmlns:p="http://schemas.openxmlformats.org/presentationml/2006/main">
  <p:tag name="NUM" val="5"/>
</p:tagLst>
</file>

<file path=ppt/tags/tag179.xml><?xml version="1.0" encoding="utf-8"?>
<p:tagLst xmlns:a="http://schemas.openxmlformats.org/drawingml/2006/main" xmlns:r="http://schemas.openxmlformats.org/officeDocument/2006/relationships" xmlns:p="http://schemas.openxmlformats.org/presentationml/2006/main">
  <p:tag name="NUM" val="6"/>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80.xml><?xml version="1.0" encoding="utf-8"?>
<p:tagLst xmlns:a="http://schemas.openxmlformats.org/drawingml/2006/main" xmlns:r="http://schemas.openxmlformats.org/officeDocument/2006/relationships" xmlns:p="http://schemas.openxmlformats.org/presentationml/2006/main">
  <p:tag name="NUM" val="3"/>
</p:tagLst>
</file>

<file path=ppt/tags/tag181.xml><?xml version="1.0" encoding="utf-8"?>
<p:tagLst xmlns:a="http://schemas.openxmlformats.org/drawingml/2006/main" xmlns:r="http://schemas.openxmlformats.org/officeDocument/2006/relationships" xmlns:p="http://schemas.openxmlformats.org/presentationml/2006/main">
  <p:tag name="NUM" val="1"/>
</p:tagLst>
</file>

<file path=ppt/tags/tag182.xml><?xml version="1.0" encoding="utf-8"?>
<p:tagLst xmlns:a="http://schemas.openxmlformats.org/drawingml/2006/main" xmlns:r="http://schemas.openxmlformats.org/officeDocument/2006/relationships" xmlns:p="http://schemas.openxmlformats.org/presentationml/2006/main">
  <p:tag name="NUM" val="2"/>
</p:tagLst>
</file>

<file path=ppt/tags/tag183.xml><?xml version="1.0" encoding="utf-8"?>
<p:tagLst xmlns:a="http://schemas.openxmlformats.org/drawingml/2006/main" xmlns:r="http://schemas.openxmlformats.org/officeDocument/2006/relationships" xmlns:p="http://schemas.openxmlformats.org/presentationml/2006/main">
  <p:tag name="NUM" val="4"/>
</p:tagLst>
</file>

<file path=ppt/tags/tag184.xml><?xml version="1.0" encoding="utf-8"?>
<p:tagLst xmlns:a="http://schemas.openxmlformats.org/drawingml/2006/main" xmlns:r="http://schemas.openxmlformats.org/officeDocument/2006/relationships" xmlns:p="http://schemas.openxmlformats.org/presentationml/2006/main">
  <p:tag name="NUM" val="5"/>
</p:tagLst>
</file>

<file path=ppt/tags/tag185.xml><?xml version="1.0" encoding="utf-8"?>
<p:tagLst xmlns:a="http://schemas.openxmlformats.org/drawingml/2006/main" xmlns:r="http://schemas.openxmlformats.org/officeDocument/2006/relationships" xmlns:p="http://schemas.openxmlformats.org/presentationml/2006/main">
  <p:tag name="NUM" val="6"/>
</p:tagLst>
</file>

<file path=ppt/tags/tag186.xml><?xml version="1.0" encoding="utf-8"?>
<p:tagLst xmlns:a="http://schemas.openxmlformats.org/drawingml/2006/main" xmlns:r="http://schemas.openxmlformats.org/officeDocument/2006/relationships" xmlns:p="http://schemas.openxmlformats.org/presentationml/2006/main">
  <p:tag name="NUM" val="7"/>
</p:tagLst>
</file>

<file path=ppt/tags/tag187.xml><?xml version="1.0" encoding="utf-8"?>
<p:tagLst xmlns:a="http://schemas.openxmlformats.org/drawingml/2006/main" xmlns:r="http://schemas.openxmlformats.org/officeDocument/2006/relationships" xmlns:p="http://schemas.openxmlformats.org/presentationml/2006/main">
  <p:tag name="NUM" val="8"/>
</p:tagLst>
</file>

<file path=ppt/tags/tag188.xml><?xml version="1.0" encoding="utf-8"?>
<p:tagLst xmlns:a="http://schemas.openxmlformats.org/drawingml/2006/main" xmlns:r="http://schemas.openxmlformats.org/officeDocument/2006/relationships" xmlns:p="http://schemas.openxmlformats.org/presentationml/2006/main">
  <p:tag name="NUM" val="11"/>
</p:tagLst>
</file>

<file path=ppt/tags/tag189.xml><?xml version="1.0" encoding="utf-8"?>
<p:tagLst xmlns:a="http://schemas.openxmlformats.org/drawingml/2006/main" xmlns:r="http://schemas.openxmlformats.org/officeDocument/2006/relationships" xmlns:p="http://schemas.openxmlformats.org/presentationml/2006/main">
  <p:tag name="NUM" val="12"/>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190.xml><?xml version="1.0" encoding="utf-8"?>
<p:tagLst xmlns:a="http://schemas.openxmlformats.org/drawingml/2006/main" xmlns:r="http://schemas.openxmlformats.org/officeDocument/2006/relationships" xmlns:p="http://schemas.openxmlformats.org/presentationml/2006/main">
  <p:tag name="NUM" val="3"/>
</p:tagLst>
</file>

<file path=ppt/tags/tag191.xml><?xml version="1.0" encoding="utf-8"?>
<p:tagLst xmlns:a="http://schemas.openxmlformats.org/drawingml/2006/main" xmlns:r="http://schemas.openxmlformats.org/officeDocument/2006/relationships" xmlns:p="http://schemas.openxmlformats.org/presentationml/2006/main">
  <p:tag name="NUM" val="1"/>
</p:tagLst>
</file>

<file path=ppt/tags/tag192.xml><?xml version="1.0" encoding="utf-8"?>
<p:tagLst xmlns:a="http://schemas.openxmlformats.org/drawingml/2006/main" xmlns:r="http://schemas.openxmlformats.org/officeDocument/2006/relationships" xmlns:p="http://schemas.openxmlformats.org/presentationml/2006/main">
  <p:tag name="NUM" val="2"/>
</p:tagLst>
</file>

<file path=ppt/tags/tag193.xml><?xml version="1.0" encoding="utf-8"?>
<p:tagLst xmlns:a="http://schemas.openxmlformats.org/drawingml/2006/main" xmlns:r="http://schemas.openxmlformats.org/officeDocument/2006/relationships" xmlns:p="http://schemas.openxmlformats.org/presentationml/2006/main">
  <p:tag name="NUM" val="4"/>
</p:tagLst>
</file>

<file path=ppt/tags/tag194.xml><?xml version="1.0" encoding="utf-8"?>
<p:tagLst xmlns:a="http://schemas.openxmlformats.org/drawingml/2006/main" xmlns:r="http://schemas.openxmlformats.org/officeDocument/2006/relationships" xmlns:p="http://schemas.openxmlformats.org/presentationml/2006/main">
  <p:tag name="NUM" val="5"/>
</p:tagLst>
</file>

<file path=ppt/tags/tag195.xml><?xml version="1.0" encoding="utf-8"?>
<p:tagLst xmlns:a="http://schemas.openxmlformats.org/drawingml/2006/main" xmlns:r="http://schemas.openxmlformats.org/officeDocument/2006/relationships" xmlns:p="http://schemas.openxmlformats.org/presentationml/2006/main">
  <p:tag name="NUM" val="6"/>
</p:tagLst>
</file>

<file path=ppt/tags/tag196.xml><?xml version="1.0" encoding="utf-8"?>
<p:tagLst xmlns:a="http://schemas.openxmlformats.org/drawingml/2006/main" xmlns:r="http://schemas.openxmlformats.org/officeDocument/2006/relationships" xmlns:p="http://schemas.openxmlformats.org/presentationml/2006/main">
  <p:tag name="NUM" val="7"/>
</p:tagLst>
</file>

<file path=ppt/tags/tag197.xml><?xml version="1.0" encoding="utf-8"?>
<p:tagLst xmlns:a="http://schemas.openxmlformats.org/drawingml/2006/main" xmlns:r="http://schemas.openxmlformats.org/officeDocument/2006/relationships" xmlns:p="http://schemas.openxmlformats.org/presentationml/2006/main">
  <p:tag name="NUM" val="8"/>
</p:tagLst>
</file>

<file path=ppt/tags/tag198.xml><?xml version="1.0" encoding="utf-8"?>
<p:tagLst xmlns:a="http://schemas.openxmlformats.org/drawingml/2006/main" xmlns:r="http://schemas.openxmlformats.org/officeDocument/2006/relationships" xmlns:p="http://schemas.openxmlformats.org/presentationml/2006/main">
  <p:tag name="NUM" val="11"/>
</p:tagLst>
</file>

<file path=ppt/tags/tag199.xml><?xml version="1.0" encoding="utf-8"?>
<p:tagLst xmlns:a="http://schemas.openxmlformats.org/drawingml/2006/main" xmlns:r="http://schemas.openxmlformats.org/officeDocument/2006/relationships" xmlns:p="http://schemas.openxmlformats.org/presentationml/2006/main">
  <p:tag name="NUM" val="12"/>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00.xml><?xml version="1.0" encoding="utf-8"?>
<p:tagLst xmlns:a="http://schemas.openxmlformats.org/drawingml/2006/main" xmlns:r="http://schemas.openxmlformats.org/officeDocument/2006/relationships" xmlns:p="http://schemas.openxmlformats.org/presentationml/2006/main">
  <p:tag name="NUM" val="3"/>
</p:tagLst>
</file>

<file path=ppt/tags/tag201.xml><?xml version="1.0" encoding="utf-8"?>
<p:tagLst xmlns:a="http://schemas.openxmlformats.org/drawingml/2006/main" xmlns:r="http://schemas.openxmlformats.org/officeDocument/2006/relationships" xmlns:p="http://schemas.openxmlformats.org/presentationml/2006/main">
  <p:tag name="NUM" val="1"/>
</p:tagLst>
</file>

<file path=ppt/tags/tag202.xml><?xml version="1.0" encoding="utf-8"?>
<p:tagLst xmlns:a="http://schemas.openxmlformats.org/drawingml/2006/main" xmlns:r="http://schemas.openxmlformats.org/officeDocument/2006/relationships" xmlns:p="http://schemas.openxmlformats.org/presentationml/2006/main">
  <p:tag name="NUM" val="2"/>
</p:tagLst>
</file>

<file path=ppt/tags/tag203.xml><?xml version="1.0" encoding="utf-8"?>
<p:tagLst xmlns:a="http://schemas.openxmlformats.org/drawingml/2006/main" xmlns:r="http://schemas.openxmlformats.org/officeDocument/2006/relationships" xmlns:p="http://schemas.openxmlformats.org/presentationml/2006/main">
  <p:tag name="NUM" val="4"/>
</p:tagLst>
</file>

<file path=ppt/tags/tag204.xml><?xml version="1.0" encoding="utf-8"?>
<p:tagLst xmlns:a="http://schemas.openxmlformats.org/drawingml/2006/main" xmlns:r="http://schemas.openxmlformats.org/officeDocument/2006/relationships" xmlns:p="http://schemas.openxmlformats.org/presentationml/2006/main">
  <p:tag name="NUM" val="5"/>
</p:tagLst>
</file>

<file path=ppt/tags/tag205.xml><?xml version="1.0" encoding="utf-8"?>
<p:tagLst xmlns:a="http://schemas.openxmlformats.org/drawingml/2006/main" xmlns:r="http://schemas.openxmlformats.org/officeDocument/2006/relationships" xmlns:p="http://schemas.openxmlformats.org/presentationml/2006/main">
  <p:tag name="NUM" val="6"/>
</p:tagLst>
</file>

<file path=ppt/tags/tag206.xml><?xml version="1.0" encoding="utf-8"?>
<p:tagLst xmlns:a="http://schemas.openxmlformats.org/drawingml/2006/main" xmlns:r="http://schemas.openxmlformats.org/officeDocument/2006/relationships" xmlns:p="http://schemas.openxmlformats.org/presentationml/2006/main">
  <p:tag name="NUM" val="7"/>
</p:tagLst>
</file>

<file path=ppt/tags/tag207.xml><?xml version="1.0" encoding="utf-8"?>
<p:tagLst xmlns:a="http://schemas.openxmlformats.org/drawingml/2006/main" xmlns:r="http://schemas.openxmlformats.org/officeDocument/2006/relationships" xmlns:p="http://schemas.openxmlformats.org/presentationml/2006/main">
  <p:tag name="NUM" val="3"/>
</p:tagLst>
</file>

<file path=ppt/tags/tag208.xml><?xml version="1.0" encoding="utf-8"?>
<p:tagLst xmlns:a="http://schemas.openxmlformats.org/drawingml/2006/main" xmlns:r="http://schemas.openxmlformats.org/officeDocument/2006/relationships" xmlns:p="http://schemas.openxmlformats.org/presentationml/2006/main">
  <p:tag name="NUM" val="1"/>
</p:tagLst>
</file>

<file path=ppt/tags/tag209.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10.xml><?xml version="1.0" encoding="utf-8"?>
<p:tagLst xmlns:a="http://schemas.openxmlformats.org/drawingml/2006/main" xmlns:r="http://schemas.openxmlformats.org/officeDocument/2006/relationships" xmlns:p="http://schemas.openxmlformats.org/presentationml/2006/main">
  <p:tag name="NUM" val="4"/>
</p:tagLst>
</file>

<file path=ppt/tags/tag211.xml><?xml version="1.0" encoding="utf-8"?>
<p:tagLst xmlns:a="http://schemas.openxmlformats.org/drawingml/2006/main" xmlns:r="http://schemas.openxmlformats.org/officeDocument/2006/relationships" xmlns:p="http://schemas.openxmlformats.org/presentationml/2006/main">
  <p:tag name="NUM" val="5"/>
</p:tagLst>
</file>

<file path=ppt/tags/tag212.xml><?xml version="1.0" encoding="utf-8"?>
<p:tagLst xmlns:a="http://schemas.openxmlformats.org/drawingml/2006/main" xmlns:r="http://schemas.openxmlformats.org/officeDocument/2006/relationships" xmlns:p="http://schemas.openxmlformats.org/presentationml/2006/main">
  <p:tag name="NUM" val="6"/>
</p:tagLst>
</file>

<file path=ppt/tags/tag213.xml><?xml version="1.0" encoding="utf-8"?>
<p:tagLst xmlns:a="http://schemas.openxmlformats.org/drawingml/2006/main" xmlns:r="http://schemas.openxmlformats.org/officeDocument/2006/relationships" xmlns:p="http://schemas.openxmlformats.org/presentationml/2006/main">
  <p:tag name="NUM" val="3"/>
</p:tagLst>
</file>

<file path=ppt/tags/tag214.xml><?xml version="1.0" encoding="utf-8"?>
<p:tagLst xmlns:a="http://schemas.openxmlformats.org/drawingml/2006/main" xmlns:r="http://schemas.openxmlformats.org/officeDocument/2006/relationships" xmlns:p="http://schemas.openxmlformats.org/presentationml/2006/main">
  <p:tag name="NUM" val="1"/>
</p:tagLst>
</file>

<file path=ppt/tags/tag215.xml><?xml version="1.0" encoding="utf-8"?>
<p:tagLst xmlns:a="http://schemas.openxmlformats.org/drawingml/2006/main" xmlns:r="http://schemas.openxmlformats.org/officeDocument/2006/relationships" xmlns:p="http://schemas.openxmlformats.org/presentationml/2006/main">
  <p:tag name="NUM" val="2"/>
</p:tagLst>
</file>

<file path=ppt/tags/tag216.xml><?xml version="1.0" encoding="utf-8"?>
<p:tagLst xmlns:a="http://schemas.openxmlformats.org/drawingml/2006/main" xmlns:r="http://schemas.openxmlformats.org/officeDocument/2006/relationships" xmlns:p="http://schemas.openxmlformats.org/presentationml/2006/main">
  <p:tag name="NUM" val="4"/>
</p:tagLst>
</file>

<file path=ppt/tags/tag217.xml><?xml version="1.0" encoding="utf-8"?>
<p:tagLst xmlns:a="http://schemas.openxmlformats.org/drawingml/2006/main" xmlns:r="http://schemas.openxmlformats.org/officeDocument/2006/relationships" xmlns:p="http://schemas.openxmlformats.org/presentationml/2006/main">
  <p:tag name="NUM" val="5"/>
</p:tagLst>
</file>

<file path=ppt/tags/tag218.xml><?xml version="1.0" encoding="utf-8"?>
<p:tagLst xmlns:a="http://schemas.openxmlformats.org/drawingml/2006/main" xmlns:r="http://schemas.openxmlformats.org/officeDocument/2006/relationships" xmlns:p="http://schemas.openxmlformats.org/presentationml/2006/main">
  <p:tag name="NUM" val="6"/>
</p:tagLst>
</file>

<file path=ppt/tags/tag219.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20.xml><?xml version="1.0" encoding="utf-8"?>
<p:tagLst xmlns:a="http://schemas.openxmlformats.org/drawingml/2006/main" xmlns:r="http://schemas.openxmlformats.org/officeDocument/2006/relationships" xmlns:p="http://schemas.openxmlformats.org/presentationml/2006/main">
  <p:tag name="NUM" val="7"/>
</p:tagLst>
</file>

<file path=ppt/tags/tag221.xml><?xml version="1.0" encoding="utf-8"?>
<p:tagLst xmlns:a="http://schemas.openxmlformats.org/drawingml/2006/main" xmlns:r="http://schemas.openxmlformats.org/officeDocument/2006/relationships" xmlns:p="http://schemas.openxmlformats.org/presentationml/2006/main">
  <p:tag name="NUM" val="1"/>
</p:tagLst>
</file>

<file path=ppt/tags/tag222.xml><?xml version="1.0" encoding="utf-8"?>
<p:tagLst xmlns:a="http://schemas.openxmlformats.org/drawingml/2006/main" xmlns:r="http://schemas.openxmlformats.org/officeDocument/2006/relationships" xmlns:p="http://schemas.openxmlformats.org/presentationml/2006/main">
  <p:tag name="NUM" val="2"/>
</p:tagLst>
</file>

<file path=ppt/tags/tag223.xml><?xml version="1.0" encoding="utf-8"?>
<p:tagLst xmlns:a="http://schemas.openxmlformats.org/drawingml/2006/main" xmlns:r="http://schemas.openxmlformats.org/officeDocument/2006/relationships" xmlns:p="http://schemas.openxmlformats.org/presentationml/2006/main">
  <p:tag name="NUM" val="3"/>
</p:tagLst>
</file>

<file path=ppt/tags/tag224.xml><?xml version="1.0" encoding="utf-8"?>
<p:tagLst xmlns:a="http://schemas.openxmlformats.org/drawingml/2006/main" xmlns:r="http://schemas.openxmlformats.org/officeDocument/2006/relationships" xmlns:p="http://schemas.openxmlformats.org/presentationml/2006/main">
  <p:tag name="NUM" val="4"/>
</p:tagLst>
</file>

<file path=ppt/tags/tag225.xml><?xml version="1.0" encoding="utf-8"?>
<p:tagLst xmlns:a="http://schemas.openxmlformats.org/drawingml/2006/main" xmlns:r="http://schemas.openxmlformats.org/officeDocument/2006/relationships" xmlns:p="http://schemas.openxmlformats.org/presentationml/2006/main">
  <p:tag name="NUM" val="5"/>
</p:tagLst>
</file>

<file path=ppt/tags/tag226.xml><?xml version="1.0" encoding="utf-8"?>
<p:tagLst xmlns:a="http://schemas.openxmlformats.org/drawingml/2006/main" xmlns:r="http://schemas.openxmlformats.org/officeDocument/2006/relationships" xmlns:p="http://schemas.openxmlformats.org/presentationml/2006/main">
  <p:tag name="NUM" val="6"/>
</p:tagLst>
</file>

<file path=ppt/tags/tag227.xml><?xml version="1.0" encoding="utf-8"?>
<p:tagLst xmlns:a="http://schemas.openxmlformats.org/drawingml/2006/main" xmlns:r="http://schemas.openxmlformats.org/officeDocument/2006/relationships" xmlns:p="http://schemas.openxmlformats.org/presentationml/2006/main">
  <p:tag name="NUM" val="1"/>
</p:tagLst>
</file>

<file path=ppt/tags/tag228.xml><?xml version="1.0" encoding="utf-8"?>
<p:tagLst xmlns:a="http://schemas.openxmlformats.org/drawingml/2006/main" xmlns:r="http://schemas.openxmlformats.org/officeDocument/2006/relationships" xmlns:p="http://schemas.openxmlformats.org/presentationml/2006/main">
  <p:tag name="NUM" val="2"/>
</p:tagLst>
</file>

<file path=ppt/tags/tag229.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30.xml><?xml version="1.0" encoding="utf-8"?>
<p:tagLst xmlns:a="http://schemas.openxmlformats.org/drawingml/2006/main" xmlns:r="http://schemas.openxmlformats.org/officeDocument/2006/relationships" xmlns:p="http://schemas.openxmlformats.org/presentationml/2006/main">
  <p:tag name="NUM" val="5"/>
</p:tagLst>
</file>

<file path=ppt/tags/tag231.xml><?xml version="1.0" encoding="utf-8"?>
<p:tagLst xmlns:a="http://schemas.openxmlformats.org/drawingml/2006/main" xmlns:r="http://schemas.openxmlformats.org/officeDocument/2006/relationships" xmlns:p="http://schemas.openxmlformats.org/presentationml/2006/main">
  <p:tag name="NUM" val="6"/>
</p:tagLst>
</file>

<file path=ppt/tags/tag232.xml><?xml version="1.0" encoding="utf-8"?>
<p:tagLst xmlns:a="http://schemas.openxmlformats.org/drawingml/2006/main" xmlns:r="http://schemas.openxmlformats.org/officeDocument/2006/relationships" xmlns:p="http://schemas.openxmlformats.org/presentationml/2006/main">
  <p:tag name="NUM" val="3"/>
</p:tagLst>
</file>

<file path=ppt/tags/tag233.xml><?xml version="1.0" encoding="utf-8"?>
<p:tagLst xmlns:a="http://schemas.openxmlformats.org/drawingml/2006/main" xmlns:r="http://schemas.openxmlformats.org/officeDocument/2006/relationships" xmlns:p="http://schemas.openxmlformats.org/presentationml/2006/main">
  <p:tag name="NUM" val="1"/>
</p:tagLst>
</file>

<file path=ppt/tags/tag234.xml><?xml version="1.0" encoding="utf-8"?>
<p:tagLst xmlns:a="http://schemas.openxmlformats.org/drawingml/2006/main" xmlns:r="http://schemas.openxmlformats.org/officeDocument/2006/relationships" xmlns:p="http://schemas.openxmlformats.org/presentationml/2006/main">
  <p:tag name="NUM" val="2"/>
</p:tagLst>
</file>

<file path=ppt/tags/tag235.xml><?xml version="1.0" encoding="utf-8"?>
<p:tagLst xmlns:a="http://schemas.openxmlformats.org/drawingml/2006/main" xmlns:r="http://schemas.openxmlformats.org/officeDocument/2006/relationships" xmlns:p="http://schemas.openxmlformats.org/presentationml/2006/main">
  <p:tag name="NUM" val="4"/>
</p:tagLst>
</file>

<file path=ppt/tags/tag236.xml><?xml version="1.0" encoding="utf-8"?>
<p:tagLst xmlns:a="http://schemas.openxmlformats.org/drawingml/2006/main" xmlns:r="http://schemas.openxmlformats.org/officeDocument/2006/relationships" xmlns:p="http://schemas.openxmlformats.org/presentationml/2006/main">
  <p:tag name="NUM" val="5"/>
</p:tagLst>
</file>

<file path=ppt/tags/tag237.xml><?xml version="1.0" encoding="utf-8"?>
<p:tagLst xmlns:a="http://schemas.openxmlformats.org/drawingml/2006/main" xmlns:r="http://schemas.openxmlformats.org/officeDocument/2006/relationships" xmlns:p="http://schemas.openxmlformats.org/presentationml/2006/main">
  <p:tag name="NUM" val="6"/>
</p:tagLst>
</file>

<file path=ppt/tags/tag238.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6"/>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8"/>
</p:tagLst>
</file>

<file path=ppt/tags/tag55.xml><?xml version="1.0" encoding="utf-8"?>
<p:tagLst xmlns:a="http://schemas.openxmlformats.org/drawingml/2006/main" xmlns:r="http://schemas.openxmlformats.org/officeDocument/2006/relationships" xmlns:p="http://schemas.openxmlformats.org/presentationml/2006/main">
  <p:tag name="NUM" val="11"/>
</p:tagLst>
</file>

<file path=ppt/tags/tag56.xml><?xml version="1.0" encoding="utf-8"?>
<p:tagLst xmlns:a="http://schemas.openxmlformats.org/drawingml/2006/main" xmlns:r="http://schemas.openxmlformats.org/officeDocument/2006/relationships" xmlns:p="http://schemas.openxmlformats.org/presentationml/2006/main">
  <p:tag name="NUM" val="12"/>
</p:tagLst>
</file>

<file path=ppt/tags/tag57.xml><?xml version="1.0" encoding="utf-8"?>
<p:tagLst xmlns:a="http://schemas.openxmlformats.org/drawingml/2006/main" xmlns:r="http://schemas.openxmlformats.org/officeDocument/2006/relationships" xmlns:p="http://schemas.openxmlformats.org/presentationml/2006/main">
  <p:tag name="NUM" val="12"/>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4"/>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6"/>
</p:tagLst>
</file>

<file path=ppt/tags/tag64.xml><?xml version="1.0" encoding="utf-8"?>
<p:tagLst xmlns:a="http://schemas.openxmlformats.org/drawingml/2006/main" xmlns:r="http://schemas.openxmlformats.org/officeDocument/2006/relationships" xmlns:p="http://schemas.openxmlformats.org/presentationml/2006/main">
  <p:tag name="NUM" val="8"/>
</p:tagLst>
</file>

<file path=ppt/tags/tag65.xml><?xml version="1.0" encoding="utf-8"?>
<p:tagLst xmlns:a="http://schemas.openxmlformats.org/drawingml/2006/main" xmlns:r="http://schemas.openxmlformats.org/officeDocument/2006/relationships" xmlns:p="http://schemas.openxmlformats.org/presentationml/2006/main">
  <p:tag name="NUM" val="11"/>
</p:tagLst>
</file>

<file path=ppt/tags/tag66.xml><?xml version="1.0" encoding="utf-8"?>
<p:tagLst xmlns:a="http://schemas.openxmlformats.org/drawingml/2006/main" xmlns:r="http://schemas.openxmlformats.org/officeDocument/2006/relationships" xmlns:p="http://schemas.openxmlformats.org/presentationml/2006/main">
  <p:tag name="NUM" val="12"/>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6"/>
</p:tagLst>
</file>

<file path=ppt/tags/tag73.xml><?xml version="1.0" encoding="utf-8"?>
<p:tagLst xmlns:a="http://schemas.openxmlformats.org/drawingml/2006/main" xmlns:r="http://schemas.openxmlformats.org/officeDocument/2006/relationships" xmlns:p="http://schemas.openxmlformats.org/presentationml/2006/main">
  <p:tag name="NUM" val="8"/>
</p:tagLst>
</file>

<file path=ppt/tags/tag74.xml><?xml version="1.0" encoding="utf-8"?>
<p:tagLst xmlns:a="http://schemas.openxmlformats.org/drawingml/2006/main" xmlns:r="http://schemas.openxmlformats.org/officeDocument/2006/relationships" xmlns:p="http://schemas.openxmlformats.org/presentationml/2006/main">
  <p:tag name="NUM" val="11"/>
</p:tagLst>
</file>

<file path=ppt/tags/tag75.xml><?xml version="1.0" encoding="utf-8"?>
<p:tagLst xmlns:a="http://schemas.openxmlformats.org/drawingml/2006/main" xmlns:r="http://schemas.openxmlformats.org/officeDocument/2006/relationships" xmlns:p="http://schemas.openxmlformats.org/presentationml/2006/main">
  <p:tag name="NUM" val="12"/>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5"/>
</p:tagLst>
</file>

<file path=ppt/tags/tag81.xml><?xml version="1.0" encoding="utf-8"?>
<p:tagLst xmlns:a="http://schemas.openxmlformats.org/drawingml/2006/main" xmlns:r="http://schemas.openxmlformats.org/officeDocument/2006/relationships" xmlns:p="http://schemas.openxmlformats.org/presentationml/2006/main">
  <p:tag name="NUM" val="6"/>
</p:tagLst>
</file>

<file path=ppt/tags/tag82.xml><?xml version="1.0" encoding="utf-8"?>
<p:tagLst xmlns:a="http://schemas.openxmlformats.org/drawingml/2006/main" xmlns:r="http://schemas.openxmlformats.org/officeDocument/2006/relationships" xmlns:p="http://schemas.openxmlformats.org/presentationml/2006/main">
  <p:tag name="NUM" val="8"/>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2"/>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6"/>
</p:tagLst>
</file>

<file path=ppt/tags/tag91.xml><?xml version="1.0" encoding="utf-8"?>
<p:tagLst xmlns:a="http://schemas.openxmlformats.org/drawingml/2006/main" xmlns:r="http://schemas.openxmlformats.org/officeDocument/2006/relationships" xmlns:p="http://schemas.openxmlformats.org/presentationml/2006/main">
  <p:tag name="NUM" val="8"/>
</p:tagLst>
</file>

<file path=ppt/tags/tag92.xml><?xml version="1.0" encoding="utf-8"?>
<p:tagLst xmlns:a="http://schemas.openxmlformats.org/drawingml/2006/main" xmlns:r="http://schemas.openxmlformats.org/officeDocument/2006/relationships" xmlns:p="http://schemas.openxmlformats.org/presentationml/2006/main">
  <p:tag name="NUM" val="11"/>
</p:tagLst>
</file>

<file path=ppt/tags/tag93.xml><?xml version="1.0" encoding="utf-8"?>
<p:tagLst xmlns:a="http://schemas.openxmlformats.org/drawingml/2006/main" xmlns:r="http://schemas.openxmlformats.org/officeDocument/2006/relationships" xmlns:p="http://schemas.openxmlformats.org/presentationml/2006/main">
  <p:tag name="NUM" val="12"/>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3"/>
</p:tagLst>
</file>

<file path=ppt/tags/tag97.xml><?xml version="1.0" encoding="utf-8"?>
<p:tagLst xmlns:a="http://schemas.openxmlformats.org/drawingml/2006/main" xmlns:r="http://schemas.openxmlformats.org/officeDocument/2006/relationships" xmlns:p="http://schemas.openxmlformats.org/presentationml/2006/main">
  <p:tag name="NUM" val="4"/>
</p:tagLst>
</file>

<file path=ppt/tags/tag98.xml><?xml version="1.0" encoding="utf-8"?>
<p:tagLst xmlns:a="http://schemas.openxmlformats.org/drawingml/2006/main" xmlns:r="http://schemas.openxmlformats.org/officeDocument/2006/relationships" xmlns:p="http://schemas.openxmlformats.org/presentationml/2006/main">
  <p:tag name="NUM" val="5"/>
</p:tagLst>
</file>

<file path=ppt/tags/tag99.xml><?xml version="1.0" encoding="utf-8"?>
<p:tagLst xmlns:a="http://schemas.openxmlformats.org/drawingml/2006/main" xmlns:r="http://schemas.openxmlformats.org/officeDocument/2006/relationships" xmlns:p="http://schemas.openxmlformats.org/presentationml/2006/main">
  <p:tag name="NUM" val="6"/>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2968</TotalTime>
  <Words>5926</Words>
  <Application>Microsoft Office PowerPoint</Application>
  <PresentationFormat>Grand écran</PresentationFormat>
  <Paragraphs>261</Paragraphs>
  <Slides>33</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33</vt:i4>
      </vt:variant>
    </vt:vector>
  </HeadingPairs>
  <TitlesOfParts>
    <vt:vector size="38" baseType="lpstr">
      <vt:lpstr>Arial</vt:lpstr>
      <vt:lpstr>Calibri</vt:lpstr>
      <vt:lpstr>Calibri Light</vt:lpstr>
      <vt:lpstr>Calibri-Bold</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François</cp:lastModifiedBy>
  <cp:revision>326</cp:revision>
  <dcterms:created xsi:type="dcterms:W3CDTF">2019-02-18T09:44:18Z</dcterms:created>
  <dcterms:modified xsi:type="dcterms:W3CDTF">2019-05-12T05:44:28Z</dcterms:modified>
</cp:coreProperties>
</file>