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F6"/>
    <a:srgbClr val="CDACE6"/>
    <a:srgbClr val="E8D9F3"/>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67" autoAdjust="0"/>
    <p:restoredTop sz="95439" autoAdjust="0"/>
  </p:normalViewPr>
  <p:slideViewPr>
    <p:cSldViewPr showGuides="1">
      <p:cViewPr varScale="1">
        <p:scale>
          <a:sx n="103" d="100"/>
          <a:sy n="103" d="100"/>
        </p:scale>
        <p:origin x="804" y="-78"/>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slideLayout" Target="../slideLayouts/slideLayout1.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s>
</file>

<file path=ppt/slides/_rels/slide11.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s>
</file>

<file path=ppt/slides/_rels/slide12.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s>
</file>

<file path=ppt/slides/_rels/slide13.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s>
</file>

<file path=ppt/slides/_rels/slide14.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s/_rels/slide15.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slideLayout" Target="../slideLayouts/slideLayout1.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s>
</file>

<file path=ppt/slides/_rels/slide16.xml.rels><?xml version="1.0" encoding="UTF-8" standalone="yes"?>
<Relationships xmlns="http://schemas.openxmlformats.org/package/2006/relationships"><Relationship Id="rId3" Type="http://schemas.openxmlformats.org/officeDocument/2006/relationships/tags" Target="../tags/tag98.xml"/><Relationship Id="rId7" Type="http://schemas.openxmlformats.org/officeDocument/2006/relationships/slideLayout" Target="../slideLayouts/slideLayout1.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s>
</file>

<file path=ppt/slides/_rels/slide17.xml.rels><?xml version="1.0" encoding="UTF-8" standalone="yes"?>
<Relationships xmlns="http://schemas.openxmlformats.org/package/2006/relationships"><Relationship Id="rId8" Type="http://schemas.openxmlformats.org/officeDocument/2006/relationships/hyperlink" Target="http://www.crepp.ulg.ac.be/papers/crepp-wp200201.pdf" TargetMode="External"/><Relationship Id="rId3" Type="http://schemas.openxmlformats.org/officeDocument/2006/relationships/tags" Target="../tags/tag104.xml"/><Relationship Id="rId7" Type="http://schemas.openxmlformats.org/officeDocument/2006/relationships/slideLayout" Target="../slideLayouts/slideLayout1.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s>
</file>

<file path=ppt/slides/_rels/slide18.xml.rels><?xml version="1.0" encoding="UTF-8" standalone="yes"?>
<Relationships xmlns="http://schemas.openxmlformats.org/package/2006/relationships"><Relationship Id="rId3" Type="http://schemas.openxmlformats.org/officeDocument/2006/relationships/tags" Target="../tags/tag110.xml"/><Relationship Id="rId7" Type="http://schemas.openxmlformats.org/officeDocument/2006/relationships/slideLayout" Target="../slideLayouts/slideLayout1.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5" Type="http://schemas.openxmlformats.org/officeDocument/2006/relationships/tags" Target="../tags/tag112.xml"/><Relationship Id="rId4" Type="http://schemas.openxmlformats.org/officeDocument/2006/relationships/tags" Target="../tags/tag111.xml"/></Relationships>
</file>

<file path=ppt/slides/_rels/slide19.xml.rels><?xml version="1.0" encoding="UTF-8" standalone="yes"?>
<Relationships xmlns="http://schemas.openxmlformats.org/package/2006/relationships"><Relationship Id="rId3" Type="http://schemas.openxmlformats.org/officeDocument/2006/relationships/tags" Target="../tags/tag116.xml"/><Relationship Id="rId7" Type="http://schemas.openxmlformats.org/officeDocument/2006/relationships/slideLayout" Target="../slideLayouts/slideLayout1.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s/_rels/slide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s>
</file>

<file path=ppt/slides/_rels/slide7.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s>
</file>

<file path=ppt/slides/_rels/slide8.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s/_rels/slide9.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slideLayout" Target="../slideLayouts/slideLayout1.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851272-9B66-47F3-BAE5-E2FEA3E59654}"/>
              </a:ext>
            </a:extLst>
          </p:cNvPr>
          <p:cNvSpPr/>
          <p:nvPr>
            <p:custDataLst>
              <p:tags r:id="rId1"/>
            </p:custDataLst>
          </p:nvPr>
        </p:nvSpPr>
        <p:spPr>
          <a:xfrm>
            <a:off x="1055944" y="845547"/>
            <a:ext cx="10866052" cy="1938992"/>
          </a:xfrm>
          <a:prstGeom prst="rect">
            <a:avLst/>
          </a:prstGeom>
        </p:spPr>
        <p:txBody>
          <a:bodyPr wrap="square">
            <a:spAutoFit/>
          </a:bodyPr>
          <a:lstStyle/>
          <a:p>
            <a:r>
              <a:rPr lang="fr-FR" sz="4000" b="1" dirty="0">
                <a:solidFill>
                  <a:srgbClr val="7030A0"/>
                </a:solidFill>
                <a:latin typeface="Arial" panose="020B0604020202020204" pitchFamily="34" charset="0"/>
                <a:cs typeface="Arial" panose="020B0604020202020204" pitchFamily="34" charset="0"/>
              </a:rPr>
              <a:t>Comment faire face au(x) risque(s) et</a:t>
            </a:r>
          </a:p>
          <a:p>
            <a:r>
              <a:rPr lang="fr-FR" sz="4000" b="1" dirty="0">
                <a:solidFill>
                  <a:srgbClr val="7030A0"/>
                </a:solidFill>
                <a:latin typeface="Arial" panose="020B0604020202020204" pitchFamily="34" charset="0"/>
                <a:cs typeface="Arial" panose="020B0604020202020204" pitchFamily="34" charset="0"/>
              </a:rPr>
              <a:t>comment le(s) gérer collectivement ?</a:t>
            </a:r>
          </a:p>
          <a:p>
            <a:r>
              <a:rPr lang="fr-FR" sz="4000" b="1" dirty="0">
                <a:solidFill>
                  <a:srgbClr val="7030A0"/>
                </a:solidFill>
                <a:latin typeface="Arial" panose="020B0604020202020204" pitchFamily="34" charset="0"/>
                <a:cs typeface="Arial" panose="020B0604020202020204" pitchFamily="34" charset="0"/>
              </a:rPr>
              <a:t>(L’approche économique)</a:t>
            </a: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4"/>
            </p:custDataLst>
          </p:nvPr>
        </p:nvSpPr>
        <p:spPr>
          <a:xfrm>
            <a:off x="1038367" y="3090758"/>
            <a:ext cx="10170113" cy="907941"/>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Jérôme Gautié</a:t>
            </a:r>
            <a:r>
              <a:rPr lang="fr-FR" sz="2400" dirty="0">
                <a:latin typeface="Arial" panose="020B0604020202020204" pitchFamily="34" charset="0"/>
                <a:cs typeface="Arial" panose="020B0604020202020204" pitchFamily="34" charset="0"/>
              </a:rPr>
              <a:t>, </a:t>
            </a:r>
            <a:r>
              <a:rPr lang="fr-FR" sz="2400" dirty="0">
                <a:latin typeface="Calibri" panose="020F0502020204030204" pitchFamily="34" charset="0"/>
              </a:rPr>
              <a:t>Centre d’Économie de la Sorbonne</a:t>
            </a:r>
            <a:endParaRPr lang="fr-FR" sz="2400" dirty="0">
              <a:latin typeface="Arial" panose="020B0604020202020204" pitchFamily="34" charset="0"/>
              <a:cs typeface="Arial" panose="020B0604020202020204" pitchFamily="34" charset="0"/>
            </a:endParaRPr>
          </a:p>
          <a:p>
            <a:pPr>
              <a:spcBef>
                <a:spcPts val="600"/>
              </a:spcBef>
            </a:pPr>
            <a:r>
              <a:rPr lang="fr-FR" sz="2400" b="1" dirty="0">
                <a:latin typeface="Arial" panose="020B0604020202020204" pitchFamily="34" charset="0"/>
                <a:cs typeface="Arial" panose="020B0604020202020204" pitchFamily="34" charset="0"/>
              </a:rPr>
              <a:t>Pierre André Chiappori </a:t>
            </a:r>
            <a:r>
              <a:rPr lang="fr-FR" sz="2400" dirty="0">
                <a:latin typeface="Arial" panose="020B0604020202020204" pitchFamily="34" charset="0"/>
                <a:cs typeface="Arial" panose="020B0604020202020204" pitchFamily="34" charset="0"/>
              </a:rPr>
              <a:t>était prévu sur ce thème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85488EE-B2FB-41F7-B1EE-8643051C05AF}"/>
              </a:ext>
            </a:extLst>
          </p:cNvPr>
          <p:cNvSpPr/>
          <p:nvPr>
            <p:custDataLst>
              <p:tags r:id="rId7"/>
            </p:custDataLst>
          </p:nvPr>
        </p:nvSpPr>
        <p:spPr>
          <a:xfrm>
            <a:off x="1161872" y="4493429"/>
            <a:ext cx="10866052" cy="1938992"/>
          </a:xfrm>
          <a:prstGeom prst="rect">
            <a:avLst/>
          </a:prstGeom>
        </p:spPr>
        <p:txBody>
          <a:bodyPr wrap="square">
            <a:spAutoFit/>
          </a:bodyPr>
          <a:lstStyle/>
          <a:p>
            <a:r>
              <a:rPr lang="fr-FR" sz="2400" b="1" dirty="0">
                <a:latin typeface="Arial" panose="020B0604020202020204" pitchFamily="34" charset="0"/>
                <a:cs typeface="Arial" panose="020B0604020202020204" pitchFamily="34" charset="0"/>
              </a:rPr>
              <a:t>Regards croisés :</a:t>
            </a:r>
          </a:p>
          <a:p>
            <a:r>
              <a:rPr lang="fr-FR" sz="2400" dirty="0">
                <a:latin typeface="Arial" panose="020B0604020202020204" pitchFamily="34" charset="0"/>
                <a:cs typeface="Arial" panose="020B0604020202020204" pitchFamily="34" charset="0"/>
              </a:rPr>
              <a:t>Comment l’assurance et la protection sociale contribuent-elles à la gestion des risques dans les sociétés développées ?</a:t>
            </a:r>
          </a:p>
          <a:p>
            <a:r>
              <a:rPr lang="fr-FR" sz="2400" dirty="0">
                <a:solidFill>
                  <a:srgbClr val="FF0000"/>
                </a:solidFill>
                <a:latin typeface="Arial" panose="020B0604020202020204" pitchFamily="34" charset="0"/>
                <a:cs typeface="Arial" panose="020B0604020202020204" pitchFamily="34" charset="0"/>
              </a:rPr>
              <a:t>Nouveau chapitre sur le risque et sa gestion et non un chapitre sur la protection sociale.</a:t>
            </a:r>
          </a:p>
        </p:txBody>
      </p:sp>
    </p:spTree>
    <p:extLst>
      <p:ext uri="{BB962C8B-B14F-4D97-AF65-F5344CB8AC3E}">
        <p14:creationId xmlns:p14="http://schemas.microsoft.com/office/powerpoint/2010/main" val="309142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5201424"/>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mutualisation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Les assurances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Paiement d’une prime contre remboursement (au moins partiel) du dommage si survenu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 loi des grands nombres permet de mesurer des probabilités (par exemple déterminer une probabilité d’accident de la route) ; par rapport à la famille, l’assurance peut calculer des probabilités et plus il y a d’agents à assurer mieux on peut déterminer les probabilités objectives de survenue d’un risque (loi des grands nombres).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Risques plus ou moins assurables en raison des risques « corrélés » (par exemple en cas d’épidémie, les risques de maladie et de mortalité augmentent, il devient plus difficile d’assurer les risques (ou les compagnies d’assurance se réassurent)) + problèmes informationnels (asymétrie de l’information).</a:t>
            </a:r>
          </a:p>
        </p:txBody>
      </p:sp>
    </p:spTree>
    <p:extLst>
      <p:ext uri="{BB962C8B-B14F-4D97-AF65-F5344CB8AC3E}">
        <p14:creationId xmlns:p14="http://schemas.microsoft.com/office/powerpoint/2010/main" val="145984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313932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L’information, problème crucial</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Premier cas l’assureur n’est « pas assez informé » =&gt; asymétrie d’information,</a:t>
            </a:r>
          </a:p>
          <a:p>
            <a:pPr>
              <a:spcBef>
                <a:spcPts val="600"/>
              </a:spcBef>
              <a:buClr>
                <a:srgbClr val="7030A0"/>
              </a:buClr>
            </a:pPr>
            <a:r>
              <a:rPr lang="fr-FR" sz="2400" dirty="0">
                <a:latin typeface="Arial" panose="020B0604020202020204" pitchFamily="34" charset="0"/>
                <a:cs typeface="Arial" panose="020B0604020202020204" pitchFamily="34" charset="0"/>
              </a:rPr>
              <a:t>    à son détriment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sur le comportement de l’individu =&gt; l’aléa moral</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sur le niveau de risque de l’individu =&gt; l’anti-sélection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 </a:t>
            </a:r>
            <a:r>
              <a:rPr lang="fr-FR" sz="2400" spc="-5" dirty="0">
                <a:latin typeface="Arial" panose="020B0604020202020204" pitchFamily="34" charset="0"/>
                <a:cs typeface="Arial" panose="020B0604020202020204" pitchFamily="34" charset="0"/>
              </a:rPr>
              <a:t>Deuxième </a:t>
            </a:r>
            <a:r>
              <a:rPr lang="fr-FR" sz="2400" dirty="0">
                <a:latin typeface="Arial" panose="020B0604020202020204" pitchFamily="34" charset="0"/>
                <a:cs typeface="Arial" panose="020B0604020202020204" pitchFamily="34" charset="0"/>
              </a:rPr>
              <a:t>cas </a:t>
            </a:r>
            <a:r>
              <a:rPr lang="fr-FR" sz="2400" spc="-5" dirty="0">
                <a:latin typeface="Arial" panose="020B0604020202020204" pitchFamily="34" charset="0"/>
                <a:cs typeface="Arial" panose="020B0604020202020204" pitchFamily="34" charset="0"/>
              </a:rPr>
              <a:t>l’assureur </a:t>
            </a:r>
            <a:r>
              <a:rPr lang="fr-FR" sz="2400" dirty="0">
                <a:latin typeface="Arial" panose="020B0604020202020204" pitchFamily="34" charset="0"/>
                <a:cs typeface="Arial" panose="020B0604020202020204" pitchFamily="34" charset="0"/>
              </a:rPr>
              <a:t>est	« </a:t>
            </a:r>
            <a:r>
              <a:rPr lang="fr-FR" sz="2400" spc="-5" dirty="0">
                <a:latin typeface="Arial" panose="020B0604020202020204" pitchFamily="34" charset="0"/>
                <a:cs typeface="Arial" panose="020B0604020202020204" pitchFamily="34" charset="0"/>
              </a:rPr>
              <a:t>trop informé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=&gt; </a:t>
            </a:r>
            <a:r>
              <a:rPr lang="fr-FR" sz="2400" b="1" spc="-5" dirty="0">
                <a:latin typeface="Arial" panose="020B0604020202020204" pitchFamily="34" charset="0"/>
                <a:cs typeface="Arial" panose="020B0604020202020204" pitchFamily="34" charset="0"/>
              </a:rPr>
              <a:t>sélection </a:t>
            </a:r>
            <a:r>
              <a:rPr lang="fr-FR" sz="2400" spc="-5" dirty="0">
                <a:latin typeface="Arial" panose="020B0604020202020204" pitchFamily="34" charset="0"/>
                <a:cs typeface="Arial" panose="020B0604020202020204" pitchFamily="34" charset="0"/>
              </a:rPr>
              <a:t>(écrémage)</a:t>
            </a:r>
            <a:endParaRPr lang="fr-FR" sz="2400" dirty="0">
              <a:latin typeface="Arial" panose="020B0604020202020204" pitchFamily="34" charset="0"/>
              <a:cs typeface="Arial" panose="020B0604020202020204" pitchFamily="34" charset="0"/>
            </a:endParaRPr>
          </a:p>
          <a:p>
            <a:pPr>
              <a:spcBef>
                <a:spcPts val="600"/>
              </a:spcBef>
              <a:buClr>
                <a:srgbClr val="7030A0"/>
              </a:buClr>
            </a:pPr>
            <a:endParaRPr lang="fr-FR" sz="24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1362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216982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L’aléa moral</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Aléa moral : quand l’assuré par son comportement accroît le risque du fait même</a:t>
            </a:r>
          </a:p>
          <a:p>
            <a:pPr>
              <a:spcBef>
                <a:spcPts val="600"/>
              </a:spcBef>
              <a:buClr>
                <a:srgbClr val="7030A0"/>
              </a:buClr>
            </a:pPr>
            <a:r>
              <a:rPr lang="fr-FR" sz="2400" dirty="0">
                <a:latin typeface="Arial" panose="020B0604020202020204" pitchFamily="34" charset="0"/>
                <a:cs typeface="Arial" panose="020B0604020202020204" pitchFamily="34" charset="0"/>
              </a:rPr>
              <a:t>   qu’il est assuré (plus les individus sont couverts, moins ils sont incités à éviter le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risque) =&gt; problème pour l’assureur ; </a:t>
            </a:r>
          </a:p>
          <a:p>
            <a:pPr>
              <a:spcBef>
                <a:spcPts val="600"/>
              </a:spcBef>
              <a:buClr>
                <a:srgbClr val="7030A0"/>
              </a:buClr>
            </a:pPr>
            <a:r>
              <a:rPr lang="fr-FR" sz="2400" dirty="0">
                <a:latin typeface="Arial" panose="020B0604020202020204" pitchFamily="34" charset="0"/>
                <a:cs typeface="Arial" panose="020B0604020202020204" pitchFamily="34" charset="0"/>
              </a:rPr>
              <a:t>    Solution : laisser à la charge de l’assuré une partie du dommage.</a:t>
            </a:r>
          </a:p>
        </p:txBody>
      </p:sp>
    </p:spTree>
    <p:extLst>
      <p:ext uri="{BB962C8B-B14F-4D97-AF65-F5344CB8AC3E}">
        <p14:creationId xmlns:p14="http://schemas.microsoft.com/office/powerpoint/2010/main" val="61085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4693593"/>
          </a:xfrm>
          <a:prstGeom prst="rect">
            <a:avLst/>
          </a:prstGeom>
          <a:noFill/>
        </p:spPr>
        <p:txBody>
          <a:bodyPr wrap="square">
            <a:spAutoFit/>
          </a:bodyPr>
          <a:lstStyle/>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Illustration : l’assurance chômage</a:t>
            </a:r>
          </a:p>
          <a:p>
            <a:pPr marL="35718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1er risque : la perte d’emploi</a:t>
            </a:r>
          </a:p>
          <a:p>
            <a:pPr marL="179388">
              <a:spcBef>
                <a:spcPts val="600"/>
              </a:spcBef>
              <a:buClr>
                <a:srgbClr val="7030A0"/>
              </a:buClr>
            </a:pPr>
            <a:r>
              <a:rPr lang="fr-FR" sz="2400" dirty="0">
                <a:latin typeface="Arial" panose="020B0604020202020204" pitchFamily="34" charset="0"/>
                <a:cs typeface="Arial" panose="020B0604020202020204" pitchFamily="34" charset="0"/>
              </a:rPr>
              <a:t> - aléa moral aussi bien du côté de l’employeur que du salarié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Par exemple, si l’employeur sait que le chômeur sera indemnisé alors il n’hésite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pas à licencier (c’était même le but de l’indemnisation du chômage à sa création</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=&gt; fluidifier le marché du travail) ; mais collusion possible.</a:t>
            </a:r>
          </a:p>
          <a:p>
            <a:pPr marL="536575">
              <a:spcBef>
                <a:spcPts val="600"/>
              </a:spcBef>
              <a:buClr>
                <a:srgbClr val="7030A0"/>
              </a:buClr>
            </a:pPr>
            <a:r>
              <a:rPr lang="fr-FR" sz="2400" dirty="0">
                <a:latin typeface="Arial" panose="020B0604020202020204" pitchFamily="34" charset="0"/>
                <a:cs typeface="Arial" panose="020B0604020202020204" pitchFamily="34" charset="0"/>
              </a:rPr>
              <a:t>- solutions :</a:t>
            </a:r>
          </a:p>
          <a:p>
            <a:pPr marL="536575">
              <a:spcBef>
                <a:spcPts val="600"/>
              </a:spcBef>
              <a:buClr>
                <a:srgbClr val="7030A0"/>
              </a:buClr>
            </a:pPr>
            <a:r>
              <a:rPr lang="fr-FR" sz="2400" dirty="0">
                <a:latin typeface="Arial" panose="020B0604020202020204" pitchFamily="34" charset="0"/>
                <a:cs typeface="Arial" panose="020B0604020202020204" pitchFamily="34" charset="0"/>
              </a:rPr>
              <a:t>1) côté  employeur : « </a:t>
            </a:r>
            <a:r>
              <a:rPr lang="fr-FR" sz="2400" i="1" dirty="0">
                <a:latin typeface="Arial" panose="020B0604020202020204" pitchFamily="34" charset="0"/>
                <a:cs typeface="Arial" panose="020B0604020202020204" pitchFamily="34" charset="0"/>
              </a:rPr>
              <a:t>l’</a:t>
            </a:r>
            <a:r>
              <a:rPr lang="fr-FR" sz="2400" i="1" dirty="0" err="1">
                <a:latin typeface="Arial" panose="020B0604020202020204" pitchFamily="34" charset="0"/>
                <a:cs typeface="Arial" panose="020B0604020202020204" pitchFamily="34" charset="0"/>
              </a:rPr>
              <a:t>experience</a:t>
            </a:r>
            <a:r>
              <a:rPr lang="fr-FR" sz="2400" i="1" dirty="0">
                <a:latin typeface="Arial" panose="020B0604020202020204" pitchFamily="34" charset="0"/>
                <a:cs typeface="Arial" panose="020B0604020202020204" pitchFamily="34" charset="0"/>
              </a:rPr>
              <a:t> rating </a:t>
            </a:r>
            <a:r>
              <a:rPr lang="fr-FR" sz="2400" dirty="0">
                <a:latin typeface="Arial" panose="020B0604020202020204" pitchFamily="34" charset="0"/>
                <a:cs typeface="Arial" panose="020B0604020202020204" pitchFamily="34" charset="0"/>
              </a:rPr>
              <a:t>» (modulation des cotisations en</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fonction du nombre de licenciements (cf. les États-Unis : si trop de licencie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ments</a:t>
            </a:r>
            <a:r>
              <a:rPr lang="fr-FR" sz="2400" dirty="0">
                <a:latin typeface="Arial" panose="020B0604020202020204" pitchFamily="34" charset="0"/>
                <a:cs typeface="Arial" panose="020B0604020202020204" pitchFamily="34" charset="0"/>
              </a:rPr>
              <a:t> par rapport à la moyenne =&gt; hausse du taux de cotisation) ;</a:t>
            </a:r>
          </a:p>
          <a:p>
            <a:pPr marL="536575">
              <a:spcBef>
                <a:spcPts val="600"/>
              </a:spcBef>
              <a:buClr>
                <a:srgbClr val="7030A0"/>
              </a:buClr>
            </a:pPr>
            <a:r>
              <a:rPr lang="fr-FR" sz="2400" dirty="0">
                <a:latin typeface="Arial" panose="020B0604020202020204" pitchFamily="34" charset="0"/>
                <a:cs typeface="Arial" panose="020B0604020202020204" pitchFamily="34" charset="0"/>
              </a:rPr>
              <a:t>     2) côté salarié : taux de remplacement &lt; 100%.</a:t>
            </a:r>
            <a:endParaRPr lang="fr-FR" sz="24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128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2693045"/>
          </a:xfrm>
          <a:prstGeom prst="rect">
            <a:avLst/>
          </a:prstGeom>
          <a:noFill/>
        </p:spPr>
        <p:txBody>
          <a:bodyPr wrap="square">
            <a:spAutoFit/>
          </a:bodyPr>
          <a:lstStyle/>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Illustration : l’assurance chômage</a:t>
            </a:r>
          </a:p>
          <a:p>
            <a:pPr marL="35718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2ème risque : </a:t>
            </a:r>
            <a:r>
              <a:rPr lang="fr-FR" sz="2400" spc="-5" dirty="0">
                <a:latin typeface="Arial" panose="020B0604020202020204" pitchFamily="34" charset="0"/>
                <a:cs typeface="Arial" panose="020B0604020202020204" pitchFamily="34" charset="0"/>
              </a:rPr>
              <a:t>rester longtemps </a:t>
            </a:r>
            <a:r>
              <a:rPr lang="fr-FR" sz="2400" dirty="0">
                <a:latin typeface="Arial" panose="020B0604020202020204" pitchFamily="34" charset="0"/>
                <a:cs typeface="Arial" panose="020B0604020202020204" pitchFamily="34" charset="0"/>
              </a:rPr>
              <a:t>au </a:t>
            </a:r>
            <a:r>
              <a:rPr lang="fr-FR" sz="2400" spc="-5" dirty="0">
                <a:latin typeface="Arial" panose="020B0604020202020204" pitchFamily="34" charset="0"/>
                <a:cs typeface="Arial" panose="020B0604020202020204" pitchFamily="34" charset="0"/>
              </a:rPr>
              <a:t>chômage (faible employabilité)</a:t>
            </a:r>
            <a:endParaRPr lang="fr-FR" sz="2400" dirty="0">
              <a:latin typeface="Arial" panose="020B0604020202020204" pitchFamily="34" charset="0"/>
              <a:cs typeface="Arial" panose="020B0604020202020204" pitchFamily="34" charset="0"/>
            </a:endParaRPr>
          </a:p>
          <a:p>
            <a:pPr marL="179388">
              <a:spcBef>
                <a:spcPts val="600"/>
              </a:spcBef>
              <a:buClr>
                <a:srgbClr val="7030A0"/>
              </a:buClr>
            </a:pPr>
            <a:r>
              <a:rPr lang="fr-FR" sz="2400" dirty="0">
                <a:latin typeface="Arial" panose="020B0604020202020204" pitchFamily="34" charset="0"/>
                <a:cs typeface="Arial" panose="020B0604020202020204" pitchFamily="34" charset="0"/>
              </a:rPr>
              <a:t> - aléa moral du côté du chômeur</a:t>
            </a:r>
          </a:p>
          <a:p>
            <a:pPr marL="179388">
              <a:spcBef>
                <a:spcPts val="600"/>
              </a:spcBef>
              <a:buClr>
                <a:srgbClr val="7030A0"/>
              </a:buClr>
            </a:pPr>
            <a:r>
              <a:rPr lang="fr-FR" sz="2400" dirty="0">
                <a:latin typeface="Arial" panose="020B0604020202020204" pitchFamily="34" charset="0"/>
                <a:cs typeface="Arial" panose="020B0604020202020204" pitchFamily="34" charset="0"/>
              </a:rPr>
              <a:t> - solutions : 1) taux de remplacement &lt; 100% ;</a:t>
            </a:r>
          </a:p>
          <a:p>
            <a:pPr marL="179388">
              <a:spcBef>
                <a:spcPts val="600"/>
              </a:spcBef>
              <a:buClr>
                <a:srgbClr val="7030A0"/>
              </a:buClr>
            </a:pPr>
            <a:r>
              <a:rPr lang="fr-FR" sz="2400" spc="-5" dirty="0">
                <a:latin typeface="Arial" panose="020B0604020202020204" pitchFamily="34" charset="0"/>
                <a:cs typeface="Arial" panose="020B0604020202020204" pitchFamily="34" charset="0"/>
              </a:rPr>
              <a:t>		 2</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dégressivité avec</a:t>
            </a:r>
            <a:r>
              <a:rPr lang="fr-FR" sz="2400" spc="3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a:t>
            </a:r>
            <a:r>
              <a:rPr lang="fr-FR" sz="2400" spc="2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temps </a:t>
            </a:r>
            <a:r>
              <a:rPr lang="fr-FR" sz="2400" dirty="0">
                <a:latin typeface="Arial" panose="020B0604020202020204" pitchFamily="34" charset="0"/>
                <a:cs typeface="Arial" panose="020B0604020202020204" pitchFamily="34" charset="0"/>
              </a:rPr>
              <a:t>;</a:t>
            </a:r>
          </a:p>
          <a:p>
            <a:pPr marL="179388">
              <a:spcBef>
                <a:spcPts val="600"/>
              </a:spcBef>
              <a:buClr>
                <a:srgbClr val="7030A0"/>
              </a:buClr>
            </a:pPr>
            <a:r>
              <a:rPr lang="fr-FR" sz="2400" spc="-5" dirty="0">
                <a:latin typeface="Arial" panose="020B0604020202020204" pitchFamily="34" charset="0"/>
                <a:cs typeface="Arial" panose="020B0604020202020204" pitchFamily="34" charset="0"/>
              </a:rPr>
              <a:t>   		 3) contrôle </a:t>
            </a:r>
            <a:r>
              <a:rPr lang="fr-FR" sz="2400" dirty="0">
                <a:latin typeface="Arial" panose="020B0604020202020204" pitchFamily="34" charset="0"/>
                <a:cs typeface="Arial" panose="020B0604020202020204" pitchFamily="34" charset="0"/>
              </a:rPr>
              <a:t>et </a:t>
            </a:r>
            <a:r>
              <a:rPr lang="fr-FR" sz="2400" spc="-5" dirty="0">
                <a:latin typeface="Arial" panose="020B0604020202020204" pitchFamily="34" charset="0"/>
                <a:cs typeface="Arial" panose="020B0604020202020204" pitchFamily="34" charset="0"/>
              </a:rPr>
              <a:t>sanction</a:t>
            </a:r>
            <a:r>
              <a:rPr lang="fr-FR" sz="2400" dirty="0">
                <a:latin typeface="Arial" panose="020B0604020202020204" pitchFamily="34" charset="0"/>
                <a:cs typeface="Arial" panose="020B0604020202020204" pitchFamily="34" charset="0"/>
              </a:rPr>
              <a:t>.</a:t>
            </a:r>
            <a:endParaRPr lang="fr-FR" sz="24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024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513986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L’antisélection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Forme d’auto-sélection : « les meilleurs » assurés (ceux dont le risque est faible)</a:t>
            </a:r>
          </a:p>
          <a:p>
            <a:pPr>
              <a:spcBef>
                <a:spcPts val="600"/>
              </a:spcBef>
              <a:buClr>
                <a:srgbClr val="7030A0"/>
              </a:buClr>
            </a:pPr>
            <a:r>
              <a:rPr lang="fr-FR" sz="2400" dirty="0">
                <a:latin typeface="Arial" panose="020B0604020202020204" pitchFamily="34" charset="0"/>
                <a:cs typeface="Arial" panose="020B0604020202020204" pitchFamily="34" charset="0"/>
              </a:rPr>
              <a:t>  peuvent choisir de ne pas s’assurer s’ils estiment que la prime d’assurance est trop</a:t>
            </a:r>
          </a:p>
          <a:p>
            <a:pPr>
              <a:spcBef>
                <a:spcPts val="600"/>
              </a:spcBef>
              <a:buClr>
                <a:srgbClr val="7030A0"/>
              </a:buClr>
            </a:pPr>
            <a:r>
              <a:rPr lang="fr-FR" sz="2400" dirty="0">
                <a:latin typeface="Arial" panose="020B0604020202020204" pitchFamily="34" charset="0"/>
                <a:cs typeface="Arial" panose="020B0604020202020204" pitchFamily="34" charset="0"/>
              </a:rPr>
              <a:t>   élevée =&gt; ne restent que les plus « mauvais assurés » =&gt; l’assureur doit</a:t>
            </a:r>
          </a:p>
          <a:p>
            <a:pPr>
              <a:spcBef>
                <a:spcPts val="600"/>
              </a:spcBef>
              <a:buClr>
                <a:srgbClr val="7030A0"/>
              </a:buClr>
            </a:pPr>
            <a:r>
              <a:rPr lang="fr-FR" sz="2400" dirty="0">
                <a:latin typeface="Arial" panose="020B0604020202020204" pitchFamily="34" charset="0"/>
                <a:cs typeface="Arial" panose="020B0604020202020204" pitchFamily="34" charset="0"/>
              </a:rPr>
              <a:t>    augmenter sa prime =&gt; fuite des « meilleurs assurés » etc.</a:t>
            </a:r>
          </a:p>
          <a:p>
            <a:pPr>
              <a:spcBef>
                <a:spcPts val="600"/>
              </a:spcBef>
              <a:buClr>
                <a:srgbClr val="7030A0"/>
              </a:buClr>
            </a:pPr>
            <a:r>
              <a:rPr lang="fr-FR" sz="2400" dirty="0">
                <a:latin typeface="Arial" panose="020B0604020202020204" pitchFamily="34" charset="0"/>
                <a:cs typeface="Arial" panose="020B0604020202020204" pitchFamily="34" charset="0"/>
              </a:rPr>
              <a:t>     À la limite, l’assurance  devient impossible (Akerlof, 1970).</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Solution : illustration avec l’exemple de l’assurance santé</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1</a:t>
            </a:r>
            <a:r>
              <a:rPr lang="fr-FR" sz="2400" baseline="30000" dirty="0">
                <a:latin typeface="Arial" panose="020B0604020202020204" pitchFamily="34" charset="0"/>
                <a:cs typeface="Arial" panose="020B0604020202020204" pitchFamily="34" charset="0"/>
              </a:rPr>
              <a:t>ère</a:t>
            </a:r>
            <a:r>
              <a:rPr lang="fr-FR" sz="2400" dirty="0">
                <a:latin typeface="Arial" panose="020B0604020202020204" pitchFamily="34" charset="0"/>
                <a:cs typeface="Arial" panose="020B0604020202020204" pitchFamily="34" charset="0"/>
              </a:rPr>
              <a:t> solution : obligation d’assurance =&gt; obliger les « bons » assurés à payer pour les « mauvais » c’est-à-dire ceux dont le risque est élevé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2ème solution : faire révéler l’information en différenciant les contrats d’assurance 1) C1 = prime d’assurance élevée et bon remboursement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2) C2 : prime d’assurance faible et remboursement moindre.</a:t>
            </a:r>
          </a:p>
        </p:txBody>
      </p:sp>
    </p:spTree>
    <p:extLst>
      <p:ext uri="{BB962C8B-B14F-4D97-AF65-F5344CB8AC3E}">
        <p14:creationId xmlns:p14="http://schemas.microsoft.com/office/powerpoint/2010/main" val="2301936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461664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sélection (« écrémage ») de la part de l’assureur</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Les assureurs vont essayer d’avoir un maximum d’information sur les risques </a:t>
            </a:r>
            <a:r>
              <a:rPr lang="fr-FR" sz="2400" dirty="0" err="1">
                <a:latin typeface="Arial" panose="020B0604020202020204" pitchFamily="34" charset="0"/>
                <a:cs typeface="Arial" panose="020B0604020202020204" pitchFamily="34" charset="0"/>
              </a:rPr>
              <a:t>indi</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viduels</a:t>
            </a:r>
            <a:r>
              <a:rPr lang="fr-FR" sz="2400" dirty="0">
                <a:latin typeface="Arial" panose="020B0604020202020204" pitchFamily="34" charset="0"/>
                <a:cs typeface="Arial" panose="020B0604020202020204" pitchFamily="34" charset="0"/>
              </a:rPr>
              <a:t> pour essayer d’adapter le montant de la prime au risque effectif.</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Exemple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 questionnaire de santé lors d’un emprunt =&gt; segmentation en sous-groupes</a:t>
            </a:r>
          </a:p>
          <a:p>
            <a:pPr>
              <a:spcBef>
                <a:spcPts val="600"/>
              </a:spcBef>
              <a:buClr>
                <a:srgbClr val="7030A0"/>
              </a:buClr>
            </a:pPr>
            <a:r>
              <a:rPr lang="fr-FR" sz="2400" dirty="0">
                <a:latin typeface="Arial" panose="020B0604020202020204" pitchFamily="34" charset="0"/>
                <a:cs typeface="Arial" panose="020B0604020202020204" pitchFamily="34" charset="0"/>
              </a:rPr>
              <a:t>     - assurance automobile selon l’âge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Mais écrémage possible (primes trop élevées pour les plus « mauvais » assurés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qui risquent d’être exclus de l’assurance).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Dans certains domaines : risque de sélection accrue à cause des progrès</a:t>
            </a:r>
          </a:p>
          <a:p>
            <a:pPr>
              <a:spcBef>
                <a:spcPts val="600"/>
              </a:spcBef>
              <a:buClr>
                <a:srgbClr val="7030A0"/>
              </a:buClr>
            </a:pPr>
            <a:r>
              <a:rPr lang="fr-FR" sz="2400" dirty="0">
                <a:latin typeface="Arial" panose="020B0604020202020204" pitchFamily="34" charset="0"/>
                <a:cs typeface="Arial" panose="020B0604020202020204" pitchFamily="34" charset="0"/>
              </a:rPr>
              <a:t>       techniques (big data) et scientifiques (la santé avec la génétique) =&gt; il est</a:t>
            </a:r>
          </a:p>
          <a:p>
            <a:pPr>
              <a:spcBef>
                <a:spcPts val="600"/>
              </a:spcBef>
              <a:buClr>
                <a:srgbClr val="7030A0"/>
              </a:buClr>
            </a:pPr>
            <a:r>
              <a:rPr lang="fr-FR" sz="2400" dirty="0">
                <a:latin typeface="Arial" panose="020B0604020202020204" pitchFamily="34" charset="0"/>
                <a:cs typeface="Arial" panose="020B0604020202020204" pitchFamily="34" charset="0"/>
              </a:rPr>
              <a:t>        possible d’isoler de mieux en mieux les risques.</a:t>
            </a:r>
          </a:p>
        </p:txBody>
      </p:sp>
    </p:spTree>
    <p:extLst>
      <p:ext uri="{BB962C8B-B14F-4D97-AF65-F5344CB8AC3E}">
        <p14:creationId xmlns:p14="http://schemas.microsoft.com/office/powerpoint/2010/main" val="270897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5586145"/>
          </a:xfrm>
          <a:prstGeom prst="rect">
            <a:avLst/>
          </a:prstGeom>
          <a:noFill/>
        </p:spPr>
        <p:txBody>
          <a:bodyPr wrap="square">
            <a:spAutoFit/>
          </a:bodyPr>
          <a:lstStyle/>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Paradoxe d’Hirschleifer : en matière d’assurance, le niveau optimal d’information</a:t>
            </a:r>
          </a:p>
          <a:p>
            <a:pPr>
              <a:spcBef>
                <a:spcPts val="600"/>
              </a:spcBef>
              <a:buClr>
                <a:srgbClr val="7030A0"/>
              </a:buClr>
            </a:pPr>
            <a:r>
              <a:rPr lang="fr-FR" sz="2400" dirty="0">
                <a:latin typeface="Arial" panose="020B0604020202020204" pitchFamily="34" charset="0"/>
                <a:cs typeface="Arial" panose="020B0604020202020204" pitchFamily="34" charset="0"/>
              </a:rPr>
              <a:t>  n’est pas le niveau maximum d’information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si les assurés « en savent trop » =&gt; risque d’aléa moral et antisélection,</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si l’ assureur « en sait trop » =&gt; risque de sélection, écrémage.</a:t>
            </a:r>
          </a:p>
          <a:p>
            <a:pPr>
              <a:spcBef>
                <a:spcPts val="600"/>
              </a:spcBef>
              <a:buClr>
                <a:srgbClr val="7030A0"/>
              </a:buClr>
            </a:pPr>
            <a:r>
              <a:rPr lang="fr-FR" sz="2400" dirty="0">
                <a:latin typeface="Arial" panose="020B0604020202020204" pitchFamily="34" charset="0"/>
                <a:cs typeface="Arial" panose="020B0604020202020204" pitchFamily="34" charset="0"/>
              </a:rPr>
              <a:t>     =&gt; "Le bonheur est dans le pré de l'ignorance."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un certain « voile d’ignorance » est nécessaire à la mutualisation du</a:t>
            </a:r>
          </a:p>
          <a:p>
            <a:pPr>
              <a:spcBef>
                <a:spcPts val="600"/>
              </a:spcBef>
              <a:buClr>
                <a:srgbClr val="7030A0"/>
              </a:buClr>
            </a:pPr>
            <a:r>
              <a:rPr lang="fr-FR" sz="2400" dirty="0">
                <a:latin typeface="Arial" panose="020B0604020202020204" pitchFamily="34" charset="0"/>
                <a:cs typeface="Arial" panose="020B0604020202020204" pitchFamily="34" charset="0"/>
              </a:rPr>
              <a:t>      risque qui suppose une certaine solidarité, pas forcément consciente et voulue</a:t>
            </a:r>
          </a:p>
          <a:p>
            <a:pPr>
              <a:spcBef>
                <a:spcPts val="600"/>
              </a:spcBef>
              <a:buClr>
                <a:srgbClr val="7030A0"/>
              </a:buClr>
            </a:pPr>
            <a:r>
              <a:rPr lang="fr-FR" sz="2400" dirty="0">
                <a:latin typeface="Arial" panose="020B0604020202020204" pitchFamily="34" charset="0"/>
                <a:cs typeface="Arial" panose="020B0604020202020204" pitchFamily="34" charset="0"/>
              </a:rPr>
              <a:t>      (Rosanvallon) ; par exemple, si la génétique me dit que je n’ai aucun risque de</a:t>
            </a:r>
          </a:p>
          <a:p>
            <a:pPr>
              <a:spcBef>
                <a:spcPts val="600"/>
              </a:spcBef>
              <a:buClr>
                <a:srgbClr val="7030A0"/>
              </a:buClr>
            </a:pPr>
            <a:r>
              <a:rPr lang="fr-FR" sz="2400" dirty="0">
                <a:latin typeface="Arial" panose="020B0604020202020204" pitchFamily="34" charset="0"/>
                <a:cs typeface="Arial" panose="020B0604020202020204" pitchFamily="34" charset="0"/>
              </a:rPr>
              <a:t>       tomber malade alors je ne m’assure pas ; si la génétique révèle de manière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infaillible l’apparition d’une maladie à un âge donné, alors la possibilité de s’as-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surer</a:t>
            </a:r>
            <a:r>
              <a:rPr lang="fr-FR" sz="2400" dirty="0">
                <a:latin typeface="Arial" panose="020B0604020202020204" pitchFamily="34" charset="0"/>
                <a:cs typeface="Arial" panose="020B0604020202020204" pitchFamily="34" charset="0"/>
              </a:rPr>
              <a:t> disparaît, =&gt; pas de mutualisation du risque, pas de solidarité et </a:t>
            </a:r>
            <a:r>
              <a:rPr lang="fr-FR" sz="2400" dirty="0" err="1">
                <a:latin typeface="Arial" panose="020B0604020202020204" pitchFamily="34" charset="0"/>
                <a:cs typeface="Arial" panose="020B0604020202020204" pitchFamily="34" charset="0"/>
              </a:rPr>
              <a:t>risqu</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d’exclusion (Rosanvallon).</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8"/>
              </a:rPr>
              <a:t>Pour ou contre les tests génétiques ? Un point de vue d'économiste</a:t>
            </a:r>
            <a:r>
              <a:rPr lang="fr-FR" sz="2400" dirty="0">
                <a:latin typeface="Arial" panose="020B0604020202020204" pitchFamily="34" charset="0"/>
                <a:cs typeface="Arial" panose="020B0604020202020204" pitchFamily="34" charset="0"/>
              </a:rPr>
              <a:t>, P. </a:t>
            </a:r>
            <a:r>
              <a:rPr lang="fr-FR" sz="2400" dirty="0" err="1">
                <a:latin typeface="Arial" panose="020B0604020202020204" pitchFamily="34" charset="0"/>
                <a:cs typeface="Arial" panose="020B0604020202020204" pitchFamily="34" charset="0"/>
              </a:rPr>
              <a:t>Pestieau</a:t>
            </a:r>
            <a:r>
              <a:rPr lang="fr-F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31550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403187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Le rôle de l’État</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Peut « assurer » les risques corrélés (en cas de catastrophe naturelle, par la</a:t>
            </a:r>
          </a:p>
          <a:p>
            <a:pPr>
              <a:spcBef>
                <a:spcPts val="600"/>
              </a:spcBef>
              <a:buClr>
                <a:srgbClr val="7030A0"/>
              </a:buClr>
            </a:pPr>
            <a:r>
              <a:rPr lang="fr-FR" sz="2400" dirty="0">
                <a:latin typeface="Arial" panose="020B0604020202020204" pitchFamily="34" charset="0"/>
                <a:cs typeface="Arial" panose="020B0604020202020204" pitchFamily="34" charset="0"/>
              </a:rPr>
              <a:t>  fiscalité hausse ou baisse) ;</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dirty="0">
                <a:latin typeface="Arial" panose="020B0604020202020204" pitchFamily="34" charset="0"/>
                <a:cs typeface="Arial" panose="020B0604020202020204" pitchFamily="34" charset="0"/>
              </a:rPr>
              <a:t>Peut imposer un contrôle pour limiter l’aléa moral (l’assurance chômage) ;</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Peut imposer l’obligation d’assurance pour limiter l’anti-sélection ;</a:t>
            </a:r>
          </a:p>
          <a:p>
            <a:pPr>
              <a:spcBef>
                <a:spcPts val="600"/>
              </a:spcBef>
              <a:buClr>
                <a:srgbClr val="7030A0"/>
              </a:buClr>
            </a:pPr>
            <a:r>
              <a:rPr lang="fr-FR" sz="2400" dirty="0">
                <a:cs typeface="Calibri"/>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Peut </a:t>
            </a:r>
            <a:r>
              <a:rPr lang="fr-FR" sz="2400" spc="-5" dirty="0">
                <a:latin typeface="Arial" panose="020B0604020202020204" pitchFamily="34" charset="0"/>
                <a:cs typeface="Arial" panose="020B0604020202020204" pitchFamily="34" charset="0"/>
              </a:rPr>
              <a:t>imposer </a:t>
            </a:r>
            <a:r>
              <a:rPr lang="fr-FR" sz="2400" dirty="0">
                <a:latin typeface="Arial" panose="020B0604020202020204" pitchFamily="34" charset="0"/>
                <a:cs typeface="Arial" panose="020B0604020202020204" pitchFamily="34" charset="0"/>
              </a:rPr>
              <a:t>des </a:t>
            </a:r>
            <a:r>
              <a:rPr lang="fr-FR" sz="2400" spc="-5" dirty="0">
                <a:latin typeface="Arial" panose="020B0604020202020204" pitchFamily="34" charset="0"/>
                <a:cs typeface="Arial" panose="020B0604020202020204" pitchFamily="34" charset="0"/>
              </a:rPr>
              <a:t>règles </a:t>
            </a:r>
            <a:r>
              <a:rPr lang="fr-FR" sz="2400" dirty="0">
                <a:latin typeface="Arial" panose="020B0604020202020204" pitchFamily="34" charset="0"/>
                <a:cs typeface="Arial" panose="020B0604020202020204" pitchFamily="34" charset="0"/>
              </a:rPr>
              <a:t>aux </a:t>
            </a:r>
            <a:r>
              <a:rPr lang="fr-FR" sz="2400" spc="-5" dirty="0">
                <a:latin typeface="Arial" panose="020B0604020202020204" pitchFamily="34" charset="0"/>
                <a:cs typeface="Arial" panose="020B0604020202020204" pitchFamily="34" charset="0"/>
              </a:rPr>
              <a:t>assureurs limitant </a:t>
            </a:r>
            <a:r>
              <a:rPr lang="fr-FR" sz="2400" dirty="0">
                <a:latin typeface="Arial" panose="020B0604020202020204" pitchFamily="34" charset="0"/>
                <a:cs typeface="Arial" panose="020B0604020202020204" pitchFamily="34" charset="0"/>
              </a:rPr>
              <a:t>la</a:t>
            </a:r>
            <a:r>
              <a:rPr lang="fr-FR" sz="2400" spc="4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sélection (interdire les tests</a:t>
            </a:r>
          </a:p>
          <a:p>
            <a:pPr>
              <a:spcBef>
                <a:spcPts val="600"/>
              </a:spcBef>
              <a:buClr>
                <a:srgbClr val="7030A0"/>
              </a:buClr>
            </a:pPr>
            <a:r>
              <a:rPr lang="fr-FR" sz="2400" spc="-5" dirty="0">
                <a:latin typeface="Arial" panose="020B0604020202020204" pitchFamily="34" charset="0"/>
                <a:cs typeface="Arial" panose="020B0604020202020204" pitchFamily="34" charset="0"/>
              </a:rPr>
              <a:t>      génétiques, interdire de poser certaines questions…).</a:t>
            </a:r>
          </a:p>
          <a:p>
            <a:pPr>
              <a:spcBef>
                <a:spcPts val="600"/>
              </a:spcBef>
              <a:buClr>
                <a:srgbClr val="7030A0"/>
              </a:buClr>
            </a:pPr>
            <a:r>
              <a:rPr lang="fr-FR" sz="2400" b="1" spc="-5" dirty="0">
                <a:solidFill>
                  <a:srgbClr val="7030A0"/>
                </a:solidFill>
                <a:latin typeface="Arial" panose="020B0604020202020204" pitchFamily="34" charset="0"/>
                <a:cs typeface="Arial" panose="020B0604020202020204" pitchFamily="34" charset="0"/>
              </a:rPr>
              <a:t>       =&gt; </a:t>
            </a:r>
            <a:r>
              <a:rPr lang="fr-FR" sz="2400" spc="-5" dirty="0">
                <a:latin typeface="Arial" panose="020B0604020202020204" pitchFamily="34" charset="0"/>
                <a:cs typeface="Arial" panose="020B0604020202020204" pitchFamily="34" charset="0"/>
              </a:rPr>
              <a:t>Rechercher l’</a:t>
            </a:r>
            <a:r>
              <a:rPr lang="fr-FR" sz="2400" i="1" u="sng" spc="-5" dirty="0">
                <a:latin typeface="Arial" panose="020B0604020202020204" pitchFamily="34" charset="0"/>
                <a:cs typeface="Arial" panose="020B0604020202020204" pitchFamily="34" charset="0"/>
              </a:rPr>
              <a:t>efficacité</a:t>
            </a:r>
            <a:r>
              <a:rPr lang="fr-FR" sz="2400" i="1" spc="-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(assurer </a:t>
            </a:r>
            <a:r>
              <a:rPr lang="fr-FR" sz="2400" dirty="0">
                <a:latin typeface="Arial" panose="020B0604020202020204" pitchFamily="34" charset="0"/>
                <a:cs typeface="Arial" panose="020B0604020202020204" pitchFamily="34" charset="0"/>
              </a:rPr>
              <a:t>au </a:t>
            </a:r>
            <a:r>
              <a:rPr lang="fr-FR" sz="2400" spc="-5" dirty="0">
                <a:latin typeface="Arial" panose="020B0604020202020204" pitchFamily="34" charset="0"/>
                <a:cs typeface="Arial" panose="020B0604020202020204" pitchFamily="34" charset="0"/>
              </a:rPr>
              <a:t>maximum </a:t>
            </a:r>
            <a:r>
              <a:rPr lang="fr-FR" sz="2400" dirty="0">
                <a:latin typeface="Arial" panose="020B0604020202020204" pitchFamily="34" charset="0"/>
                <a:cs typeface="Arial" panose="020B0604020202020204" pitchFamily="34" charset="0"/>
              </a:rPr>
              <a:t>au </a:t>
            </a:r>
            <a:r>
              <a:rPr lang="fr-FR" sz="2400" spc="-5" dirty="0">
                <a:latin typeface="Arial" panose="020B0604020202020204" pitchFamily="34" charset="0"/>
                <a:cs typeface="Arial" panose="020B0604020202020204" pitchFamily="34" charset="0"/>
              </a:rPr>
              <a:t>moindre coût) </a:t>
            </a:r>
            <a:r>
              <a:rPr lang="fr-FR" sz="2400" dirty="0">
                <a:latin typeface="Arial" panose="020B0604020202020204" pitchFamily="34" charset="0"/>
                <a:cs typeface="Arial" panose="020B0604020202020204" pitchFamily="34" charset="0"/>
              </a:rPr>
              <a:t>et </a:t>
            </a:r>
            <a:r>
              <a:rPr lang="fr-FR" sz="2400" spc="-5" dirty="0">
                <a:latin typeface="Arial" panose="020B0604020202020204" pitchFamily="34" charset="0"/>
                <a:cs typeface="Arial" panose="020B0604020202020204" pitchFamily="34" charset="0"/>
              </a:rPr>
              <a:t>l’</a:t>
            </a:r>
            <a:r>
              <a:rPr lang="fr-FR" sz="2400" i="1" spc="-5"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équité</a:t>
            </a:r>
          </a:p>
          <a:p>
            <a:pPr>
              <a:spcBef>
                <a:spcPts val="600"/>
              </a:spcBef>
              <a:buClr>
                <a:srgbClr val="7030A0"/>
              </a:buClr>
            </a:pPr>
            <a:r>
              <a:rPr lang="fr-FR" sz="2400" i="1" spc="-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(ne </a:t>
            </a:r>
            <a:r>
              <a:rPr lang="fr-FR" sz="2400" dirty="0">
                <a:latin typeface="Arial" panose="020B0604020202020204" pitchFamily="34" charset="0"/>
                <a:cs typeface="Arial" panose="020B0604020202020204" pitchFamily="34" charset="0"/>
              </a:rPr>
              <a:t>pas </a:t>
            </a:r>
            <a:r>
              <a:rPr lang="fr-FR" sz="2400" spc="-5" dirty="0">
                <a:latin typeface="Arial" panose="020B0604020202020204" pitchFamily="34" charset="0"/>
                <a:cs typeface="Arial" panose="020B0604020202020204" pitchFamily="34" charset="0"/>
              </a:rPr>
              <a:t>faire supporter </a:t>
            </a:r>
            <a:r>
              <a:rPr lang="fr-FR" sz="2400" dirty="0">
                <a:latin typeface="Arial" panose="020B0604020202020204" pitchFamily="34" charset="0"/>
                <a:cs typeface="Arial" panose="020B0604020202020204" pitchFamily="34" charset="0"/>
              </a:rPr>
              <a:t>aux plus </a:t>
            </a:r>
            <a:r>
              <a:rPr lang="fr-FR" sz="2400" spc="-5" dirty="0">
                <a:latin typeface="Arial" panose="020B0604020202020204" pitchFamily="34" charset="0"/>
                <a:cs typeface="Arial" panose="020B0604020202020204" pitchFamily="34" charset="0"/>
              </a:rPr>
              <a:t>vulnérables </a:t>
            </a:r>
            <a:r>
              <a:rPr lang="fr-FR" sz="2400" dirty="0">
                <a:latin typeface="Arial" panose="020B0604020202020204" pitchFamily="34" charset="0"/>
                <a:cs typeface="Arial" panose="020B0604020202020204" pitchFamily="34" charset="0"/>
              </a:rPr>
              <a:t>des </a:t>
            </a:r>
            <a:r>
              <a:rPr lang="fr-FR" sz="2400" spc="-5" dirty="0">
                <a:latin typeface="Arial" panose="020B0604020202020204" pitchFamily="34" charset="0"/>
                <a:cs typeface="Arial" panose="020B0604020202020204" pitchFamily="34" charset="0"/>
              </a:rPr>
              <a:t>coûts trop</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importants)</a:t>
            </a:r>
            <a:r>
              <a:rPr lang="fr-F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9018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8400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Références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5052665"/>
          </a:xfrm>
          <a:prstGeom prst="rect">
            <a:avLst/>
          </a:prstGeom>
          <a:noFill/>
        </p:spPr>
        <p:txBody>
          <a:bodyPr wrap="square">
            <a:spAutoFit/>
          </a:bodyPr>
          <a:lstStyle/>
          <a:p>
            <a:pPr marL="714375" marR="5080" indent="-177800">
              <a:lnSpc>
                <a:spcPts val="2500"/>
              </a:lnSpc>
              <a:spcBef>
                <a:spcPts val="500"/>
              </a:spcBef>
              <a:buClr>
                <a:srgbClr val="7030A0"/>
              </a:buClr>
              <a:buFont typeface="Arial" panose="020B0604020202020204" pitchFamily="34" charset="0"/>
              <a:buChar char="•"/>
            </a:pPr>
            <a:r>
              <a:rPr lang="fr-FR" sz="2400" spc="-5" dirty="0">
                <a:cs typeface="Calibri"/>
              </a:rPr>
              <a:t>Bo</a:t>
            </a:r>
            <a:r>
              <a:rPr lang="fr-FR" sz="2400" dirty="0">
                <a:cs typeface="Calibri"/>
              </a:rPr>
              <a:t>u</a:t>
            </a:r>
            <a:r>
              <a:rPr lang="fr-FR" sz="2400" spc="-5" dirty="0">
                <a:cs typeface="Calibri"/>
              </a:rPr>
              <a:t>r</a:t>
            </a:r>
            <a:r>
              <a:rPr lang="fr-FR" sz="2400" dirty="0">
                <a:cs typeface="Calibri"/>
              </a:rPr>
              <a:t>dieu P</a:t>
            </a:r>
            <a:r>
              <a:rPr lang="fr-FR" sz="2400" spc="-5" dirty="0">
                <a:cs typeface="Calibri"/>
              </a:rPr>
              <a:t>.</a:t>
            </a:r>
            <a:r>
              <a:rPr lang="fr-FR" sz="2400" dirty="0">
                <a:cs typeface="Calibri"/>
              </a:rPr>
              <a:t>, « La s</a:t>
            </a:r>
            <a:r>
              <a:rPr lang="fr-FR" sz="2400" spc="-5" dirty="0">
                <a:cs typeface="Calibri"/>
              </a:rPr>
              <a:t>o</a:t>
            </a:r>
            <a:r>
              <a:rPr lang="fr-FR" sz="2400" dirty="0">
                <a:cs typeface="Calibri"/>
              </a:rPr>
              <a:t>ciété t</a:t>
            </a:r>
            <a:r>
              <a:rPr lang="fr-FR" sz="2400" spc="-5" dirty="0">
                <a:cs typeface="Calibri"/>
              </a:rPr>
              <a:t>r</a:t>
            </a:r>
            <a:r>
              <a:rPr lang="fr-FR" sz="2400" dirty="0">
                <a:cs typeface="Calibri"/>
              </a:rPr>
              <a:t>aditi</a:t>
            </a:r>
            <a:r>
              <a:rPr lang="fr-FR" sz="2400" spc="-5" dirty="0">
                <a:cs typeface="Calibri"/>
              </a:rPr>
              <a:t>o</a:t>
            </a:r>
            <a:r>
              <a:rPr lang="fr-FR" sz="2400" dirty="0">
                <a:cs typeface="Calibri"/>
              </a:rPr>
              <a:t>nnelle. Attitude à l’éga</a:t>
            </a:r>
            <a:r>
              <a:rPr lang="fr-FR" sz="2400" spc="-5" dirty="0">
                <a:cs typeface="Calibri"/>
              </a:rPr>
              <a:t>r</a:t>
            </a:r>
            <a:r>
              <a:rPr lang="fr-FR" sz="2400" dirty="0">
                <a:cs typeface="Calibri"/>
              </a:rPr>
              <a:t>d du </a:t>
            </a:r>
            <a:r>
              <a:rPr lang="fr-FR" sz="2400" spc="-5" dirty="0">
                <a:cs typeface="Calibri"/>
              </a:rPr>
              <a:t>temps </a:t>
            </a:r>
            <a:r>
              <a:rPr lang="fr-FR" sz="2400" dirty="0">
                <a:cs typeface="Calibri"/>
              </a:rPr>
              <a:t>et </a:t>
            </a:r>
            <a:r>
              <a:rPr lang="fr-FR" sz="2400" spc="-5" dirty="0">
                <a:cs typeface="Calibri"/>
              </a:rPr>
              <a:t>conduite économique </a:t>
            </a:r>
            <a:r>
              <a:rPr lang="fr-FR" sz="2400" dirty="0">
                <a:cs typeface="Calibri"/>
              </a:rPr>
              <a:t>», </a:t>
            </a:r>
            <a:r>
              <a:rPr lang="fr-FR" sz="2400" i="1" spc="-5" dirty="0">
                <a:cs typeface="Calibri"/>
              </a:rPr>
              <a:t>Sociologie </a:t>
            </a:r>
            <a:r>
              <a:rPr lang="fr-FR" sz="2400" i="1" dirty="0">
                <a:cs typeface="Calibri"/>
              </a:rPr>
              <a:t>du </a:t>
            </a:r>
            <a:r>
              <a:rPr lang="fr-FR" sz="2400" i="1" spc="-5" dirty="0">
                <a:cs typeface="Calibri"/>
              </a:rPr>
              <a:t>Travail</a:t>
            </a:r>
            <a:r>
              <a:rPr lang="fr-FR" sz="2400" spc="-5" dirty="0">
                <a:cs typeface="Calibri"/>
              </a:rPr>
              <a:t>,</a:t>
            </a:r>
            <a:r>
              <a:rPr lang="fr-FR" sz="2400" spc="40" dirty="0">
                <a:cs typeface="Calibri"/>
              </a:rPr>
              <a:t> </a:t>
            </a:r>
            <a:r>
              <a:rPr lang="fr-FR" sz="2400" spc="-5" dirty="0">
                <a:cs typeface="Calibri"/>
              </a:rPr>
              <a:t>1963</a:t>
            </a:r>
            <a:endParaRPr lang="fr-FR" sz="2400" dirty="0">
              <a:cs typeface="Calibri"/>
            </a:endParaRPr>
          </a:p>
          <a:p>
            <a:pPr marL="714375" indent="-177800">
              <a:lnSpc>
                <a:spcPct val="100000"/>
              </a:lnSpc>
              <a:spcBef>
                <a:spcPts val="275"/>
              </a:spcBef>
              <a:buClr>
                <a:srgbClr val="7030A0"/>
              </a:buClr>
              <a:buFont typeface="Arial" panose="020B0604020202020204" pitchFamily="34" charset="0"/>
              <a:buChar char="•"/>
            </a:pPr>
            <a:r>
              <a:rPr lang="fr-FR" sz="2400" spc="-5" dirty="0">
                <a:cs typeface="Calibri"/>
              </a:rPr>
              <a:t>Chiappori</a:t>
            </a:r>
            <a:r>
              <a:rPr lang="fr-FR" sz="2400" spc="5" dirty="0">
                <a:cs typeface="Calibri"/>
              </a:rPr>
              <a:t> </a:t>
            </a:r>
            <a:r>
              <a:rPr lang="fr-FR" sz="2400" spc="-5" dirty="0">
                <a:cs typeface="Calibri"/>
              </a:rPr>
              <a:t>P-A., </a:t>
            </a:r>
            <a:r>
              <a:rPr lang="fr-FR" sz="2400" i="1" dirty="0">
                <a:cs typeface="Calibri"/>
              </a:rPr>
              <a:t>Risque </a:t>
            </a:r>
            <a:r>
              <a:rPr lang="fr-FR" sz="2400" i="1" spc="-5" dirty="0">
                <a:cs typeface="Calibri"/>
              </a:rPr>
              <a:t>et assurance</a:t>
            </a:r>
            <a:r>
              <a:rPr lang="fr-FR" sz="2400" spc="-5" dirty="0">
                <a:cs typeface="Calibri"/>
              </a:rPr>
              <a:t>, Flammarion (Dominos),</a:t>
            </a:r>
            <a:r>
              <a:rPr lang="fr-FR" sz="2400" spc="20" dirty="0">
                <a:cs typeface="Calibri"/>
              </a:rPr>
              <a:t> </a:t>
            </a:r>
            <a:r>
              <a:rPr lang="fr-FR" sz="2400" spc="-5" dirty="0">
                <a:cs typeface="Calibri"/>
              </a:rPr>
              <a:t>1996</a:t>
            </a:r>
            <a:endParaRPr lang="fr-FR" sz="2400" dirty="0">
              <a:cs typeface="Calibri"/>
            </a:endParaRPr>
          </a:p>
          <a:p>
            <a:pPr marL="714375" indent="-177800">
              <a:lnSpc>
                <a:spcPct val="100000"/>
              </a:lnSpc>
              <a:spcBef>
                <a:spcPts val="320"/>
              </a:spcBef>
              <a:buClr>
                <a:srgbClr val="7030A0"/>
              </a:buClr>
              <a:buFont typeface="Arial" panose="020B0604020202020204" pitchFamily="34" charset="0"/>
              <a:buChar char="•"/>
            </a:pPr>
            <a:r>
              <a:rPr lang="fr-FR" sz="2400" spc="-5" dirty="0">
                <a:cs typeface="Calibri"/>
              </a:rPr>
              <a:t>Ewald F., </a:t>
            </a:r>
            <a:r>
              <a:rPr lang="fr-FR" sz="2400" i="1" spc="-5" dirty="0">
                <a:cs typeface="Calibri"/>
              </a:rPr>
              <a:t>Histoire </a:t>
            </a:r>
            <a:r>
              <a:rPr lang="fr-FR" sz="2400" i="1" dirty="0">
                <a:cs typeface="Calibri"/>
              </a:rPr>
              <a:t>de</a:t>
            </a:r>
            <a:r>
              <a:rPr lang="fr-FR" sz="2400" i="1" spc="70" dirty="0">
                <a:cs typeface="Calibri"/>
              </a:rPr>
              <a:t> </a:t>
            </a:r>
            <a:r>
              <a:rPr lang="fr-FR" sz="2400" i="1" dirty="0">
                <a:cs typeface="Calibri"/>
              </a:rPr>
              <a:t>l’État</a:t>
            </a:r>
            <a:r>
              <a:rPr lang="fr-FR" sz="2400" i="1" spc="15" dirty="0">
                <a:cs typeface="Calibri"/>
              </a:rPr>
              <a:t> </a:t>
            </a:r>
            <a:r>
              <a:rPr lang="fr-FR" sz="2400" i="1" spc="-5" dirty="0">
                <a:cs typeface="Calibri"/>
              </a:rPr>
              <a:t>Providence</a:t>
            </a:r>
            <a:r>
              <a:rPr lang="fr-FR" sz="2400" spc="-5" dirty="0">
                <a:cs typeface="Calibri"/>
              </a:rPr>
              <a:t>,	</a:t>
            </a:r>
            <a:r>
              <a:rPr lang="fr-FR" sz="2400" dirty="0">
                <a:cs typeface="Calibri"/>
              </a:rPr>
              <a:t>Le Livre de </a:t>
            </a:r>
            <a:r>
              <a:rPr lang="fr-FR" sz="2400" spc="-5" dirty="0">
                <a:cs typeface="Calibri"/>
              </a:rPr>
              <a:t>Poche,</a:t>
            </a:r>
            <a:r>
              <a:rPr lang="fr-FR" sz="2400" spc="-25" dirty="0">
                <a:cs typeface="Calibri"/>
              </a:rPr>
              <a:t> </a:t>
            </a:r>
            <a:r>
              <a:rPr lang="fr-FR" sz="2400" spc="-5" dirty="0">
                <a:cs typeface="Calibri"/>
              </a:rPr>
              <a:t>1996</a:t>
            </a:r>
            <a:endParaRPr lang="fr-FR" sz="2400" dirty="0">
              <a:cs typeface="Calibri"/>
            </a:endParaRPr>
          </a:p>
          <a:p>
            <a:pPr marL="714375" marR="5080" indent="-177800">
              <a:lnSpc>
                <a:spcPts val="2520"/>
              </a:lnSpc>
              <a:spcBef>
                <a:spcPts val="705"/>
              </a:spcBef>
              <a:buClr>
                <a:srgbClr val="7030A0"/>
              </a:buClr>
              <a:buFont typeface="Arial" panose="020B0604020202020204" pitchFamily="34" charset="0"/>
              <a:buChar char="•"/>
            </a:pPr>
            <a:r>
              <a:rPr lang="fr-FR" sz="2400" spc="-5" dirty="0">
                <a:cs typeface="Calibri"/>
              </a:rPr>
              <a:t>K</a:t>
            </a:r>
            <a:r>
              <a:rPr lang="fr-FR" sz="2400" dirty="0">
                <a:cs typeface="Calibri"/>
              </a:rPr>
              <a:t>ahne</a:t>
            </a:r>
            <a:r>
              <a:rPr lang="fr-FR" sz="2400" spc="-5" dirty="0">
                <a:cs typeface="Calibri"/>
              </a:rPr>
              <a:t>m</a:t>
            </a:r>
            <a:r>
              <a:rPr lang="fr-FR" sz="2400" dirty="0">
                <a:cs typeface="Calibri"/>
              </a:rPr>
              <a:t>an </a:t>
            </a:r>
            <a:r>
              <a:rPr lang="fr-FR" sz="2400" spc="-5" dirty="0">
                <a:cs typeface="Calibri"/>
              </a:rPr>
              <a:t>D.</a:t>
            </a:r>
            <a:r>
              <a:rPr lang="fr-FR" sz="2400" dirty="0">
                <a:cs typeface="Calibri"/>
              </a:rPr>
              <a:t>, S</a:t>
            </a:r>
            <a:r>
              <a:rPr lang="fr-FR" sz="2400" spc="-5" dirty="0">
                <a:cs typeface="Calibri"/>
              </a:rPr>
              <a:t>y</a:t>
            </a:r>
            <a:r>
              <a:rPr lang="fr-FR" sz="2400" dirty="0">
                <a:cs typeface="Calibri"/>
              </a:rPr>
              <a:t>st</a:t>
            </a:r>
            <a:r>
              <a:rPr lang="fr-FR" sz="2400" spc="-5" dirty="0">
                <a:cs typeface="Calibri"/>
              </a:rPr>
              <a:t>èm</a:t>
            </a:r>
            <a:r>
              <a:rPr lang="fr-FR" sz="2400" dirty="0">
                <a:cs typeface="Calibri"/>
              </a:rPr>
              <a:t>e	</a:t>
            </a:r>
            <a:r>
              <a:rPr lang="fr-FR" sz="2400" spc="-5" dirty="0">
                <a:cs typeface="Calibri"/>
              </a:rPr>
              <a:t>1</a:t>
            </a:r>
            <a:r>
              <a:rPr lang="fr-FR" sz="2400" dirty="0">
                <a:cs typeface="Calibri"/>
              </a:rPr>
              <a:t>, s</a:t>
            </a:r>
            <a:r>
              <a:rPr lang="fr-FR" sz="2400" spc="-5" dirty="0">
                <a:cs typeface="Calibri"/>
              </a:rPr>
              <a:t>y</a:t>
            </a:r>
            <a:r>
              <a:rPr lang="fr-FR" sz="2400" dirty="0">
                <a:cs typeface="Calibri"/>
              </a:rPr>
              <a:t>st</a:t>
            </a:r>
            <a:r>
              <a:rPr lang="fr-FR" sz="2400" spc="-5" dirty="0">
                <a:cs typeface="Calibri"/>
              </a:rPr>
              <a:t>èm</a:t>
            </a:r>
            <a:r>
              <a:rPr lang="fr-FR" sz="2400" dirty="0">
                <a:cs typeface="Calibri"/>
              </a:rPr>
              <a:t>e </a:t>
            </a:r>
            <a:r>
              <a:rPr lang="fr-FR" sz="2400" spc="-5" dirty="0">
                <a:cs typeface="Calibri"/>
              </a:rPr>
              <a:t>2</a:t>
            </a:r>
            <a:r>
              <a:rPr lang="fr-FR" sz="2400" dirty="0">
                <a:cs typeface="Calibri"/>
              </a:rPr>
              <a:t>. </a:t>
            </a:r>
            <a:r>
              <a:rPr lang="fr-FR" sz="2400" i="1" dirty="0">
                <a:cs typeface="Calibri"/>
              </a:rPr>
              <a:t>L</a:t>
            </a:r>
            <a:r>
              <a:rPr lang="fr-FR" sz="2400" i="1" spc="-5" dirty="0">
                <a:cs typeface="Calibri"/>
              </a:rPr>
              <a:t>e</a:t>
            </a:r>
            <a:r>
              <a:rPr lang="fr-FR" sz="2400" i="1" dirty="0">
                <a:cs typeface="Calibri"/>
              </a:rPr>
              <a:t>s d</a:t>
            </a:r>
            <a:r>
              <a:rPr lang="fr-FR" sz="2400" i="1" spc="-5" dirty="0">
                <a:cs typeface="Calibri"/>
              </a:rPr>
              <a:t>e</a:t>
            </a:r>
            <a:r>
              <a:rPr lang="fr-FR" sz="2400" i="1" dirty="0">
                <a:cs typeface="Calibri"/>
              </a:rPr>
              <a:t>ux	 vit</a:t>
            </a:r>
            <a:r>
              <a:rPr lang="fr-FR" sz="2400" i="1" spc="-5" dirty="0">
                <a:cs typeface="Calibri"/>
              </a:rPr>
              <a:t>e</a:t>
            </a:r>
            <a:r>
              <a:rPr lang="fr-FR" sz="2400" i="1" dirty="0">
                <a:cs typeface="Calibri"/>
              </a:rPr>
              <a:t>ss</a:t>
            </a:r>
            <a:r>
              <a:rPr lang="fr-FR" sz="2400" i="1" spc="-5" dirty="0">
                <a:cs typeface="Calibri"/>
              </a:rPr>
              <a:t>e</a:t>
            </a:r>
            <a:r>
              <a:rPr lang="fr-FR" sz="2400" i="1" dirty="0">
                <a:cs typeface="Calibri"/>
              </a:rPr>
              <a:t>s de la  </a:t>
            </a:r>
            <a:r>
              <a:rPr lang="fr-FR" sz="2400" i="1" spc="-5" dirty="0">
                <a:cs typeface="Calibri"/>
              </a:rPr>
              <a:t>pensée</a:t>
            </a:r>
            <a:r>
              <a:rPr lang="fr-FR" sz="2400" spc="-5" dirty="0">
                <a:cs typeface="Calibri"/>
              </a:rPr>
              <a:t>, Champs Flammarion, (2011)</a:t>
            </a:r>
            <a:r>
              <a:rPr lang="fr-FR" sz="2400" spc="10" dirty="0">
                <a:cs typeface="Calibri"/>
              </a:rPr>
              <a:t> </a:t>
            </a:r>
            <a:r>
              <a:rPr lang="fr-FR" sz="2400" spc="-5" dirty="0">
                <a:cs typeface="Calibri"/>
              </a:rPr>
              <a:t>2016</a:t>
            </a:r>
            <a:endParaRPr lang="fr-FR" sz="2400" dirty="0">
              <a:cs typeface="Calibri"/>
            </a:endParaRPr>
          </a:p>
          <a:p>
            <a:pPr marL="714375" marR="5080" indent="-177800">
              <a:lnSpc>
                <a:spcPts val="2620"/>
              </a:lnSpc>
              <a:spcBef>
                <a:spcPts val="580"/>
              </a:spcBef>
              <a:buClr>
                <a:srgbClr val="7030A0"/>
              </a:buClr>
              <a:buFont typeface="Arial" panose="020B0604020202020204" pitchFamily="34" charset="0"/>
              <a:buChar char="•"/>
            </a:pPr>
            <a:r>
              <a:rPr lang="fr-FR" sz="2400" dirty="0">
                <a:cs typeface="Calibri"/>
              </a:rPr>
              <a:t>Thaler R., </a:t>
            </a:r>
            <a:r>
              <a:rPr lang="fr-FR" sz="2400" spc="-5" dirty="0">
                <a:cs typeface="Calibri"/>
              </a:rPr>
              <a:t>Sunstein C., </a:t>
            </a:r>
            <a:r>
              <a:rPr lang="fr-FR" sz="2400" i="1" spc="-5" dirty="0">
                <a:cs typeface="Calibri"/>
              </a:rPr>
              <a:t>Nudge</a:t>
            </a:r>
            <a:r>
              <a:rPr lang="fr-FR" sz="2400" spc="-5" dirty="0">
                <a:cs typeface="Calibri"/>
              </a:rPr>
              <a:t>. </a:t>
            </a:r>
            <a:r>
              <a:rPr lang="fr-FR" sz="2400" i="1" dirty="0">
                <a:cs typeface="Calibri"/>
              </a:rPr>
              <a:t>La </a:t>
            </a:r>
            <a:r>
              <a:rPr lang="fr-FR" sz="2400" i="1" spc="-5" dirty="0">
                <a:cs typeface="Calibri"/>
              </a:rPr>
              <a:t>méthode </a:t>
            </a:r>
            <a:r>
              <a:rPr lang="fr-FR" sz="2400" i="1" dirty="0">
                <a:cs typeface="Calibri"/>
              </a:rPr>
              <a:t>douce pour </a:t>
            </a:r>
            <a:r>
              <a:rPr lang="fr-FR" sz="2400" i="1" spc="-5" dirty="0">
                <a:cs typeface="Calibri"/>
              </a:rPr>
              <a:t>inspirer les  bonnes</a:t>
            </a:r>
            <a:r>
              <a:rPr lang="fr-FR" sz="2400" i="1" spc="20" dirty="0">
                <a:cs typeface="Calibri"/>
              </a:rPr>
              <a:t> </a:t>
            </a:r>
            <a:r>
              <a:rPr lang="fr-FR" sz="2400" i="1" spc="-5" dirty="0">
                <a:cs typeface="Calibri"/>
              </a:rPr>
              <a:t>décisions</a:t>
            </a:r>
            <a:r>
              <a:rPr lang="fr-FR" sz="2400" spc="-5" dirty="0">
                <a:cs typeface="Calibri"/>
              </a:rPr>
              <a:t>, (2008),</a:t>
            </a:r>
            <a:r>
              <a:rPr lang="fr-FR" sz="2400" dirty="0">
                <a:cs typeface="Calibri"/>
              </a:rPr>
              <a:t> </a:t>
            </a:r>
            <a:r>
              <a:rPr lang="fr-FR" sz="2400" spc="-5" dirty="0">
                <a:cs typeface="Calibri"/>
              </a:rPr>
              <a:t>2012</a:t>
            </a:r>
            <a:endParaRPr lang="fr-FR" sz="2400" dirty="0">
              <a:cs typeface="Calibri"/>
            </a:endParaRPr>
          </a:p>
          <a:p>
            <a:pPr marL="714375" indent="-177800">
              <a:lnSpc>
                <a:spcPct val="100000"/>
              </a:lnSpc>
              <a:spcBef>
                <a:spcPts val="254"/>
              </a:spcBef>
              <a:buClr>
                <a:srgbClr val="7030A0"/>
              </a:buClr>
              <a:buFont typeface="Arial" panose="020B0604020202020204" pitchFamily="34" charset="0"/>
              <a:buChar char="•"/>
            </a:pPr>
            <a:r>
              <a:rPr lang="fr-FR" sz="2400" dirty="0">
                <a:cs typeface="Calibri"/>
              </a:rPr>
              <a:t>Le </a:t>
            </a:r>
            <a:r>
              <a:rPr lang="fr-FR" sz="2400" spc="-5" dirty="0">
                <a:cs typeface="Calibri"/>
              </a:rPr>
              <a:t>Breton D., </a:t>
            </a:r>
            <a:r>
              <a:rPr lang="fr-FR" sz="2400" i="1" spc="-5" dirty="0">
                <a:cs typeface="Calibri"/>
              </a:rPr>
              <a:t>Sociologie </a:t>
            </a:r>
            <a:r>
              <a:rPr lang="fr-FR" sz="2400" i="1" dirty="0">
                <a:cs typeface="Calibri"/>
              </a:rPr>
              <a:t>du </a:t>
            </a:r>
            <a:r>
              <a:rPr lang="fr-FR" sz="2400" i="1" spc="-5" dirty="0">
                <a:cs typeface="Calibri"/>
              </a:rPr>
              <a:t>risque</a:t>
            </a:r>
            <a:r>
              <a:rPr lang="fr-FR" sz="2400" spc="-5" dirty="0">
                <a:cs typeface="Calibri"/>
              </a:rPr>
              <a:t>, </a:t>
            </a:r>
            <a:r>
              <a:rPr lang="fr-FR" sz="2400" dirty="0">
                <a:cs typeface="Calibri"/>
              </a:rPr>
              <a:t>PUF, </a:t>
            </a:r>
            <a:r>
              <a:rPr lang="fr-FR" sz="2400" spc="-5" dirty="0">
                <a:cs typeface="Calibri"/>
              </a:rPr>
              <a:t>Que-Sais-Je,</a:t>
            </a:r>
            <a:r>
              <a:rPr lang="fr-FR" sz="2400" spc="30" dirty="0">
                <a:cs typeface="Calibri"/>
              </a:rPr>
              <a:t> </a:t>
            </a:r>
            <a:r>
              <a:rPr lang="fr-FR" sz="2400" spc="-5" dirty="0">
                <a:cs typeface="Calibri"/>
              </a:rPr>
              <a:t>2017</a:t>
            </a:r>
            <a:endParaRPr lang="fr-FR" sz="2400" dirty="0">
              <a:cs typeface="Calibri"/>
            </a:endParaRPr>
          </a:p>
          <a:p>
            <a:pPr marL="714375" indent="-177800">
              <a:lnSpc>
                <a:spcPct val="100000"/>
              </a:lnSpc>
              <a:spcBef>
                <a:spcPts val="320"/>
              </a:spcBef>
              <a:buClr>
                <a:srgbClr val="7030A0"/>
              </a:buClr>
              <a:buFont typeface="Arial" panose="020B0604020202020204" pitchFamily="34" charset="0"/>
              <a:buChar char="•"/>
            </a:pPr>
            <a:r>
              <a:rPr lang="fr-FR" sz="2400" spc="-5" dirty="0">
                <a:cs typeface="Calibri"/>
              </a:rPr>
              <a:t>Murard N., </a:t>
            </a:r>
            <a:r>
              <a:rPr lang="fr-FR" sz="2400" i="1" dirty="0">
                <a:cs typeface="Calibri"/>
              </a:rPr>
              <a:t>La </a:t>
            </a:r>
            <a:r>
              <a:rPr lang="fr-FR" sz="2400" i="1" spc="-5" dirty="0">
                <a:cs typeface="Calibri"/>
              </a:rPr>
              <a:t>protection sociale</a:t>
            </a:r>
            <a:r>
              <a:rPr lang="fr-FR" sz="2400" spc="-5" dirty="0">
                <a:cs typeface="Calibri"/>
              </a:rPr>
              <a:t>, Repères,</a:t>
            </a:r>
            <a:r>
              <a:rPr lang="fr-FR" sz="2400" spc="25" dirty="0">
                <a:cs typeface="Calibri"/>
              </a:rPr>
              <a:t> </a:t>
            </a:r>
            <a:r>
              <a:rPr lang="fr-FR" sz="2400" spc="-5" dirty="0">
                <a:cs typeface="Calibri"/>
              </a:rPr>
              <a:t>2004</a:t>
            </a:r>
            <a:endParaRPr lang="fr-FR" sz="2400" dirty="0">
              <a:cs typeface="Calibri"/>
            </a:endParaRPr>
          </a:p>
          <a:p>
            <a:pPr marL="714375" marR="5080" indent="-177800">
              <a:lnSpc>
                <a:spcPts val="2620"/>
              </a:lnSpc>
              <a:spcBef>
                <a:spcPts val="525"/>
              </a:spcBef>
              <a:buClr>
                <a:srgbClr val="7030A0"/>
              </a:buClr>
              <a:buFont typeface="Arial" panose="020B0604020202020204" pitchFamily="34" charset="0"/>
              <a:buChar char="•"/>
            </a:pPr>
            <a:r>
              <a:rPr lang="fr-FR" sz="2400" dirty="0">
                <a:cs typeface="Calibri"/>
              </a:rPr>
              <a:t>Pe</a:t>
            </a:r>
            <a:r>
              <a:rPr lang="fr-FR" sz="2400" spc="-5" dirty="0">
                <a:cs typeface="Calibri"/>
              </a:rPr>
              <a:t>r</a:t>
            </a:r>
            <a:r>
              <a:rPr lang="fr-FR" sz="2400" dirty="0">
                <a:cs typeface="Calibri"/>
              </a:rPr>
              <a:t>etti</a:t>
            </a:r>
            <a:r>
              <a:rPr lang="fr-FR" sz="2400" spc="-5" dirty="0">
                <a:cs typeface="Calibri"/>
              </a:rPr>
              <a:t>-W</a:t>
            </a:r>
            <a:r>
              <a:rPr lang="fr-FR" sz="2400" dirty="0">
                <a:cs typeface="Calibri"/>
              </a:rPr>
              <a:t>at</a:t>
            </a:r>
            <a:r>
              <a:rPr lang="fr-FR" sz="2400" spc="-5" dirty="0">
                <a:cs typeface="Calibri"/>
              </a:rPr>
              <a:t>e</a:t>
            </a:r>
            <a:r>
              <a:rPr lang="fr-FR" sz="2400" dirty="0">
                <a:cs typeface="Calibri"/>
              </a:rPr>
              <a:t>l </a:t>
            </a:r>
            <a:r>
              <a:rPr lang="fr-FR" sz="2400" spc="-5" dirty="0">
                <a:cs typeface="Calibri"/>
              </a:rPr>
              <a:t>P</a:t>
            </a:r>
            <a:r>
              <a:rPr lang="fr-FR" sz="2400" dirty="0">
                <a:cs typeface="Calibri"/>
              </a:rPr>
              <a:t>.,	</a:t>
            </a:r>
            <a:r>
              <a:rPr lang="fr-FR" sz="2400" i="1" dirty="0">
                <a:cs typeface="Calibri"/>
              </a:rPr>
              <a:t>La soci</a:t>
            </a:r>
            <a:r>
              <a:rPr lang="fr-FR" sz="2400" i="1" spc="-5" dirty="0">
                <a:cs typeface="Calibri"/>
              </a:rPr>
              <a:t>é</a:t>
            </a:r>
            <a:r>
              <a:rPr lang="fr-FR" sz="2400" i="1" dirty="0">
                <a:cs typeface="Calibri"/>
              </a:rPr>
              <a:t>té du risqu</a:t>
            </a:r>
            <a:r>
              <a:rPr lang="fr-FR" sz="2400" i="1" spc="-5" dirty="0">
                <a:cs typeface="Calibri"/>
              </a:rPr>
              <a:t>e</a:t>
            </a:r>
            <a:r>
              <a:rPr lang="fr-FR" sz="2400" dirty="0">
                <a:cs typeface="Calibri"/>
              </a:rPr>
              <a:t>, R</a:t>
            </a:r>
            <a:r>
              <a:rPr lang="fr-FR" sz="2400" spc="-5" dirty="0">
                <a:cs typeface="Calibri"/>
              </a:rPr>
              <a:t>e</a:t>
            </a:r>
            <a:r>
              <a:rPr lang="fr-FR" sz="2400" dirty="0">
                <a:cs typeface="Calibri"/>
              </a:rPr>
              <a:t>pè</a:t>
            </a:r>
            <a:r>
              <a:rPr lang="fr-FR" sz="2400" spc="-5" dirty="0">
                <a:cs typeface="Calibri"/>
              </a:rPr>
              <a:t>r</a:t>
            </a:r>
            <a:r>
              <a:rPr lang="fr-FR" sz="2400" dirty="0">
                <a:cs typeface="Calibri"/>
              </a:rPr>
              <a:t>es,	La </a:t>
            </a:r>
            <a:r>
              <a:rPr lang="fr-FR" sz="2400" spc="-5" dirty="0">
                <a:cs typeface="Calibri"/>
              </a:rPr>
              <a:t>D</a:t>
            </a:r>
            <a:r>
              <a:rPr lang="fr-FR" sz="2400" dirty="0">
                <a:cs typeface="Calibri"/>
              </a:rPr>
              <a:t>éc</a:t>
            </a:r>
            <a:r>
              <a:rPr lang="fr-FR" sz="2400" spc="-5" dirty="0">
                <a:cs typeface="Calibri"/>
              </a:rPr>
              <a:t>o</a:t>
            </a:r>
            <a:r>
              <a:rPr lang="fr-FR" sz="2400" dirty="0">
                <a:cs typeface="Calibri"/>
              </a:rPr>
              <a:t>uve</a:t>
            </a:r>
            <a:r>
              <a:rPr lang="fr-FR" sz="2400" spc="-5" dirty="0">
                <a:cs typeface="Calibri"/>
              </a:rPr>
              <a:t>r</a:t>
            </a:r>
            <a:r>
              <a:rPr lang="fr-FR" sz="2400" dirty="0">
                <a:cs typeface="Calibri"/>
              </a:rPr>
              <a:t>t</a:t>
            </a:r>
            <a:r>
              <a:rPr lang="fr-FR" sz="2400" spc="-5" dirty="0">
                <a:cs typeface="Calibri"/>
              </a:rPr>
              <a:t>e</a:t>
            </a:r>
            <a:r>
              <a:rPr lang="fr-FR" sz="2400" dirty="0">
                <a:cs typeface="Calibri"/>
              </a:rPr>
              <a:t>, </a:t>
            </a:r>
            <a:r>
              <a:rPr lang="fr-FR" sz="2400" spc="-5" dirty="0">
                <a:cs typeface="Calibri"/>
              </a:rPr>
              <a:t>2010</a:t>
            </a:r>
            <a:endParaRPr lang="fr-FR" sz="2400" dirty="0">
              <a:cs typeface="Calibri"/>
            </a:endParaRPr>
          </a:p>
          <a:p>
            <a:pPr marL="714375" indent="-177800">
              <a:lnSpc>
                <a:spcPct val="100000"/>
              </a:lnSpc>
              <a:spcBef>
                <a:spcPts val="254"/>
              </a:spcBef>
              <a:buClr>
                <a:srgbClr val="7030A0"/>
              </a:buClr>
              <a:buFont typeface="Arial" panose="020B0604020202020204" pitchFamily="34" charset="0"/>
              <a:buChar char="•"/>
            </a:pPr>
            <a:r>
              <a:rPr lang="fr-FR" sz="2400" spc="-5" dirty="0">
                <a:cs typeface="Calibri"/>
              </a:rPr>
              <a:t>Peretti-Watel P., </a:t>
            </a:r>
            <a:r>
              <a:rPr lang="fr-FR" sz="2400" i="1" spc="-5" dirty="0">
                <a:cs typeface="Calibri"/>
              </a:rPr>
              <a:t>Sociologie </a:t>
            </a:r>
            <a:r>
              <a:rPr lang="fr-FR" sz="2400" i="1" dirty="0">
                <a:cs typeface="Calibri"/>
              </a:rPr>
              <a:t>du </a:t>
            </a:r>
            <a:r>
              <a:rPr lang="fr-FR" sz="2400" i="1" spc="-5" dirty="0">
                <a:cs typeface="Calibri"/>
              </a:rPr>
              <a:t>risque</a:t>
            </a:r>
            <a:r>
              <a:rPr lang="fr-FR" sz="2400" spc="-5" dirty="0">
                <a:cs typeface="Calibri"/>
              </a:rPr>
              <a:t>, Armand Colin, </a:t>
            </a:r>
            <a:r>
              <a:rPr lang="fr-FR" sz="2400" dirty="0">
                <a:cs typeface="Calibri"/>
              </a:rPr>
              <a:t>U,</a:t>
            </a:r>
            <a:r>
              <a:rPr lang="fr-FR" sz="2400" spc="60" dirty="0">
                <a:cs typeface="Calibri"/>
              </a:rPr>
              <a:t> </a:t>
            </a:r>
            <a:r>
              <a:rPr lang="fr-FR" sz="2400" spc="-5" dirty="0">
                <a:cs typeface="Calibri"/>
              </a:rPr>
              <a:t>2003</a:t>
            </a:r>
            <a:endParaRPr lang="fr-FR" sz="2400" dirty="0">
              <a:cs typeface="Calibri"/>
            </a:endParaRPr>
          </a:p>
          <a:p>
            <a:pPr marL="714375" indent="-177800">
              <a:lnSpc>
                <a:spcPct val="100000"/>
              </a:lnSpc>
              <a:spcBef>
                <a:spcPts val="320"/>
              </a:spcBef>
              <a:buClr>
                <a:srgbClr val="7030A0"/>
              </a:buClr>
              <a:buFont typeface="Arial" panose="020B0604020202020204" pitchFamily="34" charset="0"/>
              <a:buChar char="•"/>
            </a:pPr>
            <a:r>
              <a:rPr lang="fr-FR" sz="2400" spc="-5" dirty="0">
                <a:cs typeface="Calibri"/>
              </a:rPr>
              <a:t>Rosanvallon P., </a:t>
            </a:r>
            <a:r>
              <a:rPr lang="fr-FR" sz="2400" i="1" dirty="0">
                <a:cs typeface="Calibri"/>
              </a:rPr>
              <a:t>La </a:t>
            </a:r>
            <a:r>
              <a:rPr lang="fr-FR" sz="2400" i="1" spc="-5" dirty="0">
                <a:cs typeface="Calibri"/>
              </a:rPr>
              <a:t>nouvelle question sociale</a:t>
            </a:r>
            <a:r>
              <a:rPr lang="fr-FR" sz="2400" spc="-5" dirty="0">
                <a:cs typeface="Calibri"/>
              </a:rPr>
              <a:t>, </a:t>
            </a:r>
            <a:r>
              <a:rPr lang="fr-FR" sz="2400" dirty="0">
                <a:cs typeface="Calibri"/>
              </a:rPr>
              <a:t>Le </a:t>
            </a:r>
            <a:r>
              <a:rPr lang="fr-FR" sz="2400" spc="-5" dirty="0">
                <a:cs typeface="Calibri"/>
              </a:rPr>
              <a:t>Seuil</a:t>
            </a:r>
            <a:r>
              <a:rPr lang="fr-FR" sz="2400" spc="-5">
                <a:cs typeface="Calibri"/>
              </a:rPr>
              <a:t>,</a:t>
            </a:r>
            <a:r>
              <a:rPr lang="fr-FR" sz="2400" spc="45">
                <a:cs typeface="Calibri"/>
              </a:rPr>
              <a:t> </a:t>
            </a:r>
            <a:r>
              <a:rPr lang="fr-FR" sz="2400" spc="-5">
                <a:cs typeface="Calibri"/>
              </a:rPr>
              <a:t>1995</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504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1515448" y="728970"/>
            <a:ext cx="3320538"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Introduction</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96000" y="1620000"/>
            <a:ext cx="11460064" cy="380104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Une introduction à l’approche économique standard du risque et de l’assurance</a:t>
            </a:r>
          </a:p>
          <a:p>
            <a:pPr>
              <a:spcBef>
                <a:spcPts val="600"/>
              </a:spcBef>
            </a:pPr>
            <a:r>
              <a:rPr lang="fr-FR" sz="2400" dirty="0">
                <a:latin typeface="Arial" panose="020B0604020202020204" pitchFamily="34" charset="0"/>
                <a:cs typeface="Arial" panose="020B0604020202020204" pitchFamily="34" charset="0"/>
              </a:rPr>
              <a:t>  visant à présenter les mécanismes fondamentaux</a:t>
            </a:r>
          </a:p>
          <a:p>
            <a:pPr marL="16192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 « risque » : événement à la survenance incertaine (au sens commun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terme) qui peut affecter le bien-être de l’individu, positivement ou négativement</a:t>
            </a:r>
          </a:p>
          <a:p>
            <a:pPr marL="161925">
              <a:spcBef>
                <a:spcPts val="600"/>
              </a:spcBef>
              <a:buClr>
                <a:srgbClr val="7030A0"/>
              </a:buClr>
            </a:pPr>
            <a:endParaRPr lang="fr-FR" sz="2400" dirty="0">
              <a:latin typeface="Arial" panose="020B0604020202020204" pitchFamily="34" charset="0"/>
              <a:cs typeface="Arial" panose="020B0604020202020204" pitchFamily="34" charset="0"/>
            </a:endParaRPr>
          </a:p>
          <a:p>
            <a:pPr marL="161925">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u="sng" dirty="0">
                <a:solidFill>
                  <a:srgbClr val="7030A0"/>
                </a:solidFill>
                <a:latin typeface="Arial" panose="020B0604020202020204" pitchFamily="34" charset="0"/>
                <a:cs typeface="Arial" panose="020B0604020202020204" pitchFamily="34" charset="0"/>
              </a:rPr>
              <a:t>Sommaire :</a:t>
            </a:r>
          </a:p>
          <a:p>
            <a:pPr marL="161925">
              <a:spcBef>
                <a:spcPts val="600"/>
              </a:spcBef>
              <a:buClr>
                <a:srgbClr val="7030A0"/>
              </a:buClr>
            </a:pPr>
            <a:r>
              <a:rPr lang="fr-FR" sz="2400" dirty="0">
                <a:latin typeface="Arial" panose="020B0604020202020204" pitchFamily="34" charset="0"/>
                <a:cs typeface="Arial" panose="020B0604020202020204" pitchFamily="34" charset="0"/>
              </a:rPr>
              <a:t>		1. L’individu face au risque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2. Comment gérer les risques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3. Comment assurer ?</a:t>
            </a:r>
          </a:p>
        </p:txBody>
      </p:sp>
    </p:spTree>
    <p:extLst>
      <p:ext uri="{BB962C8B-B14F-4D97-AF65-F5344CB8AC3E}">
        <p14:creationId xmlns:p14="http://schemas.microsoft.com/office/powerpoint/2010/main" val="44146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L’individu face au risque</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1" y="1327696"/>
            <a:ext cx="11460064" cy="269304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L’aversion pour le risque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dirty="0">
                <a:latin typeface="Arial" panose="020B0604020202020204" pitchFamily="34" charset="0"/>
                <a:cs typeface="Arial" panose="020B0604020202020204" pitchFamily="34" charset="0"/>
              </a:rPr>
              <a:t>La plupart des individus n’aiment pas le risque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b="1" dirty="0">
                <a:latin typeface="Arial" panose="020B0604020202020204" pitchFamily="34" charset="0"/>
                <a:cs typeface="Arial" panose="020B0604020202020204" pitchFamily="34" charset="0"/>
                <a:sym typeface="Wingdings" panose="05000000000000000000" pitchFamily="2" charset="2"/>
              </a:rPr>
              <a:t>Exemple 1 : </a:t>
            </a:r>
            <a:r>
              <a:rPr lang="fr-FR" sz="2400" dirty="0">
                <a:latin typeface="Arial" panose="020B0604020202020204" pitchFamily="34" charset="0"/>
                <a:cs typeface="Arial" panose="020B0604020202020204" pitchFamily="34" charset="0"/>
              </a:rPr>
              <a:t>Espérance de gains (EspG) = somme des gains pondérés par leur</a:t>
            </a:r>
          </a:p>
          <a:p>
            <a:pPr>
              <a:spcBef>
                <a:spcPts val="600"/>
              </a:spcBef>
              <a:buClr>
                <a:srgbClr val="7030A0"/>
              </a:buClr>
            </a:pPr>
            <a:r>
              <a:rPr lang="fr-FR" sz="2400" dirty="0">
                <a:latin typeface="Arial" panose="020B0604020202020204" pitchFamily="34" charset="0"/>
                <a:cs typeface="Arial" panose="020B0604020202020204" pitchFamily="34" charset="0"/>
              </a:rPr>
              <a:t>      probabilité ; à espérances de gains égales, ils choisissent généralement le </a:t>
            </a:r>
          </a:p>
          <a:p>
            <a:pPr>
              <a:spcBef>
                <a:spcPts val="600"/>
              </a:spcBef>
              <a:buClr>
                <a:srgbClr val="7030A0"/>
              </a:buClr>
            </a:pPr>
            <a:r>
              <a:rPr lang="fr-FR" sz="2400" dirty="0">
                <a:latin typeface="Arial" panose="020B0604020202020204" pitchFamily="34" charset="0"/>
                <a:cs typeface="Arial" panose="020B0604020202020204" pitchFamily="34" charset="0"/>
              </a:rPr>
              <a:t>      « scénario » le moins risqué ; ainsi, un individu « averse au risque » choisira A</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50EB2E44-B86D-46D2-8EA6-C63ECCB8299F}"/>
              </a:ext>
            </a:extLst>
          </p:cNvPr>
          <p:cNvGraphicFramePr>
            <a:graphicFrameLocks noGrp="1"/>
          </p:cNvGraphicFramePr>
          <p:nvPr>
            <p:custDataLst>
              <p:tags r:id="rId7"/>
            </p:custDataLst>
            <p:extLst>
              <p:ext uri="{D42A27DB-BD31-4B8C-83A1-F6EECF244321}">
                <p14:modId xmlns:p14="http://schemas.microsoft.com/office/powerpoint/2010/main" val="1999381700"/>
              </p:ext>
            </p:extLst>
          </p:nvPr>
        </p:nvGraphicFramePr>
        <p:xfrm>
          <a:off x="2495960" y="3716251"/>
          <a:ext cx="7200080" cy="2359453"/>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600040">
                  <a:extLst>
                    <a:ext uri="{9D8B030D-6E8A-4147-A177-3AD203B41FA5}">
                      <a16:colId xmlns:a16="http://schemas.microsoft.com/office/drawing/2014/main" val="3181288567"/>
                    </a:ext>
                  </a:extLst>
                </a:gridCol>
                <a:gridCol w="3600040">
                  <a:extLst>
                    <a:ext uri="{9D8B030D-6E8A-4147-A177-3AD203B41FA5}">
                      <a16:colId xmlns:a16="http://schemas.microsoft.com/office/drawing/2014/main" val="773660993"/>
                    </a:ext>
                  </a:extLst>
                </a:gridCol>
              </a:tblGrid>
              <a:tr h="916179">
                <a:tc>
                  <a:txBody>
                    <a:bodyPr/>
                    <a:lstStyle/>
                    <a:p>
                      <a:pPr algn="ctr"/>
                      <a:r>
                        <a:rPr lang="fr-FR" sz="2000" dirty="0">
                          <a:latin typeface="Arial" panose="020B0604020202020204" pitchFamily="34" charset="0"/>
                          <a:cs typeface="Arial" panose="020B0604020202020204" pitchFamily="34" charset="0"/>
                        </a:rPr>
                        <a:t>Scénario A</a:t>
                      </a:r>
                    </a:p>
                    <a:p>
                      <a:pPr algn="ctr"/>
                      <a:r>
                        <a:rPr lang="fr-FR" sz="2000" dirty="0">
                          <a:latin typeface="Arial" panose="020B0604020202020204" pitchFamily="34" charset="0"/>
                          <a:cs typeface="Arial" panose="020B0604020202020204" pitchFamily="34" charset="0"/>
                        </a:rPr>
                        <a:t>(sans risque)</a:t>
                      </a:r>
                    </a:p>
                  </a:txBody>
                  <a:tcPr marL="36000" marR="36000" marT="36000" marB="36000">
                    <a:solidFill>
                      <a:srgbClr val="AE78D6"/>
                    </a:solidFill>
                  </a:tcPr>
                </a:tc>
                <a:tc>
                  <a:txBody>
                    <a:bodyPr/>
                    <a:lstStyle/>
                    <a:p>
                      <a:pPr algn="ctr"/>
                      <a:r>
                        <a:rPr lang="fr-FR" sz="2000" dirty="0">
                          <a:latin typeface="Arial" panose="020B0604020202020204" pitchFamily="34" charset="0"/>
                          <a:cs typeface="Arial" panose="020B0604020202020204" pitchFamily="34" charset="0"/>
                        </a:rPr>
                        <a:t>Scénario B</a:t>
                      </a:r>
                    </a:p>
                    <a:p>
                      <a:pPr algn="ctr"/>
                      <a:r>
                        <a:rPr lang="fr-FR" sz="2000" dirty="0">
                          <a:latin typeface="Arial" panose="020B0604020202020204" pitchFamily="34" charset="0"/>
                          <a:cs typeface="Arial" panose="020B0604020202020204" pitchFamily="34" charset="0"/>
                        </a:rPr>
                        <a:t>(risqué)</a:t>
                      </a:r>
                    </a:p>
                  </a:txBody>
                  <a:tcPr marL="36000" marR="36000" marT="36000" marB="36000">
                    <a:solidFill>
                      <a:srgbClr val="AE78D6"/>
                    </a:solidFill>
                  </a:tcPr>
                </a:tc>
                <a:extLst>
                  <a:ext uri="{0D108BD9-81ED-4DB2-BD59-A6C34878D82A}">
                    <a16:rowId xmlns:a16="http://schemas.microsoft.com/office/drawing/2014/main" val="279288772"/>
                  </a:ext>
                </a:extLst>
              </a:tr>
              <a:tr h="1020439">
                <a:tc>
                  <a:txBody>
                    <a:bodyPr/>
                    <a:lstStyle/>
                    <a:p>
                      <a:pPr marL="108000" marR="464820" algn="l">
                        <a:lnSpc>
                          <a:spcPct val="100000"/>
                        </a:lnSpc>
                        <a:spcBef>
                          <a:spcPts val="0"/>
                        </a:spcBef>
                        <a:tabLst/>
                      </a:pPr>
                      <a:r>
                        <a:rPr lang="fr-FR" sz="2000" spc="-5" dirty="0">
                          <a:latin typeface="Arial" panose="020B0604020202020204" pitchFamily="34" charset="0"/>
                          <a:cs typeface="Arial" panose="020B0604020202020204" pitchFamily="34" charset="0"/>
                        </a:rPr>
                        <a:t>Vous gagnez</a:t>
                      </a:r>
                      <a:r>
                        <a:rPr lang="fr-FR" sz="2000" spc="2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100</a:t>
                      </a:r>
                      <a:r>
                        <a:rPr lang="fr-FR" sz="2000" spc="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 </a:t>
                      </a:r>
                    </a:p>
                    <a:p>
                      <a:pPr marL="108000" marR="464820" indent="0" algn="l">
                        <a:lnSpc>
                          <a:spcPct val="100000"/>
                        </a:lnSpc>
                        <a:spcBef>
                          <a:spcPts val="0"/>
                        </a:spcBef>
                        <a:tabLst/>
                      </a:pPr>
                      <a:r>
                        <a:rPr lang="fr-FR" sz="2000" dirty="0">
                          <a:latin typeface="Arial" panose="020B0604020202020204" pitchFamily="34" charset="0"/>
                          <a:cs typeface="Arial" panose="020B0604020202020204" pitchFamily="34" charset="0"/>
                        </a:rPr>
                        <a:t>[</a:t>
                      </a:r>
                      <a:r>
                        <a:rPr lang="fr-FR" sz="2000" i="1" dirty="0">
                          <a:latin typeface="Arial" panose="020B0604020202020204" pitchFamily="34" charset="0"/>
                          <a:cs typeface="Arial" panose="020B0604020202020204" pitchFamily="34" charset="0"/>
                        </a:rPr>
                        <a:t>p</a:t>
                      </a:r>
                      <a:r>
                        <a:rPr lang="fr-FR" sz="2000" i="1" spc="-95"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 100%]</a:t>
                      </a:r>
                      <a:endParaRPr lang="fr-FR" sz="2000" dirty="0">
                        <a:latin typeface="Arial" panose="020B0604020202020204" pitchFamily="34" charset="0"/>
                        <a:cs typeface="Arial" panose="020B0604020202020204" pitchFamily="34" charset="0"/>
                      </a:endParaRPr>
                    </a:p>
                  </a:txBody>
                  <a:tcPr marL="36000" marR="36000" marT="36000" marB="36000">
                    <a:solidFill>
                      <a:srgbClr val="E8D9F3"/>
                    </a:solidFill>
                  </a:tcPr>
                </a:tc>
                <a:tc>
                  <a:txBody>
                    <a:bodyPr/>
                    <a:lstStyle/>
                    <a:p>
                      <a:pPr marL="91440">
                        <a:lnSpc>
                          <a:spcPct val="100000"/>
                        </a:lnSpc>
                        <a:spcBef>
                          <a:spcPts val="360"/>
                        </a:spcBef>
                      </a:pPr>
                      <a:r>
                        <a:rPr sz="2000" dirty="0">
                          <a:latin typeface="Arial" panose="020B0604020202020204" pitchFamily="34" charset="0"/>
                          <a:cs typeface="Arial" panose="020B0604020202020204" pitchFamily="34" charset="0"/>
                        </a:rPr>
                        <a:t>On </a:t>
                      </a:r>
                      <a:r>
                        <a:rPr sz="2000" spc="-5" dirty="0">
                          <a:latin typeface="Arial" panose="020B0604020202020204" pitchFamily="34" charset="0"/>
                          <a:cs typeface="Arial" panose="020B0604020202020204" pitchFamily="34" charset="0"/>
                        </a:rPr>
                        <a:t>tire </a:t>
                      </a:r>
                      <a:r>
                        <a:rPr sz="2000" dirty="0">
                          <a:latin typeface="Arial" panose="020B0604020202020204" pitchFamily="34" charset="0"/>
                          <a:cs typeface="Arial" panose="020B0604020202020204" pitchFamily="34" charset="0"/>
                        </a:rPr>
                        <a:t>à pile (P) </a:t>
                      </a:r>
                      <a:r>
                        <a:rPr sz="2000" spc="-5" dirty="0">
                          <a:latin typeface="Arial" panose="020B0604020202020204" pitchFamily="34" charset="0"/>
                          <a:cs typeface="Arial" panose="020B0604020202020204" pitchFamily="34" charset="0"/>
                        </a:rPr>
                        <a:t>ou face</a:t>
                      </a:r>
                      <a:r>
                        <a:rPr sz="2000" spc="-4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(F)</a:t>
                      </a:r>
                    </a:p>
                    <a:p>
                      <a:pPr marL="91440">
                        <a:lnSpc>
                          <a:spcPct val="100000"/>
                        </a:lnSpc>
                        <a:tabLst>
                          <a:tab pos="1068705" algn="l"/>
                        </a:tabLst>
                      </a:pPr>
                      <a:r>
                        <a:rPr sz="2000" b="1"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0€	[p </a:t>
                      </a:r>
                      <a:r>
                        <a:rPr sz="2000" dirty="0">
                          <a:latin typeface="Arial" panose="020B0604020202020204" pitchFamily="34" charset="0"/>
                          <a:cs typeface="Arial" panose="020B0604020202020204" pitchFamily="34" charset="0"/>
                        </a:rPr>
                        <a:t>=</a:t>
                      </a:r>
                      <a:r>
                        <a:rPr sz="2000" spc="-9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p>
                      <a:pPr marL="91440">
                        <a:lnSpc>
                          <a:spcPct val="100000"/>
                        </a:lnSpc>
                      </a:pPr>
                      <a:r>
                        <a:rPr sz="2000" b="1" dirty="0">
                          <a:latin typeface="Arial" panose="020B0604020202020204" pitchFamily="34" charset="0"/>
                          <a:cs typeface="Arial" panose="020B0604020202020204" pitchFamily="34" charset="0"/>
                        </a:rPr>
                        <a:t>F </a:t>
                      </a:r>
                      <a:r>
                        <a:rPr sz="200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2</a:t>
                      </a:r>
                      <a:r>
                        <a:rPr sz="2000" spc="-5" dirty="0">
                          <a:latin typeface="Arial" panose="020B0604020202020204" pitchFamily="34" charset="0"/>
                          <a:cs typeface="Arial" panose="020B0604020202020204" pitchFamily="34" charset="0"/>
                        </a:rPr>
                        <a:t>00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a:t>
                      </a:r>
                      <a:r>
                        <a:rPr sz="2000" spc="-8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txBody>
                  <a:tcPr marL="0" marR="0" marB="0">
                    <a:solidFill>
                      <a:srgbClr val="E8D9F3"/>
                    </a:solidFill>
                  </a:tcPr>
                </a:tc>
                <a:extLst>
                  <a:ext uri="{0D108BD9-81ED-4DB2-BD59-A6C34878D82A}">
                    <a16:rowId xmlns:a16="http://schemas.microsoft.com/office/drawing/2014/main" val="3225718191"/>
                  </a:ext>
                </a:extLst>
              </a:tr>
              <a:tr h="42283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fr-FR" sz="2000" dirty="0">
                          <a:latin typeface="Arial" panose="020B0604020202020204" pitchFamily="34" charset="0"/>
                          <a:cs typeface="Arial" panose="020B0604020202020204" pitchFamily="34" charset="0"/>
                        </a:rPr>
                        <a:t>EspG (A) = </a:t>
                      </a:r>
                      <a:r>
                        <a:rPr lang="fr-FR" sz="2000" spc="-5" dirty="0">
                          <a:latin typeface="Arial" panose="020B0604020202020204" pitchFamily="34" charset="0"/>
                          <a:cs typeface="Arial" panose="020B0604020202020204" pitchFamily="34" charset="0"/>
                        </a:rPr>
                        <a:t>100</a:t>
                      </a:r>
                      <a:r>
                        <a:rPr lang="fr-FR" sz="2000" spc="-2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a:t>
                      </a:r>
                    </a:p>
                  </a:txBody>
                  <a:tcPr marL="36000" marR="36000" marT="36000" marB="36000">
                    <a:solidFill>
                      <a:schemeClr val="bg1"/>
                    </a:solidFill>
                  </a:tcPr>
                </a:tc>
                <a:tc>
                  <a:txBody>
                    <a:bodyPr/>
                    <a:lstStyle/>
                    <a:p>
                      <a:pPr marL="148590">
                        <a:lnSpc>
                          <a:spcPct val="100000"/>
                        </a:lnSpc>
                        <a:spcBef>
                          <a:spcPts val="359"/>
                        </a:spcBef>
                      </a:pPr>
                      <a:r>
                        <a:rPr sz="2000" dirty="0">
                          <a:latin typeface="Arial" panose="020B0604020202020204" pitchFamily="34" charset="0"/>
                          <a:cs typeface="Arial" panose="020B0604020202020204" pitchFamily="34" charset="0"/>
                        </a:rPr>
                        <a:t>EspG </a:t>
                      </a:r>
                      <a:r>
                        <a:rPr sz="2000" spc="-5" dirty="0">
                          <a:latin typeface="Arial" panose="020B0604020202020204" pitchFamily="34" charset="0"/>
                          <a:cs typeface="Arial" panose="020B0604020202020204" pitchFamily="34" charset="0"/>
                        </a:rPr>
                        <a:t>(B)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1</a:t>
                      </a:r>
                      <a:r>
                        <a:rPr lang="fr-FR" sz="2000" spc="-5" dirty="0">
                          <a:latin typeface="Arial" panose="020B0604020202020204" pitchFamily="34" charset="0"/>
                          <a:cs typeface="Arial" panose="020B0604020202020204" pitchFamily="34" charset="0"/>
                        </a:rPr>
                        <a:t>0</a:t>
                      </a:r>
                      <a:r>
                        <a:rPr sz="2000" spc="-5" dirty="0">
                          <a:latin typeface="Arial" panose="020B0604020202020204" pitchFamily="34" charset="0"/>
                          <a:cs typeface="Arial" panose="020B0604020202020204" pitchFamily="34" charset="0"/>
                        </a:rPr>
                        <a:t>0</a:t>
                      </a:r>
                      <a:r>
                        <a:rPr sz="2000" spc="-2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t>
                      </a:r>
                    </a:p>
                  </a:txBody>
                  <a:tcPr marL="0" marR="0" marT="45719" marB="0">
                    <a:solidFill>
                      <a:schemeClr val="bg1"/>
                    </a:solidFill>
                  </a:tcPr>
                </a:tc>
                <a:extLst>
                  <a:ext uri="{0D108BD9-81ED-4DB2-BD59-A6C34878D82A}">
                    <a16:rowId xmlns:a16="http://schemas.microsoft.com/office/drawing/2014/main" val="1341084625"/>
                  </a:ext>
                </a:extLst>
              </a:tr>
            </a:tbl>
          </a:graphicData>
        </a:graphic>
      </p:graphicFrame>
    </p:spTree>
    <p:extLst>
      <p:ext uri="{BB962C8B-B14F-4D97-AF65-F5344CB8AC3E}">
        <p14:creationId xmlns:p14="http://schemas.microsoft.com/office/powerpoint/2010/main" val="251295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L’individu face au risque</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1" y="1327696"/>
            <a:ext cx="11460064" cy="135421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L’aversion pour le risque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b="1" dirty="0">
                <a:latin typeface="Arial" panose="020B0604020202020204" pitchFamily="34" charset="0"/>
                <a:cs typeface="Arial" panose="020B0604020202020204" pitchFamily="34" charset="0"/>
                <a:sym typeface="Wingdings" panose="05000000000000000000" pitchFamily="2" charset="2"/>
              </a:rPr>
              <a:t>Exemple 2 :</a:t>
            </a:r>
            <a:r>
              <a:rPr lang="fr-FR" sz="2400" dirty="0">
                <a:latin typeface="Arial" panose="020B0604020202020204" pitchFamily="34" charset="0"/>
                <a:cs typeface="Arial" panose="020B0604020202020204" pitchFamily="34" charset="0"/>
                <a:sym typeface="Wingdings" panose="05000000000000000000" pitchFamily="2" charset="2"/>
              </a:rPr>
              <a:t> </a:t>
            </a:r>
            <a:r>
              <a:rPr lang="fr-FR" sz="2400" dirty="0">
                <a:latin typeface="Arial" panose="020B0604020202020204" pitchFamily="34" charset="0"/>
                <a:cs typeface="Arial" panose="020B0604020202020204" pitchFamily="34" charset="0"/>
              </a:rPr>
              <a:t>Raisonnement symétrique en cas de gains négatifs (= pertes) :</a:t>
            </a:r>
          </a:p>
          <a:p>
            <a:pPr>
              <a:spcBef>
                <a:spcPts val="600"/>
              </a:spcBef>
              <a:buClr>
                <a:srgbClr val="7030A0"/>
              </a:buClr>
            </a:pPr>
            <a:r>
              <a:rPr lang="fr-FR" sz="2400" dirty="0">
                <a:latin typeface="Arial" panose="020B0604020202020204" pitchFamily="34" charset="0"/>
                <a:cs typeface="Arial" panose="020B0604020202020204" pitchFamily="34" charset="0"/>
              </a:rPr>
              <a:t>     un individu « averse au risque » choisira A</a:t>
            </a:r>
          </a:p>
        </p:txBody>
      </p:sp>
      <p:graphicFrame>
        <p:nvGraphicFramePr>
          <p:cNvPr id="2" name="Tableau 1">
            <a:extLst>
              <a:ext uri="{FF2B5EF4-FFF2-40B4-BE49-F238E27FC236}">
                <a16:creationId xmlns:a16="http://schemas.microsoft.com/office/drawing/2014/main" id="{50EB2E44-B86D-46D2-8EA6-C63ECCB8299F}"/>
              </a:ext>
            </a:extLst>
          </p:cNvPr>
          <p:cNvGraphicFramePr>
            <a:graphicFrameLocks noGrp="1"/>
          </p:cNvGraphicFramePr>
          <p:nvPr>
            <p:custDataLst>
              <p:tags r:id="rId7"/>
            </p:custDataLst>
            <p:extLst>
              <p:ext uri="{D42A27DB-BD31-4B8C-83A1-F6EECF244321}">
                <p14:modId xmlns:p14="http://schemas.microsoft.com/office/powerpoint/2010/main" val="1581544530"/>
              </p:ext>
            </p:extLst>
          </p:nvPr>
        </p:nvGraphicFramePr>
        <p:xfrm>
          <a:off x="2495960" y="3055496"/>
          <a:ext cx="7200080" cy="2115606"/>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060034">
                  <a:extLst>
                    <a:ext uri="{9D8B030D-6E8A-4147-A177-3AD203B41FA5}">
                      <a16:colId xmlns:a16="http://schemas.microsoft.com/office/drawing/2014/main" val="3181288567"/>
                    </a:ext>
                  </a:extLst>
                </a:gridCol>
                <a:gridCol w="4140046">
                  <a:extLst>
                    <a:ext uri="{9D8B030D-6E8A-4147-A177-3AD203B41FA5}">
                      <a16:colId xmlns:a16="http://schemas.microsoft.com/office/drawing/2014/main" val="773660993"/>
                    </a:ext>
                  </a:extLst>
                </a:gridCol>
              </a:tblGrid>
              <a:tr h="916179">
                <a:tc>
                  <a:txBody>
                    <a:bodyPr/>
                    <a:lstStyle/>
                    <a:p>
                      <a:pPr algn="ctr"/>
                      <a:r>
                        <a:rPr lang="fr-FR" sz="2400" dirty="0">
                          <a:latin typeface="Arial" panose="020B0604020202020204" pitchFamily="34" charset="0"/>
                          <a:cs typeface="Arial" panose="020B0604020202020204" pitchFamily="34" charset="0"/>
                        </a:rPr>
                        <a:t>Scénario A</a:t>
                      </a:r>
                    </a:p>
                    <a:p>
                      <a:pPr algn="ctr"/>
                      <a:r>
                        <a:rPr lang="fr-FR" sz="2400" dirty="0">
                          <a:latin typeface="Arial" panose="020B0604020202020204" pitchFamily="34" charset="0"/>
                          <a:cs typeface="Arial" panose="020B0604020202020204" pitchFamily="34" charset="0"/>
                        </a:rPr>
                        <a:t>(sans risque)</a:t>
                      </a:r>
                    </a:p>
                  </a:txBody>
                  <a:tcPr marL="36000" marR="36000" marT="36000" marB="36000">
                    <a:solidFill>
                      <a:srgbClr val="AE78D6"/>
                    </a:solidFill>
                  </a:tcPr>
                </a:tc>
                <a:tc>
                  <a:txBody>
                    <a:bodyPr/>
                    <a:lstStyle/>
                    <a:p>
                      <a:pPr algn="ctr"/>
                      <a:r>
                        <a:rPr lang="fr-FR" sz="2400" dirty="0">
                          <a:latin typeface="Arial" panose="020B0604020202020204" pitchFamily="34" charset="0"/>
                          <a:cs typeface="Arial" panose="020B0604020202020204" pitchFamily="34" charset="0"/>
                        </a:rPr>
                        <a:t>Scénario B</a:t>
                      </a:r>
                    </a:p>
                    <a:p>
                      <a:pPr algn="ctr"/>
                      <a:r>
                        <a:rPr lang="fr-FR" sz="2400" dirty="0">
                          <a:latin typeface="Arial" panose="020B0604020202020204" pitchFamily="34" charset="0"/>
                          <a:cs typeface="Arial" panose="020B0604020202020204" pitchFamily="34" charset="0"/>
                        </a:rPr>
                        <a:t>(risqué)</a:t>
                      </a:r>
                    </a:p>
                  </a:txBody>
                  <a:tcPr marL="36000" marR="36000" marT="36000" marB="36000">
                    <a:solidFill>
                      <a:srgbClr val="AE78D6"/>
                    </a:solidFill>
                  </a:tcPr>
                </a:tc>
                <a:extLst>
                  <a:ext uri="{0D108BD9-81ED-4DB2-BD59-A6C34878D82A}">
                    <a16:rowId xmlns:a16="http://schemas.microsoft.com/office/drawing/2014/main" val="279288772"/>
                  </a:ext>
                </a:extLst>
              </a:tr>
              <a:tr h="776592">
                <a:tc>
                  <a:txBody>
                    <a:bodyPr/>
                    <a:lstStyle/>
                    <a:p>
                      <a:pPr marL="108000" marR="464820" algn="l">
                        <a:lnSpc>
                          <a:spcPct val="100000"/>
                        </a:lnSpc>
                        <a:spcBef>
                          <a:spcPts val="0"/>
                        </a:spcBef>
                        <a:tabLst/>
                      </a:pPr>
                      <a:r>
                        <a:rPr lang="fr-FR" sz="1800" spc="-5" dirty="0">
                          <a:latin typeface="Arial" panose="020B0604020202020204" pitchFamily="34" charset="0"/>
                          <a:cs typeface="Arial" panose="020B0604020202020204" pitchFamily="34" charset="0"/>
                        </a:rPr>
                        <a:t>Vous perdez</a:t>
                      </a:r>
                      <a:r>
                        <a:rPr lang="fr-FR" sz="1800" spc="20" dirty="0">
                          <a:latin typeface="Arial" panose="020B0604020202020204" pitchFamily="34" charset="0"/>
                          <a:cs typeface="Arial" panose="020B0604020202020204" pitchFamily="34" charset="0"/>
                        </a:rPr>
                        <a:t> </a:t>
                      </a:r>
                      <a:r>
                        <a:rPr lang="fr-FR" sz="1800" spc="-5" dirty="0">
                          <a:latin typeface="Arial" panose="020B0604020202020204" pitchFamily="34" charset="0"/>
                          <a:cs typeface="Arial" panose="020B0604020202020204" pitchFamily="34" charset="0"/>
                        </a:rPr>
                        <a:t>100</a:t>
                      </a:r>
                      <a:r>
                        <a:rPr lang="fr-FR" sz="1800" spc="5" dirty="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 </a:t>
                      </a:r>
                    </a:p>
                    <a:p>
                      <a:pPr marL="108000" marR="464820" indent="0" algn="l">
                        <a:lnSpc>
                          <a:spcPct val="100000"/>
                        </a:lnSpc>
                        <a:spcBef>
                          <a:spcPts val="0"/>
                        </a:spcBef>
                        <a:tabLst/>
                      </a:pPr>
                      <a:r>
                        <a:rPr lang="fr-FR" sz="1800" dirty="0">
                          <a:latin typeface="Arial" panose="020B0604020202020204" pitchFamily="34" charset="0"/>
                          <a:cs typeface="Arial" panose="020B0604020202020204" pitchFamily="34" charset="0"/>
                        </a:rPr>
                        <a:t>[</a:t>
                      </a:r>
                      <a:r>
                        <a:rPr lang="fr-FR" sz="1800" i="1" dirty="0">
                          <a:latin typeface="Arial" panose="020B0604020202020204" pitchFamily="34" charset="0"/>
                          <a:cs typeface="Arial" panose="020B0604020202020204" pitchFamily="34" charset="0"/>
                        </a:rPr>
                        <a:t>p</a:t>
                      </a:r>
                      <a:r>
                        <a:rPr lang="fr-FR" sz="1800" i="1" spc="-95" dirty="0">
                          <a:latin typeface="Arial" panose="020B0604020202020204" pitchFamily="34" charset="0"/>
                          <a:cs typeface="Arial" panose="020B0604020202020204" pitchFamily="34" charset="0"/>
                        </a:rPr>
                        <a:t> </a:t>
                      </a:r>
                      <a:r>
                        <a:rPr lang="fr-FR" sz="1800" i="1" dirty="0">
                          <a:latin typeface="Arial" panose="020B0604020202020204" pitchFamily="34" charset="0"/>
                          <a:cs typeface="Arial" panose="020B0604020202020204" pitchFamily="34" charset="0"/>
                        </a:rPr>
                        <a:t>= 100%]</a:t>
                      </a:r>
                      <a:endParaRPr lang="fr-FR" sz="1800" dirty="0">
                        <a:latin typeface="Arial" panose="020B0604020202020204" pitchFamily="34" charset="0"/>
                        <a:cs typeface="Arial" panose="020B0604020202020204" pitchFamily="34" charset="0"/>
                      </a:endParaRPr>
                    </a:p>
                  </a:txBody>
                  <a:tcPr marL="36000" marR="36000" marT="36000" marB="36000">
                    <a:solidFill>
                      <a:srgbClr val="E8D9F3"/>
                    </a:solidFill>
                  </a:tcPr>
                </a:tc>
                <a:tc>
                  <a:txBody>
                    <a:bodyPr/>
                    <a:lstStyle/>
                    <a:p>
                      <a:pPr marL="91440">
                        <a:lnSpc>
                          <a:spcPct val="100000"/>
                        </a:lnSpc>
                        <a:spcBef>
                          <a:spcPts val="359"/>
                        </a:spcBef>
                      </a:pPr>
                      <a:r>
                        <a:rPr sz="2000" b="1" spc="-5" dirty="0">
                          <a:latin typeface="Arial" panose="020B0604020202020204" pitchFamily="34" charset="0"/>
                          <a:cs typeface="Arial" panose="020B0604020202020204" pitchFamily="34" charset="0"/>
                        </a:rPr>
                        <a:t>B1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vous perdez </a:t>
                      </a:r>
                      <a:r>
                        <a:rPr sz="2000" dirty="0">
                          <a:latin typeface="Arial" panose="020B0604020202020204" pitchFamily="34" charset="0"/>
                          <a:cs typeface="Arial" panose="020B0604020202020204" pitchFamily="34" charset="0"/>
                        </a:rPr>
                        <a:t>0 </a:t>
                      </a:r>
                      <a:r>
                        <a:rPr sz="2000" spc="-5" dirty="0">
                          <a:latin typeface="Arial" panose="020B0604020202020204" pitchFamily="34" charset="0"/>
                          <a:cs typeface="Arial" panose="020B0604020202020204" pitchFamily="34" charset="0"/>
                        </a:rPr>
                        <a:t>[</a:t>
                      </a:r>
                      <a:r>
                        <a:rPr sz="2000" i="1" spc="-5" dirty="0">
                          <a:latin typeface="Arial" panose="020B0604020202020204" pitchFamily="34" charset="0"/>
                          <a:cs typeface="Arial" panose="020B0604020202020204" pitchFamily="34" charset="0"/>
                        </a:rPr>
                        <a:t>p </a:t>
                      </a:r>
                      <a:r>
                        <a:rPr sz="2000" i="1" dirty="0">
                          <a:latin typeface="Arial" panose="020B0604020202020204" pitchFamily="34" charset="0"/>
                          <a:cs typeface="Arial" panose="020B0604020202020204" pitchFamily="34" charset="0"/>
                        </a:rPr>
                        <a:t>=</a:t>
                      </a:r>
                      <a:r>
                        <a:rPr sz="2000" i="1" spc="-5" dirty="0">
                          <a:latin typeface="Arial" panose="020B0604020202020204" pitchFamily="34" charset="0"/>
                          <a:cs typeface="Arial" panose="020B0604020202020204" pitchFamily="34" charset="0"/>
                        </a:rPr>
                        <a:t> 90%]</a:t>
                      </a:r>
                      <a:endParaRPr sz="2000" dirty="0">
                        <a:latin typeface="Arial" panose="020B0604020202020204" pitchFamily="34" charset="0"/>
                        <a:cs typeface="Arial" panose="020B0604020202020204" pitchFamily="34" charset="0"/>
                      </a:endParaRPr>
                    </a:p>
                    <a:p>
                      <a:pPr marL="91440">
                        <a:lnSpc>
                          <a:spcPct val="100000"/>
                        </a:lnSpc>
                      </a:pPr>
                      <a:r>
                        <a:rPr sz="2000" b="1" spc="-5" dirty="0">
                          <a:latin typeface="Arial" panose="020B0604020202020204" pitchFamily="34" charset="0"/>
                          <a:cs typeface="Arial" panose="020B0604020202020204" pitchFamily="34" charset="0"/>
                        </a:rPr>
                        <a:t>B2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vous </a:t>
                      </a:r>
                      <a:r>
                        <a:rPr lang="fr-FR" sz="2000" spc="-5" noProof="0" dirty="0">
                          <a:latin typeface="Arial" panose="020B0604020202020204" pitchFamily="34" charset="0"/>
                          <a:cs typeface="Arial" panose="020B0604020202020204" pitchFamily="34" charset="0"/>
                        </a:rPr>
                        <a:t>perdez</a:t>
                      </a:r>
                      <a:r>
                        <a:rPr sz="2000" spc="-5" dirty="0">
                          <a:latin typeface="Arial" panose="020B0604020202020204" pitchFamily="34" charset="0"/>
                          <a:cs typeface="Arial" panose="020B0604020202020204" pitchFamily="34" charset="0"/>
                        </a:rPr>
                        <a:t> 1</a:t>
                      </a:r>
                      <a:r>
                        <a:rPr lang="fr-FR"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000€ </a:t>
                      </a:r>
                      <a:r>
                        <a:rPr sz="2000" dirty="0">
                          <a:latin typeface="Arial" panose="020B0604020202020204" pitchFamily="34" charset="0"/>
                          <a:cs typeface="Arial" panose="020B0604020202020204" pitchFamily="34" charset="0"/>
                        </a:rPr>
                        <a:t>[</a:t>
                      </a:r>
                      <a:r>
                        <a:rPr sz="2000" i="1" dirty="0">
                          <a:latin typeface="Arial" panose="020B0604020202020204" pitchFamily="34" charset="0"/>
                          <a:cs typeface="Arial" panose="020B0604020202020204" pitchFamily="34" charset="0"/>
                        </a:rPr>
                        <a:t>p =</a:t>
                      </a:r>
                      <a:r>
                        <a:rPr sz="2000" i="1" spc="-10" dirty="0">
                          <a:latin typeface="Arial" panose="020B0604020202020204" pitchFamily="34" charset="0"/>
                          <a:cs typeface="Arial" panose="020B0604020202020204" pitchFamily="34" charset="0"/>
                        </a:rPr>
                        <a:t> </a:t>
                      </a:r>
                      <a:r>
                        <a:rPr sz="2000" i="1" spc="-5" dirty="0">
                          <a:latin typeface="Arial" panose="020B0604020202020204" pitchFamily="34" charset="0"/>
                          <a:cs typeface="Arial" panose="020B0604020202020204" pitchFamily="34" charset="0"/>
                        </a:rPr>
                        <a:t>10%]</a:t>
                      </a:r>
                      <a:endParaRPr sz="2000" dirty="0">
                        <a:latin typeface="Arial" panose="020B0604020202020204" pitchFamily="34" charset="0"/>
                        <a:cs typeface="Arial" panose="020B0604020202020204" pitchFamily="34" charset="0"/>
                      </a:endParaRPr>
                    </a:p>
                  </a:txBody>
                  <a:tcPr marL="0" marR="0" marT="45719" marB="0">
                    <a:solidFill>
                      <a:srgbClr val="E8D9F3"/>
                    </a:solidFill>
                  </a:tcPr>
                </a:tc>
                <a:extLst>
                  <a:ext uri="{0D108BD9-81ED-4DB2-BD59-A6C34878D82A}">
                    <a16:rowId xmlns:a16="http://schemas.microsoft.com/office/drawing/2014/main" val="3225718191"/>
                  </a:ext>
                </a:extLst>
              </a:tr>
              <a:tr h="42283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fr-FR" sz="1800" dirty="0">
                          <a:latin typeface="Arial" panose="020B0604020202020204" pitchFamily="34" charset="0"/>
                          <a:cs typeface="Arial" panose="020B0604020202020204" pitchFamily="34" charset="0"/>
                        </a:rPr>
                        <a:t>EspG (A) = -</a:t>
                      </a:r>
                      <a:r>
                        <a:rPr lang="fr-FR" sz="1800" spc="-5" dirty="0">
                          <a:latin typeface="Arial" panose="020B0604020202020204" pitchFamily="34" charset="0"/>
                          <a:cs typeface="Arial" panose="020B0604020202020204" pitchFamily="34" charset="0"/>
                        </a:rPr>
                        <a:t>100</a:t>
                      </a:r>
                      <a:r>
                        <a:rPr lang="fr-FR" sz="1800" spc="-25" dirty="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a:txBody>
                  <a:tcPr marL="36000" marR="36000" marT="36000" marB="36000">
                    <a:solidFill>
                      <a:schemeClr val="bg1"/>
                    </a:solidFill>
                  </a:tcPr>
                </a:tc>
                <a:tc>
                  <a:txBody>
                    <a:bodyPr/>
                    <a:lstStyle/>
                    <a:p>
                      <a:pPr marL="148590">
                        <a:lnSpc>
                          <a:spcPct val="100000"/>
                        </a:lnSpc>
                        <a:spcBef>
                          <a:spcPts val="360"/>
                        </a:spcBef>
                      </a:pPr>
                      <a:r>
                        <a:rPr sz="2000" dirty="0">
                          <a:latin typeface="Arial" panose="020B0604020202020204" pitchFamily="34" charset="0"/>
                          <a:cs typeface="Arial" panose="020B0604020202020204" pitchFamily="34" charset="0"/>
                        </a:rPr>
                        <a:t>EspG </a:t>
                      </a:r>
                      <a:r>
                        <a:rPr sz="2000" spc="-5" dirty="0">
                          <a:latin typeface="Arial" panose="020B0604020202020204" pitchFamily="34" charset="0"/>
                          <a:cs typeface="Arial" panose="020B0604020202020204" pitchFamily="34" charset="0"/>
                        </a:rPr>
                        <a:t>(B)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-100</a:t>
                      </a:r>
                      <a:r>
                        <a:rPr sz="2000" spc="-15"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t>
                      </a:r>
                    </a:p>
                  </a:txBody>
                  <a:tcPr marL="0" marR="0" marB="0">
                    <a:solidFill>
                      <a:schemeClr val="bg1"/>
                    </a:solidFill>
                  </a:tcPr>
                </a:tc>
                <a:extLst>
                  <a:ext uri="{0D108BD9-81ED-4DB2-BD59-A6C34878D82A}">
                    <a16:rowId xmlns:a16="http://schemas.microsoft.com/office/drawing/2014/main" val="1341084625"/>
                  </a:ext>
                </a:extLst>
              </a:tr>
            </a:tbl>
          </a:graphicData>
        </a:graphic>
      </p:graphicFrame>
    </p:spTree>
    <p:extLst>
      <p:ext uri="{BB962C8B-B14F-4D97-AF65-F5344CB8AC3E}">
        <p14:creationId xmlns:p14="http://schemas.microsoft.com/office/powerpoint/2010/main" val="249685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L’individu face au risque</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1" y="1327696"/>
            <a:ext cx="11739476" cy="261610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prime risque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spc="-5" dirty="0">
                <a:latin typeface="Arial" panose="020B0604020202020204" pitchFamily="34" charset="0"/>
                <a:cs typeface="Arial" panose="020B0604020202020204" pitchFamily="34" charset="0"/>
              </a:rPr>
              <a:t>Combien </a:t>
            </a:r>
            <a:r>
              <a:rPr lang="fr-FR" sz="2400" dirty="0">
                <a:latin typeface="Arial" panose="020B0604020202020204" pitchFamily="34" charset="0"/>
                <a:cs typeface="Arial" panose="020B0604020202020204" pitchFamily="34" charset="0"/>
              </a:rPr>
              <a:t>un individu est-il </a:t>
            </a:r>
            <a:r>
              <a:rPr lang="fr-FR" sz="2400" spc="-5" dirty="0">
                <a:latin typeface="Arial" panose="020B0604020202020204" pitchFamily="34" charset="0"/>
                <a:cs typeface="Arial" panose="020B0604020202020204" pitchFamily="34" charset="0"/>
              </a:rPr>
              <a:t>prêt </a:t>
            </a:r>
            <a:r>
              <a:rPr lang="fr-FR" sz="2400" dirty="0">
                <a:latin typeface="Arial" panose="020B0604020202020204" pitchFamily="34" charset="0"/>
                <a:cs typeface="Arial" panose="020B0604020202020204" pitchFamily="34" charset="0"/>
              </a:rPr>
              <a:t>à </a:t>
            </a:r>
            <a:r>
              <a:rPr lang="fr-FR" sz="2400" spc="-5" dirty="0">
                <a:latin typeface="Arial" panose="020B0604020202020204" pitchFamily="34" charset="0"/>
                <a:cs typeface="Arial" panose="020B0604020202020204" pitchFamily="34" charset="0"/>
              </a:rPr>
              <a:t>payer pour éviter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risque/pour se protéger du</a:t>
            </a:r>
            <a:br>
              <a:rPr lang="fr-FR" sz="2400" spc="-5" dirty="0">
                <a:latin typeface="Arial" panose="020B0604020202020204" pitchFamily="34" charset="0"/>
                <a:cs typeface="Arial" panose="020B0604020202020204" pitchFamily="34" charset="0"/>
              </a:rPr>
            </a:br>
            <a:r>
              <a:rPr lang="fr-FR" sz="2400" spc="-5" dirty="0">
                <a:latin typeface="Arial" panose="020B0604020202020204" pitchFamily="34" charset="0"/>
                <a:cs typeface="Arial" panose="020B0604020202020204" pitchFamily="34" charset="0"/>
              </a:rPr>
              <a:t>  risque </a:t>
            </a:r>
            <a:r>
              <a:rPr lang="fr-FR" sz="2400" dirty="0">
                <a:latin typeface="Arial" panose="020B0604020202020204" pitchFamily="34" charset="0"/>
                <a:cs typeface="Arial" panose="020B0604020202020204" pitchFamily="34" charset="0"/>
              </a:rPr>
              <a:t>? Ou </a:t>
            </a:r>
            <a:r>
              <a:rPr lang="fr-FR" sz="2400" spc="-5" dirty="0">
                <a:latin typeface="Arial" panose="020B0604020202020204" pitchFamily="34" charset="0"/>
                <a:cs typeface="Arial" panose="020B0604020202020204" pitchFamily="34" charset="0"/>
              </a:rPr>
              <a:t>symétriquement, combien </a:t>
            </a:r>
            <a:r>
              <a:rPr lang="fr-FR" sz="2400" dirty="0">
                <a:latin typeface="Arial" panose="020B0604020202020204" pitchFamily="34" charset="0"/>
                <a:cs typeface="Arial" panose="020B0604020202020204" pitchFamily="34" charset="0"/>
              </a:rPr>
              <a:t>faut-il le </a:t>
            </a:r>
            <a:r>
              <a:rPr lang="fr-FR" sz="2400" spc="-5" dirty="0">
                <a:latin typeface="Arial" panose="020B0604020202020204" pitchFamily="34" charset="0"/>
                <a:cs typeface="Arial" panose="020B0604020202020204" pitchFamily="34" charset="0"/>
              </a:rPr>
              <a:t>payer pour </a:t>
            </a:r>
            <a:r>
              <a:rPr lang="fr-FR" sz="2400" dirty="0">
                <a:latin typeface="Arial" panose="020B0604020202020204" pitchFamily="34" charset="0"/>
                <a:cs typeface="Arial" panose="020B0604020202020204" pitchFamily="34" charset="0"/>
              </a:rPr>
              <a:t>qu’il </a:t>
            </a:r>
            <a:r>
              <a:rPr lang="fr-FR" sz="2400" spc="-5" dirty="0">
                <a:latin typeface="Arial" panose="020B0604020202020204" pitchFamily="34" charset="0"/>
                <a:cs typeface="Arial" panose="020B0604020202020204" pitchFamily="34" charset="0"/>
              </a:rPr>
              <a:t>accepte d’opter pour</a:t>
            </a:r>
            <a:br>
              <a:rPr lang="fr-FR" sz="2400" spc="-5" dirty="0">
                <a:latin typeface="Arial" panose="020B0604020202020204" pitchFamily="34" charset="0"/>
                <a:cs typeface="Arial" panose="020B0604020202020204" pitchFamily="34" charset="0"/>
              </a:rPr>
            </a:br>
            <a:r>
              <a:rPr lang="fr-FR" sz="2400" spc="-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la </a:t>
            </a:r>
            <a:r>
              <a:rPr lang="fr-FR" sz="2400" spc="-5" dirty="0">
                <a:latin typeface="Arial" panose="020B0604020202020204" pitchFamily="34" charset="0"/>
                <a:cs typeface="Arial" panose="020B0604020202020204" pitchFamily="34" charset="0"/>
              </a:rPr>
              <a:t>situation </a:t>
            </a:r>
            <a:r>
              <a:rPr lang="fr-FR" sz="2400" dirty="0">
                <a:latin typeface="Arial" panose="020B0604020202020204" pitchFamily="34" charset="0"/>
                <a:cs typeface="Arial" panose="020B0604020202020204" pitchFamily="34" charset="0"/>
              </a:rPr>
              <a:t>plus </a:t>
            </a:r>
            <a:r>
              <a:rPr lang="fr-FR" sz="2400" spc="-5" dirty="0">
                <a:latin typeface="Arial" panose="020B0604020202020204" pitchFamily="34" charset="0"/>
                <a:cs typeface="Arial" panose="020B0604020202020204" pitchFamily="34" charset="0"/>
              </a:rPr>
              <a:t>risquée </a:t>
            </a:r>
            <a:r>
              <a:rPr lang="fr-FR" sz="2400" dirty="0">
                <a:latin typeface="Arial" panose="020B0604020202020204" pitchFamily="34" charset="0"/>
                <a:cs typeface="Arial" panose="020B0604020202020204" pitchFamily="34" charset="0"/>
              </a:rPr>
              <a:t>?</a:t>
            </a:r>
          </a:p>
          <a:p>
            <a:pPr>
              <a:spcBef>
                <a:spcPts val="600"/>
              </a:spcBef>
              <a:buClr>
                <a:srgbClr val="7030A0"/>
              </a:buClr>
            </a:pPr>
            <a:r>
              <a:rPr lang="fr-FR" sz="2400" spc="-5" dirty="0">
                <a:latin typeface="Arial" panose="020B0604020202020204" pitchFamily="34" charset="0"/>
                <a:cs typeface="Arial" panose="020B0604020202020204" pitchFamily="34" charset="0"/>
              </a:rPr>
              <a:t>     =&gt; </a:t>
            </a:r>
            <a:r>
              <a:rPr lang="fr-FR" sz="2400" dirty="0">
                <a:latin typeface="Arial" panose="020B0604020202020204" pitchFamily="34" charset="0"/>
                <a:cs typeface="Arial" panose="020B0604020202020204" pitchFamily="34" charset="0"/>
              </a:rPr>
              <a:t>la « </a:t>
            </a:r>
            <a:r>
              <a:rPr lang="fr-FR" sz="2400" spc="-5" dirty="0">
                <a:latin typeface="Arial" panose="020B0604020202020204" pitchFamily="34" charset="0"/>
                <a:cs typeface="Arial" panose="020B0604020202020204" pitchFamily="34" charset="0"/>
              </a:rPr>
              <a:t>prime </a:t>
            </a:r>
            <a:r>
              <a:rPr lang="fr-FR" sz="2400"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risque</a:t>
            </a:r>
            <a:r>
              <a:rPr lang="fr-FR" sz="2400" spc="7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b="1" dirty="0">
                <a:latin typeface="Arial" panose="020B0604020202020204" pitchFamily="34" charset="0"/>
                <a:cs typeface="Arial" panose="020B0604020202020204" pitchFamily="34" charset="0"/>
                <a:sym typeface="Wingdings" panose="05000000000000000000" pitchFamily="2" charset="2"/>
              </a:rPr>
              <a:t>Exemple 3</a:t>
            </a:r>
            <a:endParaRPr lang="fr-FR" sz="2400" b="1"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50EB2E44-B86D-46D2-8EA6-C63ECCB8299F}"/>
              </a:ext>
            </a:extLst>
          </p:cNvPr>
          <p:cNvGraphicFramePr>
            <a:graphicFrameLocks noGrp="1"/>
          </p:cNvGraphicFramePr>
          <p:nvPr>
            <p:custDataLst>
              <p:tags r:id="rId7"/>
            </p:custDataLst>
            <p:extLst>
              <p:ext uri="{D42A27DB-BD31-4B8C-83A1-F6EECF244321}">
                <p14:modId xmlns:p14="http://schemas.microsoft.com/office/powerpoint/2010/main" val="140182217"/>
              </p:ext>
            </p:extLst>
          </p:nvPr>
        </p:nvGraphicFramePr>
        <p:xfrm>
          <a:off x="3069687" y="3519001"/>
          <a:ext cx="7200080" cy="2299134"/>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060034">
                  <a:extLst>
                    <a:ext uri="{9D8B030D-6E8A-4147-A177-3AD203B41FA5}">
                      <a16:colId xmlns:a16="http://schemas.microsoft.com/office/drawing/2014/main" val="3181288567"/>
                    </a:ext>
                  </a:extLst>
                </a:gridCol>
                <a:gridCol w="4140046">
                  <a:extLst>
                    <a:ext uri="{9D8B030D-6E8A-4147-A177-3AD203B41FA5}">
                      <a16:colId xmlns:a16="http://schemas.microsoft.com/office/drawing/2014/main" val="773660993"/>
                    </a:ext>
                  </a:extLst>
                </a:gridCol>
              </a:tblGrid>
              <a:tr h="916179">
                <a:tc>
                  <a:txBody>
                    <a:bodyPr/>
                    <a:lstStyle/>
                    <a:p>
                      <a:pPr algn="ctr"/>
                      <a:r>
                        <a:rPr lang="fr-FR" sz="2400" dirty="0">
                          <a:latin typeface="Arial" panose="020B0604020202020204" pitchFamily="34" charset="0"/>
                          <a:cs typeface="Arial" panose="020B0604020202020204" pitchFamily="34" charset="0"/>
                        </a:rPr>
                        <a:t>Scénario A</a:t>
                      </a:r>
                    </a:p>
                    <a:p>
                      <a:pPr algn="ctr"/>
                      <a:r>
                        <a:rPr lang="fr-FR" sz="2400" dirty="0">
                          <a:latin typeface="Arial" panose="020B0604020202020204" pitchFamily="34" charset="0"/>
                          <a:cs typeface="Arial" panose="020B0604020202020204" pitchFamily="34" charset="0"/>
                        </a:rPr>
                        <a:t>(sans risque)</a:t>
                      </a:r>
                    </a:p>
                  </a:txBody>
                  <a:tcPr marL="36000" marR="36000" marT="36000" marB="36000">
                    <a:solidFill>
                      <a:srgbClr val="AE78D6"/>
                    </a:solidFill>
                  </a:tcPr>
                </a:tc>
                <a:tc>
                  <a:txBody>
                    <a:bodyPr/>
                    <a:lstStyle/>
                    <a:p>
                      <a:pPr algn="ctr"/>
                      <a:r>
                        <a:rPr lang="fr-FR" sz="2400" dirty="0">
                          <a:latin typeface="Arial" panose="020B0604020202020204" pitchFamily="34" charset="0"/>
                          <a:cs typeface="Arial" panose="020B0604020202020204" pitchFamily="34" charset="0"/>
                        </a:rPr>
                        <a:t>Scénario B</a:t>
                      </a:r>
                    </a:p>
                    <a:p>
                      <a:pPr algn="ctr"/>
                      <a:r>
                        <a:rPr lang="fr-FR" sz="2400" dirty="0">
                          <a:latin typeface="Arial" panose="020B0604020202020204" pitchFamily="34" charset="0"/>
                          <a:cs typeface="Arial" panose="020B0604020202020204" pitchFamily="34" charset="0"/>
                        </a:rPr>
                        <a:t>(risqué)</a:t>
                      </a:r>
                    </a:p>
                  </a:txBody>
                  <a:tcPr marL="36000" marR="36000" marT="36000" marB="36000">
                    <a:solidFill>
                      <a:srgbClr val="AE78D6"/>
                    </a:solidFill>
                  </a:tcPr>
                </a:tc>
                <a:extLst>
                  <a:ext uri="{0D108BD9-81ED-4DB2-BD59-A6C34878D82A}">
                    <a16:rowId xmlns:a16="http://schemas.microsoft.com/office/drawing/2014/main" val="279288772"/>
                  </a:ext>
                </a:extLst>
              </a:tr>
              <a:tr h="776592">
                <a:tc>
                  <a:txBody>
                    <a:bodyPr/>
                    <a:lstStyle/>
                    <a:p>
                      <a:pPr marL="108000" marR="464820" algn="l">
                        <a:lnSpc>
                          <a:spcPct val="100000"/>
                        </a:lnSpc>
                        <a:spcBef>
                          <a:spcPts val="0"/>
                        </a:spcBef>
                        <a:tabLst/>
                      </a:pPr>
                      <a:r>
                        <a:rPr lang="fr-FR" sz="2000" spc="-5" dirty="0">
                          <a:latin typeface="Arial" panose="020B0604020202020204" pitchFamily="34" charset="0"/>
                          <a:cs typeface="Arial" panose="020B0604020202020204" pitchFamily="34" charset="0"/>
                        </a:rPr>
                        <a:t>Vous gagnez</a:t>
                      </a:r>
                      <a:r>
                        <a:rPr lang="fr-FR" sz="2000" spc="2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100</a:t>
                      </a:r>
                      <a:r>
                        <a:rPr lang="fr-FR" sz="2000" spc="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 </a:t>
                      </a:r>
                    </a:p>
                    <a:p>
                      <a:pPr marL="108000" marR="464820" indent="0" algn="l">
                        <a:lnSpc>
                          <a:spcPct val="100000"/>
                        </a:lnSpc>
                        <a:spcBef>
                          <a:spcPts val="0"/>
                        </a:spcBef>
                        <a:tabLst/>
                      </a:pPr>
                      <a:r>
                        <a:rPr lang="fr-FR" sz="2000" dirty="0">
                          <a:latin typeface="Arial" panose="020B0604020202020204" pitchFamily="34" charset="0"/>
                          <a:cs typeface="Arial" panose="020B0604020202020204" pitchFamily="34" charset="0"/>
                        </a:rPr>
                        <a:t>[</a:t>
                      </a:r>
                      <a:r>
                        <a:rPr lang="fr-FR" sz="2000" i="1" dirty="0">
                          <a:latin typeface="Arial" panose="020B0604020202020204" pitchFamily="34" charset="0"/>
                          <a:cs typeface="Arial" panose="020B0604020202020204" pitchFamily="34" charset="0"/>
                        </a:rPr>
                        <a:t>p</a:t>
                      </a:r>
                      <a:r>
                        <a:rPr lang="fr-FR" sz="2000" i="1" spc="-95"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 100%]</a:t>
                      </a:r>
                      <a:endParaRPr lang="fr-FR" sz="2000" dirty="0">
                        <a:latin typeface="Arial" panose="020B0604020202020204" pitchFamily="34" charset="0"/>
                        <a:cs typeface="Arial" panose="020B0604020202020204" pitchFamily="34" charset="0"/>
                      </a:endParaRPr>
                    </a:p>
                  </a:txBody>
                  <a:tcPr marL="36000" marR="36000" marT="36000" marB="36000">
                    <a:solidFill>
                      <a:srgbClr val="E8D9F3"/>
                    </a:solidFill>
                  </a:tcPr>
                </a:tc>
                <a:tc>
                  <a:txBody>
                    <a:bodyPr/>
                    <a:lstStyle/>
                    <a:p>
                      <a:pPr marL="91440">
                        <a:lnSpc>
                          <a:spcPct val="100000"/>
                        </a:lnSpc>
                        <a:spcBef>
                          <a:spcPts val="360"/>
                        </a:spcBef>
                      </a:pPr>
                      <a:r>
                        <a:rPr sz="2000" dirty="0">
                          <a:latin typeface="Arial" panose="020B0604020202020204" pitchFamily="34" charset="0"/>
                          <a:cs typeface="Arial" panose="020B0604020202020204" pitchFamily="34" charset="0"/>
                        </a:rPr>
                        <a:t>On </a:t>
                      </a:r>
                      <a:r>
                        <a:rPr sz="2000" spc="-5" dirty="0">
                          <a:latin typeface="Arial" panose="020B0604020202020204" pitchFamily="34" charset="0"/>
                          <a:cs typeface="Arial" panose="020B0604020202020204" pitchFamily="34" charset="0"/>
                        </a:rPr>
                        <a:t>tire </a:t>
                      </a:r>
                      <a:r>
                        <a:rPr sz="2000" dirty="0">
                          <a:latin typeface="Arial" panose="020B0604020202020204" pitchFamily="34" charset="0"/>
                          <a:cs typeface="Arial" panose="020B0604020202020204" pitchFamily="34" charset="0"/>
                        </a:rPr>
                        <a:t>à pile (P) </a:t>
                      </a:r>
                      <a:r>
                        <a:rPr sz="2000" spc="-5" dirty="0">
                          <a:latin typeface="Arial" panose="020B0604020202020204" pitchFamily="34" charset="0"/>
                          <a:cs typeface="Arial" panose="020B0604020202020204" pitchFamily="34" charset="0"/>
                        </a:rPr>
                        <a:t>ou face</a:t>
                      </a:r>
                      <a:r>
                        <a:rPr sz="2000" spc="-4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(F)</a:t>
                      </a:r>
                    </a:p>
                    <a:p>
                      <a:pPr marL="91440">
                        <a:lnSpc>
                          <a:spcPct val="100000"/>
                        </a:lnSpc>
                        <a:tabLst>
                          <a:tab pos="1068705" algn="l"/>
                        </a:tabLst>
                      </a:pPr>
                      <a:r>
                        <a:rPr sz="2000" b="1"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0€	[p </a:t>
                      </a:r>
                      <a:r>
                        <a:rPr sz="2000" dirty="0">
                          <a:latin typeface="Arial" panose="020B0604020202020204" pitchFamily="34" charset="0"/>
                          <a:cs typeface="Arial" panose="020B0604020202020204" pitchFamily="34" charset="0"/>
                        </a:rPr>
                        <a:t>=</a:t>
                      </a:r>
                      <a:r>
                        <a:rPr sz="2000" spc="-9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p>
                      <a:pPr marL="91440">
                        <a:lnSpc>
                          <a:spcPct val="100000"/>
                        </a:lnSpc>
                      </a:pPr>
                      <a:r>
                        <a:rPr sz="2000" b="1" dirty="0">
                          <a:latin typeface="Arial" panose="020B0604020202020204" pitchFamily="34" charset="0"/>
                          <a:cs typeface="Arial" panose="020B0604020202020204" pitchFamily="34" charset="0"/>
                        </a:rPr>
                        <a:t>F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300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a:t>
                      </a:r>
                      <a:r>
                        <a:rPr sz="2000" spc="-8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txBody>
                  <a:tcPr marL="0" marR="0" marB="0">
                    <a:solidFill>
                      <a:srgbClr val="E8D9F3"/>
                    </a:solidFill>
                  </a:tcPr>
                </a:tc>
                <a:extLst>
                  <a:ext uri="{0D108BD9-81ED-4DB2-BD59-A6C34878D82A}">
                    <a16:rowId xmlns:a16="http://schemas.microsoft.com/office/drawing/2014/main" val="3225718191"/>
                  </a:ext>
                </a:extLst>
              </a:tr>
              <a:tr h="42283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fr-FR" sz="2000" dirty="0">
                          <a:latin typeface="Arial" panose="020B0604020202020204" pitchFamily="34" charset="0"/>
                          <a:cs typeface="Arial" panose="020B0604020202020204" pitchFamily="34" charset="0"/>
                        </a:rPr>
                        <a:t>EspG (A) = </a:t>
                      </a:r>
                      <a:r>
                        <a:rPr lang="fr-FR" sz="2000" spc="-5" dirty="0">
                          <a:latin typeface="Arial" panose="020B0604020202020204" pitchFamily="34" charset="0"/>
                          <a:cs typeface="Arial" panose="020B0604020202020204" pitchFamily="34" charset="0"/>
                        </a:rPr>
                        <a:t>100</a:t>
                      </a:r>
                      <a:r>
                        <a:rPr lang="fr-FR" sz="2000" spc="-2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a:t>
                      </a:r>
                    </a:p>
                  </a:txBody>
                  <a:tcPr marL="36000" marR="36000" marT="36000" marB="36000">
                    <a:solidFill>
                      <a:schemeClr val="bg1"/>
                    </a:solidFill>
                  </a:tcPr>
                </a:tc>
                <a:tc>
                  <a:txBody>
                    <a:bodyPr/>
                    <a:lstStyle/>
                    <a:p>
                      <a:pPr marL="148590">
                        <a:lnSpc>
                          <a:spcPct val="100000"/>
                        </a:lnSpc>
                        <a:spcBef>
                          <a:spcPts val="359"/>
                        </a:spcBef>
                      </a:pPr>
                      <a:r>
                        <a:rPr sz="2000" dirty="0">
                          <a:latin typeface="Arial" panose="020B0604020202020204" pitchFamily="34" charset="0"/>
                          <a:cs typeface="Arial" panose="020B0604020202020204" pitchFamily="34" charset="0"/>
                        </a:rPr>
                        <a:t>EspG </a:t>
                      </a:r>
                      <a:r>
                        <a:rPr sz="2000" spc="-5" dirty="0">
                          <a:latin typeface="Arial" panose="020B0604020202020204" pitchFamily="34" charset="0"/>
                          <a:cs typeface="Arial" panose="020B0604020202020204" pitchFamily="34" charset="0"/>
                        </a:rPr>
                        <a:t>(B)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150</a:t>
                      </a:r>
                      <a:r>
                        <a:rPr sz="2000" spc="-2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t>
                      </a:r>
                    </a:p>
                  </a:txBody>
                  <a:tcPr marL="0" marR="0" marT="45719" marB="0">
                    <a:solidFill>
                      <a:schemeClr val="bg1"/>
                    </a:solidFill>
                  </a:tcPr>
                </a:tc>
                <a:extLst>
                  <a:ext uri="{0D108BD9-81ED-4DB2-BD59-A6C34878D82A}">
                    <a16:rowId xmlns:a16="http://schemas.microsoft.com/office/drawing/2014/main" val="1341084625"/>
                  </a:ext>
                </a:extLst>
              </a:tr>
            </a:tbl>
          </a:graphicData>
        </a:graphic>
      </p:graphicFrame>
      <p:sp>
        <p:nvSpPr>
          <p:cNvPr id="10" name="Rectangle 9">
            <a:extLst>
              <a:ext uri="{FF2B5EF4-FFF2-40B4-BE49-F238E27FC236}">
                <a16:creationId xmlns:a16="http://schemas.microsoft.com/office/drawing/2014/main" id="{D5880FA6-AECF-43A3-9AC4-E4417DAA2CE6}"/>
              </a:ext>
            </a:extLst>
          </p:cNvPr>
          <p:cNvSpPr/>
          <p:nvPr>
            <p:custDataLst>
              <p:tags r:id="rId8"/>
            </p:custDataLst>
          </p:nvPr>
        </p:nvSpPr>
        <p:spPr>
          <a:xfrm>
            <a:off x="1158912" y="5859027"/>
            <a:ext cx="10607151" cy="1015663"/>
          </a:xfrm>
          <a:prstGeom prst="rect">
            <a:avLst/>
          </a:prstGeom>
          <a:noFill/>
        </p:spPr>
        <p:txBody>
          <a:bodyPr wrap="square">
            <a:spAutoFit/>
          </a:bodyPr>
          <a:lstStyle/>
          <a:p>
            <a:pPr>
              <a:spcBef>
                <a:spcPts val="600"/>
              </a:spcBef>
              <a:buClr>
                <a:srgbClr val="7030A0"/>
              </a:buClr>
            </a:pPr>
            <a:r>
              <a:rPr lang="fr-FR" sz="2000" dirty="0">
                <a:latin typeface="Arial" panose="020B0604020202020204" pitchFamily="34" charset="0"/>
                <a:cs typeface="Arial" panose="020B0604020202020204" pitchFamily="34" charset="0"/>
              </a:rPr>
              <a:t>La prime de risque se mesure par le montant de [EspG(B) – </a:t>
            </a:r>
            <a:r>
              <a:rPr lang="fr-FR" sz="2000" dirty="0" err="1">
                <a:latin typeface="Arial" panose="020B0604020202020204" pitchFamily="34" charset="0"/>
                <a:cs typeface="Arial" panose="020B0604020202020204" pitchFamily="34" charset="0"/>
              </a:rPr>
              <a:t>EspG</a:t>
            </a:r>
            <a:r>
              <a:rPr lang="fr-FR" sz="2000" dirty="0">
                <a:latin typeface="Arial" panose="020B0604020202020204" pitchFamily="34" charset="0"/>
                <a:cs typeface="Arial" panose="020B0604020202020204" pitchFamily="34" charset="0"/>
              </a:rPr>
              <a:t>(A)] minimum nécessaire pour que l’individu choisisse B (le scénario risqué) plutôt que A (le scénario certain) ; plus forte est l’aversion au risque, plus la « prime » doit être   élevée.</a:t>
            </a:r>
          </a:p>
        </p:txBody>
      </p:sp>
    </p:spTree>
    <p:extLst>
      <p:ext uri="{BB962C8B-B14F-4D97-AF65-F5344CB8AC3E}">
        <p14:creationId xmlns:p14="http://schemas.microsoft.com/office/powerpoint/2010/main" val="115530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L’individu face au risque</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FB35231-E0DB-4190-973C-ED3DBA703F83}"/>
              </a:ext>
            </a:extLst>
          </p:cNvPr>
          <p:cNvSpPr/>
          <p:nvPr>
            <p:custDataLst>
              <p:tags r:id="rId6"/>
            </p:custDataLst>
          </p:nvPr>
        </p:nvSpPr>
        <p:spPr>
          <a:xfrm>
            <a:off x="500401" y="1344215"/>
            <a:ext cx="11191197" cy="3544560"/>
          </a:xfrm>
          <a:prstGeom prst="rect">
            <a:avLst/>
          </a:prstGeom>
          <a:noFill/>
        </p:spPr>
        <p:txBody>
          <a:bodyPr wrap="square">
            <a:spAutoFit/>
          </a:bodyPr>
          <a:lstStyle/>
          <a:p>
            <a:pPr marL="12700">
              <a:lnSpc>
                <a:spcPct val="100000"/>
              </a:lnSpc>
              <a:spcBef>
                <a:spcPts val="595"/>
              </a:spcBef>
              <a:buClr>
                <a:srgbClr val="FF0000"/>
              </a:buClr>
              <a:tabLst>
                <a:tab pos="469265" algn="l"/>
                <a:tab pos="469900" algn="l"/>
              </a:tabLst>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spc="-5" dirty="0">
                <a:latin typeface="Arial" panose="020B0604020202020204" pitchFamily="34" charset="0"/>
                <a:cs typeface="Arial" panose="020B0604020202020204" pitchFamily="34" charset="0"/>
              </a:rPr>
              <a:t>Applications multiples</a:t>
            </a:r>
            <a:endParaRPr lang="fr-FR" sz="2400" dirty="0">
              <a:latin typeface="Arial" panose="020B0604020202020204" pitchFamily="34" charset="0"/>
              <a:cs typeface="Arial" panose="020B0604020202020204" pitchFamily="34" charset="0"/>
            </a:endParaRPr>
          </a:p>
          <a:p>
            <a:pPr marL="447675" marR="5080" lvl="1" indent="-212725" algn="just">
              <a:lnSpc>
                <a:spcPct val="100499"/>
              </a:lnSpc>
              <a:spcBef>
                <a:spcPts val="459"/>
              </a:spcBef>
              <a:buClr>
                <a:srgbClr val="7030A0"/>
              </a:buClr>
              <a:buFont typeface="Arial" panose="020B0604020202020204" pitchFamily="34" charset="0"/>
              <a:buChar char="•"/>
            </a:pPr>
            <a:r>
              <a:rPr lang="fr-FR" sz="2400" i="1" spc="-5" dirty="0">
                <a:latin typeface="Arial" panose="020B0604020202020204" pitchFamily="34" charset="0"/>
                <a:cs typeface="Arial" panose="020B0604020202020204" pitchFamily="34" charset="0"/>
              </a:rPr>
              <a:t>Sur </a:t>
            </a:r>
            <a:r>
              <a:rPr lang="fr-FR" sz="2400" i="1" dirty="0">
                <a:latin typeface="Arial" panose="020B0604020202020204" pitchFamily="34" charset="0"/>
                <a:cs typeface="Arial" panose="020B0604020202020204" pitchFamily="34" charset="0"/>
              </a:rPr>
              <a:t>le marché du </a:t>
            </a:r>
            <a:r>
              <a:rPr lang="fr-FR" sz="2400" i="1" spc="-5" dirty="0">
                <a:latin typeface="Arial" panose="020B0604020202020204" pitchFamily="34" charset="0"/>
                <a:cs typeface="Arial" panose="020B0604020202020204" pitchFamily="34" charset="0"/>
              </a:rPr>
              <a:t>travail </a:t>
            </a:r>
            <a:r>
              <a:rPr lang="fr-FR" sz="2400" dirty="0">
                <a:latin typeface="Arial" panose="020B0604020202020204" pitchFamily="34" charset="0"/>
                <a:cs typeface="Arial" panose="020B0604020202020204" pitchFamily="34" charset="0"/>
              </a:rPr>
              <a:t>: Quelle </a:t>
            </a:r>
            <a:r>
              <a:rPr lang="fr-FR" sz="2400" spc="-5" dirty="0">
                <a:latin typeface="Arial" panose="020B0604020202020204" pitchFamily="34" charset="0"/>
                <a:cs typeface="Arial" panose="020B0604020202020204" pitchFamily="34" charset="0"/>
              </a:rPr>
              <a:t>prime salariale payer </a:t>
            </a:r>
            <a:r>
              <a:rPr lang="fr-FR" sz="2400" dirty="0">
                <a:latin typeface="Arial" panose="020B0604020202020204" pitchFamily="34" charset="0"/>
                <a:cs typeface="Arial" panose="020B0604020202020204" pitchFamily="34" charset="0"/>
              </a:rPr>
              <a:t>à un </a:t>
            </a:r>
            <a:r>
              <a:rPr lang="fr-FR" sz="2400" spc="-5" dirty="0">
                <a:latin typeface="Arial" panose="020B0604020202020204" pitchFamily="34" charset="0"/>
                <a:cs typeface="Arial" panose="020B0604020202020204" pitchFamily="34" charset="0"/>
              </a:rPr>
              <a:t>militaire pour </a:t>
            </a:r>
            <a:r>
              <a:rPr lang="fr-FR" sz="2400" dirty="0">
                <a:latin typeface="Arial" panose="020B0604020202020204" pitchFamily="34" charset="0"/>
                <a:cs typeface="Arial" panose="020B0604020202020204" pitchFamily="34" charset="0"/>
              </a:rPr>
              <a:t>qu’il </a:t>
            </a:r>
            <a:r>
              <a:rPr lang="fr-FR" sz="2400" spc="-5" dirty="0">
                <a:latin typeface="Arial" panose="020B0604020202020204" pitchFamily="34" charset="0"/>
                <a:cs typeface="Arial" panose="020B0604020202020204" pitchFamily="34" charset="0"/>
              </a:rPr>
              <a:t>accepte </a:t>
            </a:r>
            <a:r>
              <a:rPr lang="fr-FR" sz="2400"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partir </a:t>
            </a:r>
            <a:r>
              <a:rPr lang="fr-FR" sz="2400" dirty="0">
                <a:latin typeface="Arial" panose="020B0604020202020204" pitchFamily="34" charset="0"/>
                <a:cs typeface="Arial" panose="020B0604020202020204" pitchFamily="34" charset="0"/>
              </a:rPr>
              <a:t>sur un </a:t>
            </a:r>
            <a:r>
              <a:rPr lang="fr-FR" sz="2400" spc="-5" dirty="0">
                <a:latin typeface="Arial" panose="020B0604020202020204" pitchFamily="34" charset="0"/>
                <a:cs typeface="Arial" panose="020B0604020202020204" pitchFamily="34" charset="0"/>
              </a:rPr>
              <a:t>théâtre d’opérations </a:t>
            </a:r>
            <a:r>
              <a:rPr lang="fr-FR" sz="2400" dirty="0">
                <a:latin typeface="Arial" panose="020B0604020202020204" pitchFamily="34" charset="0"/>
                <a:cs typeface="Arial" panose="020B0604020202020204" pitchFamily="34" charset="0"/>
              </a:rPr>
              <a:t>? Quel </a:t>
            </a:r>
            <a:r>
              <a:rPr lang="fr-FR" sz="2400" spc="-5" dirty="0">
                <a:latin typeface="Arial" panose="020B0604020202020204" pitchFamily="34" charset="0"/>
                <a:cs typeface="Arial" panose="020B0604020202020204" pitchFamily="34" charset="0"/>
              </a:rPr>
              <a:t>sacrifice </a:t>
            </a:r>
            <a:r>
              <a:rPr lang="fr-FR" sz="2400" dirty="0">
                <a:latin typeface="Arial" panose="020B0604020202020204" pitchFamily="34" charset="0"/>
                <a:cs typeface="Arial" panose="020B0604020202020204" pitchFamily="34" charset="0"/>
              </a:rPr>
              <a:t>en </a:t>
            </a:r>
            <a:r>
              <a:rPr lang="fr-FR" sz="2400" spc="-5" dirty="0">
                <a:latin typeface="Arial" panose="020B0604020202020204" pitchFamily="34" charset="0"/>
                <a:cs typeface="Arial" panose="020B0604020202020204" pitchFamily="34" charset="0"/>
              </a:rPr>
              <a:t>termes </a:t>
            </a:r>
            <a:r>
              <a:rPr lang="fr-FR" sz="2400"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salaire </a:t>
            </a:r>
            <a:r>
              <a:rPr lang="fr-FR" sz="2400" dirty="0">
                <a:latin typeface="Arial" panose="020B0604020202020204" pitchFamily="34" charset="0"/>
                <a:cs typeface="Arial" panose="020B0604020202020204" pitchFamily="34" charset="0"/>
              </a:rPr>
              <a:t>un ingénieur </a:t>
            </a:r>
            <a:r>
              <a:rPr lang="fr-FR" sz="2400" spc="-5" dirty="0">
                <a:latin typeface="Arial" panose="020B0604020202020204" pitchFamily="34" charset="0"/>
                <a:cs typeface="Arial" panose="020B0604020202020204" pitchFamily="34" charset="0"/>
              </a:rPr>
              <a:t>informaticien </a:t>
            </a:r>
            <a:r>
              <a:rPr lang="fr-FR" sz="2400" dirty="0">
                <a:latin typeface="Arial" panose="020B0604020202020204" pitchFamily="34" charset="0"/>
                <a:cs typeface="Arial" panose="020B0604020202020204" pitchFamily="34" charset="0"/>
              </a:rPr>
              <a:t>est-il </a:t>
            </a:r>
            <a:r>
              <a:rPr lang="fr-FR" sz="2400" spc="-5" dirty="0">
                <a:latin typeface="Arial" panose="020B0604020202020204" pitchFamily="34" charset="0"/>
                <a:cs typeface="Arial" panose="020B0604020202020204" pitchFamily="34" charset="0"/>
              </a:rPr>
              <a:t>prêt </a:t>
            </a:r>
            <a:r>
              <a:rPr lang="fr-FR" sz="2400" dirty="0">
                <a:latin typeface="Arial" panose="020B0604020202020204" pitchFamily="34" charset="0"/>
                <a:cs typeface="Arial" panose="020B0604020202020204" pitchFamily="34" charset="0"/>
              </a:rPr>
              <a:t>à </a:t>
            </a:r>
            <a:r>
              <a:rPr lang="fr-FR" sz="2400" spc="-5" dirty="0">
                <a:latin typeface="Arial" panose="020B0604020202020204" pitchFamily="34" charset="0"/>
                <a:cs typeface="Arial" panose="020B0604020202020204" pitchFamily="34" charset="0"/>
              </a:rPr>
              <a:t>consentir pour travailler </a:t>
            </a:r>
            <a:r>
              <a:rPr lang="fr-FR" sz="2400" dirty="0">
                <a:latin typeface="Arial" panose="020B0604020202020204" pitchFamily="34" charset="0"/>
                <a:cs typeface="Arial" panose="020B0604020202020204" pitchFamily="34" charset="0"/>
              </a:rPr>
              <a:t>dans le public plutôt que dans le </a:t>
            </a:r>
            <a:r>
              <a:rPr lang="fr-FR" sz="2400" spc="-5" dirty="0">
                <a:latin typeface="Arial" panose="020B0604020202020204" pitchFamily="34" charset="0"/>
                <a:cs typeface="Arial" panose="020B0604020202020204" pitchFamily="34" charset="0"/>
              </a:rPr>
              <a:t>privé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Etc. =&gt;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risque doit faire l’objet </a:t>
            </a:r>
            <a:r>
              <a:rPr lang="fr-FR" sz="2400" dirty="0">
                <a:latin typeface="Arial" panose="020B0604020202020204" pitchFamily="34" charset="0"/>
                <a:cs typeface="Arial" panose="020B0604020202020204" pitchFamily="34" charset="0"/>
              </a:rPr>
              <a:t>d’une </a:t>
            </a:r>
            <a:r>
              <a:rPr lang="fr-FR" sz="2400" spc="-5" dirty="0">
                <a:latin typeface="Arial" panose="020B0604020202020204" pitchFamily="34" charset="0"/>
                <a:cs typeface="Arial" panose="020B0604020202020204" pitchFamily="34" charset="0"/>
              </a:rPr>
              <a:t>compensation salariale.</a:t>
            </a:r>
            <a:endParaRPr lang="fr-FR" sz="2400" dirty="0">
              <a:latin typeface="Arial" panose="020B0604020202020204" pitchFamily="34" charset="0"/>
              <a:cs typeface="Arial" panose="020B0604020202020204" pitchFamily="34" charset="0"/>
            </a:endParaRPr>
          </a:p>
          <a:p>
            <a:pPr marL="447675" marR="5080" lvl="1" indent="-212725" algn="just">
              <a:lnSpc>
                <a:spcPct val="99800"/>
              </a:lnSpc>
              <a:spcBef>
                <a:spcPts val="490"/>
              </a:spcBef>
              <a:buClr>
                <a:srgbClr val="7030A0"/>
              </a:buClr>
              <a:buFont typeface="Arial" panose="020B0604020202020204" pitchFamily="34" charset="0"/>
              <a:buChar char="•"/>
            </a:pPr>
            <a:r>
              <a:rPr lang="fr-FR" sz="2400" i="1" spc="-5" dirty="0">
                <a:latin typeface="Arial" panose="020B0604020202020204" pitchFamily="34" charset="0"/>
                <a:cs typeface="Arial" panose="020B0604020202020204" pitchFamily="34" charset="0"/>
              </a:rPr>
              <a:t>Sur les marchés financiers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l’espérance </a:t>
            </a:r>
            <a:r>
              <a:rPr lang="fr-FR" sz="2400" dirty="0">
                <a:latin typeface="Arial" panose="020B0604020202020204" pitchFamily="34" charset="0"/>
                <a:cs typeface="Arial" panose="020B0604020202020204" pitchFamily="34" charset="0"/>
              </a:rPr>
              <a:t>de gain financier est </a:t>
            </a:r>
            <a:r>
              <a:rPr lang="fr-FR" sz="2400" spc="-5" dirty="0">
                <a:latin typeface="Arial" panose="020B0604020202020204" pitchFamily="34" charset="0"/>
                <a:cs typeface="Arial" panose="020B0604020202020204" pitchFamily="34" charset="0"/>
              </a:rPr>
              <a:t>beaucoup </a:t>
            </a:r>
            <a:r>
              <a:rPr lang="fr-FR" sz="2400" dirty="0">
                <a:latin typeface="Arial" panose="020B0604020202020204" pitchFamily="34" charset="0"/>
                <a:cs typeface="Arial" panose="020B0604020202020204" pitchFamily="34" charset="0"/>
              </a:rPr>
              <a:t>plus </a:t>
            </a:r>
            <a:r>
              <a:rPr lang="fr-FR" sz="2400" spc="-5" dirty="0">
                <a:latin typeface="Arial" panose="020B0604020202020204" pitchFamily="34" charset="0"/>
                <a:cs typeface="Arial" panose="020B0604020202020204" pitchFamily="34" charset="0"/>
              </a:rPr>
              <a:t>forte pour </a:t>
            </a:r>
            <a:r>
              <a:rPr lang="fr-FR" sz="2400" dirty="0">
                <a:latin typeface="Arial" panose="020B0604020202020204" pitchFamily="34" charset="0"/>
                <a:cs typeface="Arial" panose="020B0604020202020204" pitchFamily="34" charset="0"/>
              </a:rPr>
              <a:t>les </a:t>
            </a:r>
            <a:r>
              <a:rPr lang="fr-FR" sz="2400" spc="-5" dirty="0">
                <a:latin typeface="Arial" panose="020B0604020202020204" pitchFamily="34" charset="0"/>
                <a:cs typeface="Arial" panose="020B0604020202020204" pitchFamily="34" charset="0"/>
              </a:rPr>
              <a:t>placements risqués </a:t>
            </a:r>
            <a:r>
              <a:rPr lang="fr-FR" sz="2400" dirty="0">
                <a:latin typeface="Arial" panose="020B0604020202020204" pitchFamily="34" charset="0"/>
                <a:cs typeface="Arial" panose="020B0604020202020204" pitchFamily="34" charset="0"/>
              </a:rPr>
              <a:t>(ex. </a:t>
            </a:r>
            <a:r>
              <a:rPr lang="fr-FR" sz="2400" spc="-5" dirty="0">
                <a:latin typeface="Arial" panose="020B0604020202020204" pitchFamily="34" charset="0"/>
                <a:cs typeface="Arial" panose="020B0604020202020204" pitchFamily="34" charset="0"/>
              </a:rPr>
              <a:t>actions) </a:t>
            </a:r>
            <a:r>
              <a:rPr lang="fr-FR" sz="2400" dirty="0">
                <a:latin typeface="Arial" panose="020B0604020202020204" pitchFamily="34" charset="0"/>
                <a:cs typeface="Arial" panose="020B0604020202020204" pitchFamily="34" charset="0"/>
              </a:rPr>
              <a:t>que </a:t>
            </a:r>
            <a:r>
              <a:rPr lang="fr-FR" sz="2400" spc="-5" dirty="0">
                <a:latin typeface="Arial" panose="020B0604020202020204" pitchFamily="34" charset="0"/>
                <a:cs typeface="Arial" panose="020B0604020202020204" pitchFamily="34" charset="0"/>
              </a:rPr>
              <a:t>pour </a:t>
            </a:r>
            <a:r>
              <a:rPr lang="fr-FR" sz="2400" dirty="0">
                <a:latin typeface="Arial" panose="020B0604020202020204" pitchFamily="34" charset="0"/>
                <a:cs typeface="Arial" panose="020B0604020202020204" pitchFamily="34" charset="0"/>
              </a:rPr>
              <a:t>les </a:t>
            </a:r>
            <a:r>
              <a:rPr lang="fr-FR" sz="2400" spc="-5" dirty="0">
                <a:latin typeface="Arial" panose="020B0604020202020204" pitchFamily="34" charset="0"/>
                <a:cs typeface="Arial" panose="020B0604020202020204" pitchFamily="34" charset="0"/>
              </a:rPr>
              <a:t>placements non risqués </a:t>
            </a:r>
            <a:r>
              <a:rPr lang="fr-FR" sz="2400" dirty="0">
                <a:latin typeface="Arial" panose="020B0604020202020204" pitchFamily="34" charset="0"/>
                <a:cs typeface="Arial" panose="020B0604020202020204" pitchFamily="34" charset="0"/>
              </a:rPr>
              <a:t>(ex. </a:t>
            </a:r>
            <a:r>
              <a:rPr lang="fr-FR" sz="2400" spc="-5" dirty="0">
                <a:latin typeface="Arial" panose="020B0604020202020204" pitchFamily="34" charset="0"/>
                <a:cs typeface="Arial" panose="020B0604020202020204" pitchFamily="34" charset="0"/>
              </a:rPr>
              <a:t>compte</a:t>
            </a:r>
            <a:r>
              <a:rPr lang="fr-FR" sz="2400" spc="3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d’épargne).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954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1" y="1327696"/>
            <a:ext cx="11739476" cy="543225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gestion individuelle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spc="-5" dirty="0">
                <a:latin typeface="Arial" panose="020B0604020202020204" pitchFamily="34" charset="0"/>
                <a:cs typeface="Arial" panose="020B0604020202020204" pitchFamily="34" charset="0"/>
              </a:rPr>
              <a:t>Éviter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risque.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Auto-assurance =&gt; l’épargne de précaution (ne fonctionne que pour les risques</a:t>
            </a:r>
          </a:p>
          <a:p>
            <a:pPr>
              <a:spcBef>
                <a:spcPts val="600"/>
              </a:spcBef>
              <a:buClr>
                <a:srgbClr val="7030A0"/>
              </a:buClr>
            </a:pPr>
            <a:r>
              <a:rPr lang="fr-FR" sz="2400" dirty="0">
                <a:latin typeface="Arial" panose="020B0604020202020204" pitchFamily="34" charset="0"/>
                <a:cs typeface="Arial" panose="020B0604020202020204" pitchFamily="34" charset="0"/>
              </a:rPr>
              <a:t>    de faible impact pécuniaire).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La diversification (« ne pas mettre tous ses œufs dans le même panier »)</a:t>
            </a:r>
          </a:p>
          <a:p>
            <a:pPr marL="720725" indent="-1746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Pour le risque de patrimoine =&gt; diversifier son portefeuille d’actifs.</a:t>
            </a:r>
          </a:p>
          <a:p>
            <a:pPr marL="720725" indent="-1746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Pour le risque de revenu d’activité : par exemple travailler à mi-temps dans le public et à mi-temps à son compte ; cette diversification fréquente dans  les couples (ex. femmes fonctionnaires et mari agriculteur…) =&gt; dans le cas des couples au-delà de la diversification suppose aussi la mutualisation (cf. plus bas).</a:t>
            </a:r>
          </a:p>
          <a:p>
            <a:pPr marL="720725" indent="-1746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Pour le risque d’entreprendre =&gt; diversifier ses produits (cf. polyculture plutôt que monoculture dans villages traditionnels).</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15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555344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Le transfert du risque à autrui (moyennant paiement)</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spc="-5" dirty="0">
                <a:latin typeface="Arial" panose="020B0604020202020204" pitchFamily="34" charset="0"/>
                <a:cs typeface="Arial" panose="020B0604020202020204" pitchFamily="34" charset="0"/>
              </a:rPr>
              <a:t>Exemple d’une transaction à terme</a:t>
            </a:r>
          </a:p>
          <a:p>
            <a:pPr marL="720725" marR="5080" lvl="2" indent="-185738" defTabSz="895350">
              <a:lnSpc>
                <a:spcPct val="101200"/>
              </a:lnSpc>
              <a:spcBef>
                <a:spcPts val="44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Un </a:t>
            </a:r>
            <a:r>
              <a:rPr lang="fr-FR" sz="2400" spc="-5" dirty="0">
                <a:latin typeface="Arial" panose="020B0604020202020204" pitchFamily="34" charset="0"/>
                <a:cs typeface="Arial" panose="020B0604020202020204" pitchFamily="34" charset="0"/>
              </a:rPr>
              <a:t>agriculteur </a:t>
            </a:r>
            <a:r>
              <a:rPr lang="fr-FR" sz="2400" dirty="0">
                <a:latin typeface="Arial" panose="020B0604020202020204" pitchFamily="34" charset="0"/>
                <a:cs typeface="Arial" panose="020B0604020202020204" pitchFamily="34" charset="0"/>
              </a:rPr>
              <a:t>en </a:t>
            </a:r>
            <a:r>
              <a:rPr lang="fr-FR" sz="2400" spc="-5" dirty="0">
                <a:latin typeface="Arial" panose="020B0604020202020204" pitchFamily="34" charset="0"/>
                <a:cs typeface="Arial" panose="020B0604020202020204" pitchFamily="34" charset="0"/>
              </a:rPr>
              <a:t>février 2019 </a:t>
            </a:r>
            <a:r>
              <a:rPr lang="fr-FR" sz="2400" dirty="0">
                <a:latin typeface="Arial" panose="020B0604020202020204" pitchFamily="34" charset="0"/>
                <a:cs typeface="Arial" panose="020B0604020202020204" pitchFamily="34" charset="0"/>
              </a:rPr>
              <a:t>vend </a:t>
            </a:r>
            <a:r>
              <a:rPr lang="fr-FR" sz="2400" spc="-5" dirty="0">
                <a:latin typeface="Arial" panose="020B0604020202020204" pitchFamily="34" charset="0"/>
                <a:cs typeface="Arial" panose="020B0604020202020204" pitchFamily="34" charset="0"/>
              </a:rPr>
              <a:t>son </a:t>
            </a:r>
            <a:r>
              <a:rPr lang="fr-FR" sz="2400" dirty="0">
                <a:latin typeface="Arial" panose="020B0604020202020204" pitchFamily="34" charset="0"/>
                <a:cs typeface="Arial" panose="020B0604020202020204" pitchFamily="34" charset="0"/>
              </a:rPr>
              <a:t>blé à </a:t>
            </a:r>
            <a:r>
              <a:rPr lang="fr-FR" sz="2400" spc="-5" dirty="0">
                <a:latin typeface="Arial" panose="020B0604020202020204" pitchFamily="34" charset="0"/>
                <a:cs typeface="Arial" panose="020B0604020202020204" pitchFamily="34" charset="0"/>
              </a:rPr>
              <a:t>terme </a:t>
            </a:r>
            <a:r>
              <a:rPr lang="fr-FR" sz="2400" dirty="0">
                <a:latin typeface="Arial" panose="020B0604020202020204" pitchFamily="34" charset="0"/>
                <a:cs typeface="Arial" panose="020B0604020202020204" pitchFamily="34" charset="0"/>
              </a:rPr>
              <a:t>à 4 </a:t>
            </a:r>
            <a:r>
              <a:rPr lang="fr-FR" sz="2400" spc="-5" dirty="0">
                <a:latin typeface="Arial" panose="020B0604020202020204" pitchFamily="34" charset="0"/>
                <a:cs typeface="Arial" panose="020B0604020202020204" pitchFamily="34" charset="0"/>
              </a:rPr>
              <a:t>mois </a:t>
            </a:r>
            <a:r>
              <a:rPr lang="fr-FR" sz="2400" dirty="0">
                <a:latin typeface="Arial" panose="020B0604020202020204" pitchFamily="34" charset="0"/>
                <a:cs typeface="Arial" panose="020B0604020202020204" pitchFamily="34" charset="0"/>
              </a:rPr>
              <a:t>(juin) à </a:t>
            </a:r>
            <a:r>
              <a:rPr lang="fr-FR" sz="2400" spc="-5" dirty="0">
                <a:latin typeface="Arial" panose="020B0604020202020204" pitchFamily="34" charset="0"/>
                <a:cs typeface="Arial" panose="020B0604020202020204" pitchFamily="34" charset="0"/>
              </a:rPr>
              <a:t>200 </a:t>
            </a:r>
            <a:r>
              <a:rPr lang="fr-FR" sz="2400" dirty="0">
                <a:latin typeface="Arial" panose="020B0604020202020204" pitchFamily="34" charset="0"/>
                <a:cs typeface="Arial" panose="020B0604020202020204" pitchFamily="34" charset="0"/>
              </a:rPr>
              <a:t>€ la tonne à un</a:t>
            </a:r>
            <a:r>
              <a:rPr lang="fr-FR" sz="2400" spc="-5" dirty="0">
                <a:latin typeface="Arial" panose="020B0604020202020204" pitchFamily="34" charset="0"/>
                <a:cs typeface="Arial" panose="020B0604020202020204" pitchFamily="34" charset="0"/>
              </a:rPr>
              <a:t> courtier,</a:t>
            </a:r>
            <a:endParaRPr lang="fr-FR" sz="2400" dirty="0">
              <a:latin typeface="Arial" panose="020B0604020202020204" pitchFamily="34" charset="0"/>
              <a:cs typeface="Arial" panose="020B0604020202020204" pitchFamily="34" charset="0"/>
            </a:endParaRPr>
          </a:p>
          <a:p>
            <a:pPr marL="720725" marR="5080" lvl="2" indent="-185738">
              <a:lnSpc>
                <a:spcPct val="101200"/>
              </a:lnSpc>
              <a:spcBef>
                <a:spcPts val="459"/>
              </a:spcBef>
              <a:buClr>
                <a:srgbClr val="7030A0"/>
              </a:buClr>
              <a:buFont typeface="Arial" panose="020B0604020202020204" pitchFamily="34" charset="0"/>
              <a:buChar char="•"/>
              <a:tabLst>
                <a:tab pos="1081088" algn="l"/>
              </a:tabLst>
            </a:pPr>
            <a:r>
              <a:rPr lang="fr-FR" sz="2400" dirty="0">
                <a:latin typeface="Arial" panose="020B0604020202020204" pitchFamily="34" charset="0"/>
                <a:cs typeface="Arial" panose="020B0604020202020204" pitchFamily="34" charset="0"/>
              </a:rPr>
              <a:t>En juin, le </a:t>
            </a:r>
            <a:r>
              <a:rPr lang="fr-FR" sz="2400" spc="-5" dirty="0">
                <a:latin typeface="Arial" panose="020B0604020202020204" pitchFamily="34" charset="0"/>
                <a:cs typeface="Arial" panose="020B0604020202020204" pitchFamily="34" charset="0"/>
              </a:rPr>
              <a:t>courtier achète </a:t>
            </a:r>
            <a:r>
              <a:rPr lang="fr-FR" sz="2400" dirty="0">
                <a:latin typeface="Arial" panose="020B0604020202020204" pitchFamily="34" charset="0"/>
                <a:cs typeface="Arial" panose="020B0604020202020204" pitchFamily="34" charset="0"/>
              </a:rPr>
              <a:t>le blé à </a:t>
            </a:r>
            <a:r>
              <a:rPr lang="fr-FR" sz="2400" spc="-5" dirty="0">
                <a:latin typeface="Arial" panose="020B0604020202020204" pitchFamily="34" charset="0"/>
                <a:cs typeface="Arial" panose="020B0604020202020204" pitchFamily="34" charset="0"/>
              </a:rPr>
              <a:t>200€ </a:t>
            </a:r>
            <a:r>
              <a:rPr lang="fr-FR" sz="2400" dirty="0">
                <a:latin typeface="Arial" panose="020B0604020202020204" pitchFamily="34" charset="0"/>
                <a:cs typeface="Arial" panose="020B0604020202020204" pitchFamily="34" charset="0"/>
              </a:rPr>
              <a:t>la tonne à </a:t>
            </a:r>
            <a:r>
              <a:rPr lang="fr-FR" sz="2400" spc="-5" dirty="0">
                <a:latin typeface="Arial" panose="020B0604020202020204" pitchFamily="34" charset="0"/>
                <a:cs typeface="Arial" panose="020B0604020202020204" pitchFamily="34" charset="0"/>
              </a:rPr>
              <a:t>l’agriculteur, </a:t>
            </a:r>
            <a:r>
              <a:rPr lang="fr-FR" sz="2400" dirty="0">
                <a:latin typeface="Arial" panose="020B0604020202020204" pitchFamily="34" charset="0"/>
                <a:cs typeface="Arial" panose="020B0604020202020204" pitchFamily="34" charset="0"/>
              </a:rPr>
              <a:t>et le</a:t>
            </a:r>
            <a:r>
              <a:rPr lang="fr-FR" sz="2400" spc="9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revend</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sur</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marché</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si</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prix</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du</a:t>
            </a:r>
            <a:r>
              <a:rPr lang="fr-FR" sz="2400" spc="9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blé</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en</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juin</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&gt;</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200€,</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gagne,</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si </a:t>
            </a:r>
            <a:r>
              <a:rPr lang="fr-FR" sz="2400" spc="-5" dirty="0">
                <a:latin typeface="Arial" panose="020B0604020202020204" pitchFamily="34" charset="0"/>
                <a:cs typeface="Arial" panose="020B0604020202020204" pitchFamily="34" charset="0"/>
              </a:rPr>
              <a:t>&lt; 200€, </a:t>
            </a:r>
            <a:r>
              <a:rPr lang="fr-FR" sz="2400" dirty="0">
                <a:latin typeface="Arial" panose="020B0604020202020204" pitchFamily="34" charset="0"/>
                <a:cs typeface="Arial" panose="020B0604020202020204" pitchFamily="34" charset="0"/>
              </a:rPr>
              <a:t>il </a:t>
            </a:r>
            <a:r>
              <a:rPr lang="fr-FR" sz="2400" spc="-5" dirty="0">
                <a:latin typeface="Arial" panose="020B0604020202020204" pitchFamily="34" charset="0"/>
                <a:cs typeface="Arial" panose="020B0604020202020204" pitchFamily="34" charset="0"/>
              </a:rPr>
              <a:t>perd</a:t>
            </a:r>
          </a:p>
          <a:p>
            <a:pPr marL="534987" marR="5080" lvl="2">
              <a:lnSpc>
                <a:spcPct val="101200"/>
              </a:lnSpc>
              <a:spcBef>
                <a:spcPts val="459"/>
              </a:spcBef>
              <a:buClr>
                <a:srgbClr val="7030A0"/>
              </a:buClr>
              <a:tabLst>
                <a:tab pos="1081088" algn="l"/>
              </a:tabLst>
            </a:pPr>
            <a:r>
              <a:rPr lang="fr-FR" sz="2400" spc="-5" dirty="0">
                <a:latin typeface="Arial" panose="020B0604020202020204" pitchFamily="34" charset="0"/>
                <a:cs typeface="Arial" panose="020B0604020202020204" pitchFamily="34" charset="0"/>
              </a:rPr>
              <a:t>  </a:t>
            </a:r>
            <a:r>
              <a:rPr lang="fr-FR" sz="2400" b="1" spc="-5" dirty="0">
                <a:solidFill>
                  <a:srgbClr val="7030A0"/>
                </a:solidFill>
                <a:latin typeface="Arial" panose="020B0604020202020204" pitchFamily="34" charset="0"/>
                <a:cs typeface="Arial" panose="020B0604020202020204" pitchFamily="34" charset="0"/>
              </a:rPr>
              <a:t>=&gt;</a:t>
            </a:r>
            <a:r>
              <a:rPr lang="fr-FR" sz="2400" spc="-5" dirty="0">
                <a:latin typeface="Arial" panose="020B0604020202020204" pitchFamily="34" charset="0"/>
                <a:cs typeface="Arial" panose="020B0604020202020204" pitchFamily="34" charset="0"/>
              </a:rPr>
              <a:t> le courtier </a:t>
            </a:r>
            <a:r>
              <a:rPr lang="fr-FR" sz="2400" dirty="0">
                <a:latin typeface="Arial" panose="020B0604020202020204" pitchFamily="34" charset="0"/>
                <a:cs typeface="Arial" panose="020B0604020202020204" pitchFamily="34" charset="0"/>
              </a:rPr>
              <a:t>est un </a:t>
            </a:r>
            <a:r>
              <a:rPr lang="fr-FR" sz="2400" spc="-5" dirty="0">
                <a:latin typeface="Arial" panose="020B0604020202020204" pitchFamily="34" charset="0"/>
                <a:cs typeface="Arial" panose="020B0604020202020204" pitchFamily="34" charset="0"/>
              </a:rPr>
              <a:t>spéculateur qui accepte le risque moyennant un prix.</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Exemple du risque d’entreprise</a:t>
            </a:r>
          </a:p>
          <a:p>
            <a:pPr>
              <a:spcBef>
                <a:spcPts val="600"/>
              </a:spcBef>
              <a:buClr>
                <a:srgbClr val="7030A0"/>
              </a:buClr>
            </a:pPr>
            <a:r>
              <a:rPr lang="fr-FR" sz="2400" dirty="0">
                <a:latin typeface="Arial" panose="020B0604020202020204" pitchFamily="34" charset="0"/>
                <a:cs typeface="Arial" panose="020B0604020202020204" pitchFamily="34" charset="0"/>
              </a:rPr>
              <a:t>       Le statut des sociétés qui limite la « responsabilité » =&gt; l’entrepreneur transfère</a:t>
            </a:r>
          </a:p>
          <a:p>
            <a:pPr>
              <a:spcBef>
                <a:spcPts val="600"/>
              </a:spcBef>
              <a:buClr>
                <a:srgbClr val="7030A0"/>
              </a:buClr>
            </a:pPr>
            <a:r>
              <a:rPr lang="fr-FR" sz="2400" dirty="0">
                <a:latin typeface="Arial" panose="020B0604020202020204" pitchFamily="34" charset="0"/>
                <a:cs typeface="Arial" panose="020B0604020202020204" pitchFamily="34" charset="0"/>
              </a:rPr>
              <a:t>        le risque sur les « partenaires » ou « actionnaires ».</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rPr>
              <a:t>         =&gt;</a:t>
            </a:r>
            <a:r>
              <a:rPr lang="fr-FR" sz="2400" dirty="0">
                <a:latin typeface="Arial" panose="020B0604020202020204" pitchFamily="34" charset="0"/>
                <a:cs typeface="Arial" panose="020B0604020202020204" pitchFamily="34" charset="0"/>
              </a:rPr>
              <a:t> En plus d’un transfert (partiel), il s’agit aussi d’un partage du risque</a:t>
            </a:r>
          </a:p>
          <a:p>
            <a:pPr marL="803275">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rPr>
              <a:t>D’où le rôle fondamental des marchés financiers : réallouer les  risques de façon optimale</a:t>
            </a:r>
          </a:p>
        </p:txBody>
      </p:sp>
    </p:spTree>
    <p:extLst>
      <p:ext uri="{BB962C8B-B14F-4D97-AF65-F5344CB8AC3E}">
        <p14:creationId xmlns:p14="http://schemas.microsoft.com/office/powerpoint/2010/main" val="149955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86590" y="1327696"/>
            <a:ext cx="11739477" cy="440889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mutualisation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spc="-5" dirty="0">
                <a:latin typeface="Arial" panose="020B0604020202020204" pitchFamily="34" charset="0"/>
                <a:cs typeface="Arial" panose="020B0604020202020204" pitchFamily="34" charset="0"/>
              </a:rPr>
              <a:t>Le rôle fondamental de la famille</a:t>
            </a:r>
          </a:p>
          <a:p>
            <a:pPr marL="720725" marR="5080" lvl="2" indent="-185738" defTabSz="895350">
              <a:lnSpc>
                <a:spcPct val="101200"/>
              </a:lnSpc>
              <a:spcBef>
                <a:spcPts val="44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Entraide mutuelle, notamment dans le domaine des « risques sociaux » (au départ risques qui peuvent affecter les revenus d’activité : accident (du travail), chômage, maladie, vieillesse…. ; substituabilité / complémentarité avec les</a:t>
            </a:r>
          </a:p>
          <a:p>
            <a:pPr marL="714375" marR="5080" lvl="2" defTabSz="895350">
              <a:lnSpc>
                <a:spcPct val="101200"/>
              </a:lnSpc>
              <a:spcBef>
                <a:spcPts val="440"/>
              </a:spcBef>
              <a:buClr>
                <a:srgbClr val="7030A0"/>
              </a:buClr>
            </a:pPr>
            <a:r>
              <a:rPr lang="fr-FR" sz="2400" dirty="0">
                <a:latin typeface="Arial" panose="020B0604020202020204" pitchFamily="34" charset="0"/>
                <a:cs typeface="Arial" panose="020B0604020202020204" pitchFamily="34" charset="0"/>
              </a:rPr>
              <a:t>« États-Providence » ;</a:t>
            </a:r>
          </a:p>
          <a:p>
            <a:pPr marL="720725" marR="5080" lvl="2" indent="-185738">
              <a:lnSpc>
                <a:spcPct val="101200"/>
              </a:lnSpc>
              <a:spcBef>
                <a:spcPts val="459"/>
              </a:spcBef>
              <a:buClr>
                <a:srgbClr val="7030A0"/>
              </a:buClr>
              <a:buFont typeface="Arial" panose="020B0604020202020204" pitchFamily="34" charset="0"/>
              <a:buChar char="•"/>
              <a:tabLst>
                <a:tab pos="1081088" algn="l"/>
              </a:tabLst>
            </a:pPr>
            <a:r>
              <a:rPr lang="fr-FR" sz="2400" dirty="0">
                <a:latin typeface="Arial" panose="020B0604020202020204" pitchFamily="34" charset="0"/>
                <a:cs typeface="Arial" panose="020B0604020202020204" pitchFamily="34" charset="0"/>
              </a:rPr>
              <a:t>La gestion de ces risques affecte la constitution de la famille (comportements démographiques, et notamment la natalité : avoir beaucoup d’enfants quand la mortalité infantile est élevée pour mieux faire face au risque).</a:t>
            </a:r>
            <a:r>
              <a:rPr lang="fr-FR" sz="2400" b="1"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Ainsi plus, plus la taille de la famille est grande plus le risque est réparti. La taille et la densité de la parentèle peuvent jouer aussi, mais pas de logique d’assurance.</a:t>
            </a:r>
          </a:p>
        </p:txBody>
      </p:sp>
    </p:spTree>
    <p:extLst>
      <p:ext uri="{BB962C8B-B14F-4D97-AF65-F5344CB8AC3E}">
        <p14:creationId xmlns:p14="http://schemas.microsoft.com/office/powerpoint/2010/main" val="34892042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NUM" val="6"/>
</p:tagLst>
</file>

<file path=ppt/tags/tag102.xml><?xml version="1.0" encoding="utf-8"?>
<p:tagLst xmlns:a="http://schemas.openxmlformats.org/drawingml/2006/main" xmlns:r="http://schemas.openxmlformats.org/officeDocument/2006/relationships" xmlns:p="http://schemas.openxmlformats.org/presentationml/2006/main">
  <p:tag name="NUM" val="1"/>
</p:tagLst>
</file>

<file path=ppt/tags/tag103.xml><?xml version="1.0" encoding="utf-8"?>
<p:tagLst xmlns:a="http://schemas.openxmlformats.org/drawingml/2006/main" xmlns:r="http://schemas.openxmlformats.org/officeDocument/2006/relationships" xmlns:p="http://schemas.openxmlformats.org/presentationml/2006/main">
  <p:tag name="NUM" val="2"/>
</p:tagLst>
</file>

<file path=ppt/tags/tag104.xml><?xml version="1.0" encoding="utf-8"?>
<p:tagLst xmlns:a="http://schemas.openxmlformats.org/drawingml/2006/main" xmlns:r="http://schemas.openxmlformats.org/officeDocument/2006/relationships" xmlns:p="http://schemas.openxmlformats.org/presentationml/2006/main">
  <p:tag name="NUM" val="3"/>
</p:tagLst>
</file>

<file path=ppt/tags/tag105.xml><?xml version="1.0" encoding="utf-8"?>
<p:tagLst xmlns:a="http://schemas.openxmlformats.org/drawingml/2006/main" xmlns:r="http://schemas.openxmlformats.org/officeDocument/2006/relationships" xmlns:p="http://schemas.openxmlformats.org/presentationml/2006/main">
  <p:tag name="NUM" val="4"/>
</p:tagLst>
</file>

<file path=ppt/tags/tag106.xml><?xml version="1.0" encoding="utf-8"?>
<p:tagLst xmlns:a="http://schemas.openxmlformats.org/drawingml/2006/main" xmlns:r="http://schemas.openxmlformats.org/officeDocument/2006/relationships" xmlns:p="http://schemas.openxmlformats.org/presentationml/2006/main">
  <p:tag name="NUM" val="5"/>
</p:tagLst>
</file>

<file path=ppt/tags/tag107.xml><?xml version="1.0" encoding="utf-8"?>
<p:tagLst xmlns:a="http://schemas.openxmlformats.org/drawingml/2006/main" xmlns:r="http://schemas.openxmlformats.org/officeDocument/2006/relationships" xmlns:p="http://schemas.openxmlformats.org/presentationml/2006/main">
  <p:tag name="NUM" val="6"/>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4"/>
</p:tagLst>
</file>

<file path=ppt/tags/tag112.xml><?xml version="1.0" encoding="utf-8"?>
<p:tagLst xmlns:a="http://schemas.openxmlformats.org/drawingml/2006/main" xmlns:r="http://schemas.openxmlformats.org/officeDocument/2006/relationships" xmlns:p="http://schemas.openxmlformats.org/presentationml/2006/main">
  <p:tag name="NUM" val="5"/>
</p:tagLst>
</file>

<file path=ppt/tags/tag113.xml><?xml version="1.0" encoding="utf-8"?>
<p:tagLst xmlns:a="http://schemas.openxmlformats.org/drawingml/2006/main" xmlns:r="http://schemas.openxmlformats.org/officeDocument/2006/relationships" xmlns:p="http://schemas.openxmlformats.org/presentationml/2006/main">
  <p:tag name="NUM" val="6"/>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3"/>
</p:tagLst>
</file>

<file path=ppt/tags/tag117.xml><?xml version="1.0" encoding="utf-8"?>
<p:tagLst xmlns:a="http://schemas.openxmlformats.org/drawingml/2006/main" xmlns:r="http://schemas.openxmlformats.org/officeDocument/2006/relationships" xmlns:p="http://schemas.openxmlformats.org/presentationml/2006/main">
  <p:tag name="NUM" val="4"/>
</p:tagLst>
</file>

<file path=ppt/tags/tag118.xml><?xml version="1.0" encoding="utf-8"?>
<p:tagLst xmlns:a="http://schemas.openxmlformats.org/drawingml/2006/main" xmlns:r="http://schemas.openxmlformats.org/officeDocument/2006/relationships" xmlns:p="http://schemas.openxmlformats.org/presentationml/2006/main">
  <p:tag name="NUM" val="5"/>
</p:tagLst>
</file>

<file path=ppt/tags/tag119.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7"/>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6"/>
</p:tagLst>
</file>

<file path=ppt/tags/tag34.xml><?xml version="1.0" encoding="utf-8"?>
<p:tagLst xmlns:a="http://schemas.openxmlformats.org/drawingml/2006/main" xmlns:r="http://schemas.openxmlformats.org/officeDocument/2006/relationships" xmlns:p="http://schemas.openxmlformats.org/presentationml/2006/main">
  <p:tag name="NUM" val="7"/>
</p:tagLst>
</file>

<file path=ppt/tags/tag35.xml><?xml version="1.0" encoding="utf-8"?>
<p:tagLst xmlns:a="http://schemas.openxmlformats.org/drawingml/2006/main" xmlns:r="http://schemas.openxmlformats.org/officeDocument/2006/relationships" xmlns:p="http://schemas.openxmlformats.org/presentationml/2006/main">
  <p:tag name="NUM" val="6"/>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6"/>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5"/>
</p:tagLst>
</file>

<file path=ppt/tags/tag53.xml><?xml version="1.0" encoding="utf-8"?>
<p:tagLst xmlns:a="http://schemas.openxmlformats.org/drawingml/2006/main" xmlns:r="http://schemas.openxmlformats.org/officeDocument/2006/relationships" xmlns:p="http://schemas.openxmlformats.org/presentationml/2006/main">
  <p:tag name="NUM" val="6"/>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6"/>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5"/>
</p:tagLst>
</file>

<file path=ppt/tags/tag71.xml><?xml version="1.0" encoding="utf-8"?>
<p:tagLst xmlns:a="http://schemas.openxmlformats.org/drawingml/2006/main" xmlns:r="http://schemas.openxmlformats.org/officeDocument/2006/relationships" xmlns:p="http://schemas.openxmlformats.org/presentationml/2006/main">
  <p:tag name="NUM" val="6"/>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5"/>
</p:tagLst>
</file>

<file path=ppt/tags/tag77.xml><?xml version="1.0" encoding="utf-8"?>
<p:tagLst xmlns:a="http://schemas.openxmlformats.org/drawingml/2006/main" xmlns:r="http://schemas.openxmlformats.org/officeDocument/2006/relationships" xmlns:p="http://schemas.openxmlformats.org/presentationml/2006/main">
  <p:tag name="NUM" val="6"/>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2316</TotalTime>
  <Words>1762</Words>
  <Application>Microsoft Office PowerPoint</Application>
  <PresentationFormat>Grand écran</PresentationFormat>
  <Paragraphs>174</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243</cp:revision>
  <dcterms:created xsi:type="dcterms:W3CDTF">2019-02-18T09:44:18Z</dcterms:created>
  <dcterms:modified xsi:type="dcterms:W3CDTF">2019-03-20T18:24:40Z</dcterms:modified>
</cp:coreProperties>
</file>