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269" r:id="rId3"/>
    <p:sldId id="270" r:id="rId4"/>
    <p:sldId id="308" r:id="rId5"/>
    <p:sldId id="318" r:id="rId6"/>
    <p:sldId id="319" r:id="rId7"/>
    <p:sldId id="274" r:id="rId8"/>
    <p:sldId id="273" r:id="rId9"/>
    <p:sldId id="291" r:id="rId10"/>
    <p:sldId id="307" r:id="rId11"/>
    <p:sldId id="293" r:id="rId12"/>
    <p:sldId id="292" r:id="rId13"/>
    <p:sldId id="294" r:id="rId14"/>
    <p:sldId id="295" r:id="rId15"/>
    <p:sldId id="296" r:id="rId16"/>
    <p:sldId id="297" r:id="rId17"/>
    <p:sldId id="300" r:id="rId18"/>
    <p:sldId id="301" r:id="rId19"/>
    <p:sldId id="302" r:id="rId20"/>
    <p:sldId id="303" r:id="rId21"/>
    <p:sldId id="304" r:id="rId22"/>
    <p:sldId id="305" r:id="rId23"/>
    <p:sldId id="306" r:id="rId24"/>
    <p:sldId id="309" r:id="rId25"/>
    <p:sldId id="310" r:id="rId26"/>
    <p:sldId id="316" r:id="rId27"/>
    <p:sldId id="298" r:id="rId28"/>
    <p:sldId id="299" r:id="rId29"/>
    <p:sldId id="315" r:id="rId30"/>
    <p:sldId id="275" r:id="rId31"/>
    <p:sldId id="317" r:id="rId32"/>
    <p:sldId id="311" r:id="rId33"/>
    <p:sldId id="312" r:id="rId34"/>
    <p:sldId id="313" r:id="rId35"/>
    <p:sldId id="276" r:id="rId36"/>
  </p:sldIdLst>
  <p:sldSz cx="9144000" cy="6858000" type="screen4x3"/>
  <p:notesSz cx="6858000" cy="97107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07" autoAdjust="0"/>
  </p:normalViewPr>
  <p:slideViewPr>
    <p:cSldViewPr showGuides="1">
      <p:cViewPr varScale="1">
        <p:scale>
          <a:sx n="111" d="100"/>
          <a:sy n="111"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3AE3A11-677F-411B-B9B1-C3BD5505F123}"/>
              </a:ext>
            </a:extLst>
          </p:cNvPr>
          <p:cNvSpPr>
            <a:spLocks noGrp="1"/>
          </p:cNvSpPr>
          <p:nvPr>
            <p:ph type="hdr" sz="quarter"/>
          </p:nvPr>
        </p:nvSpPr>
        <p:spPr>
          <a:xfrm>
            <a:off x="0" y="0"/>
            <a:ext cx="2971800" cy="4857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965DB2C9-67F9-499C-B157-2F7DDC82B766}"/>
              </a:ext>
            </a:extLst>
          </p:cNvPr>
          <p:cNvSpPr>
            <a:spLocks noGrp="1"/>
          </p:cNvSpPr>
          <p:nvPr>
            <p:ph type="dt" idx="1"/>
          </p:nvPr>
        </p:nvSpPr>
        <p:spPr>
          <a:xfrm>
            <a:off x="3884613" y="0"/>
            <a:ext cx="2971800" cy="4857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CD77291-7E2A-4AE4-8217-4C8CEE63351F}" type="datetimeFigureOut">
              <a:rPr lang="fr-FR"/>
              <a:pPr>
                <a:defRPr/>
              </a:pPr>
              <a:t>12/06/2019</a:t>
            </a:fld>
            <a:endParaRPr lang="fr-FR"/>
          </a:p>
        </p:txBody>
      </p:sp>
      <p:sp>
        <p:nvSpPr>
          <p:cNvPr id="4" name="Espace réservé de l'image des diapositives 3">
            <a:extLst>
              <a:ext uri="{FF2B5EF4-FFF2-40B4-BE49-F238E27FC236}">
                <a16:creationId xmlns:a16="http://schemas.microsoft.com/office/drawing/2014/main" id="{7020F6E0-5C7F-41DA-9D23-2951882E5DA4}"/>
              </a:ext>
            </a:extLst>
          </p:cNvPr>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A153DFD7-31AB-4F70-AC4F-19D48AF37D7A}"/>
              </a:ext>
            </a:extLst>
          </p:cNvPr>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4932FA5-379C-4D06-BDC1-3133DEA0311A}"/>
              </a:ext>
            </a:extLst>
          </p:cNvPr>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7E7228D5-FEE2-496E-8648-3F9D61685906}"/>
              </a:ext>
            </a:extLst>
          </p:cNvPr>
          <p:cNvSpPr>
            <a:spLocks noGrp="1"/>
          </p:cNvSpPr>
          <p:nvPr>
            <p:ph type="sldNum" sz="quarter" idx="5"/>
          </p:nvPr>
        </p:nvSpPr>
        <p:spPr>
          <a:xfrm>
            <a:off x="3884613" y="9223375"/>
            <a:ext cx="2971800" cy="4857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4FEFDF1-09CB-46E0-AF97-6FB925B2342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E06FD7FE-E5EC-4DF2-9D6C-9ECBEF274EA5}"/>
              </a:ext>
            </a:extLst>
          </p:cNvPr>
          <p:cNvSpPr>
            <a:spLocks noGrp="1"/>
          </p:cNvSpPr>
          <p:nvPr>
            <p:ph type="dt" sz="half" idx="10"/>
          </p:nvPr>
        </p:nvSpPr>
        <p:spPr/>
        <p:txBody>
          <a:bodyPr/>
          <a:lstStyle>
            <a:lvl1pPr>
              <a:defRPr/>
            </a:lvl1pPr>
          </a:lstStyle>
          <a:p>
            <a:pPr>
              <a:defRPr/>
            </a:pPr>
            <a:fld id="{F2287C9C-D309-407A-B2B2-22B2A439BAED}"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7C5C1EA9-A47E-49B4-969A-27A3C47839D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7DF8C77-F5BE-4A2D-804A-2E52C5433E1D}"/>
              </a:ext>
            </a:extLst>
          </p:cNvPr>
          <p:cNvSpPr>
            <a:spLocks noGrp="1"/>
          </p:cNvSpPr>
          <p:nvPr>
            <p:ph type="sldNum" sz="quarter" idx="12"/>
          </p:nvPr>
        </p:nvSpPr>
        <p:spPr/>
        <p:txBody>
          <a:bodyPr/>
          <a:lstStyle>
            <a:lvl1pPr>
              <a:defRPr/>
            </a:lvl1pPr>
          </a:lstStyle>
          <a:p>
            <a:pPr>
              <a:defRPr/>
            </a:pPr>
            <a:fld id="{F3CA31F2-8281-42E3-B289-6068DD23FECD}" type="slidenum">
              <a:rPr lang="fr-FR" altLang="fr-FR"/>
              <a:pPr>
                <a:defRPr/>
              </a:pPr>
              <a:t>‹N°›</a:t>
            </a:fld>
            <a:endParaRPr lang="fr-FR" altLang="fr-FR"/>
          </a:p>
        </p:txBody>
      </p:sp>
    </p:spTree>
    <p:extLst>
      <p:ext uri="{BB962C8B-B14F-4D97-AF65-F5344CB8AC3E}">
        <p14:creationId xmlns:p14="http://schemas.microsoft.com/office/powerpoint/2010/main" val="72738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0A5844-0A32-4C62-B391-906BC8845778}"/>
              </a:ext>
            </a:extLst>
          </p:cNvPr>
          <p:cNvSpPr>
            <a:spLocks noGrp="1"/>
          </p:cNvSpPr>
          <p:nvPr>
            <p:ph type="dt" sz="half" idx="10"/>
          </p:nvPr>
        </p:nvSpPr>
        <p:spPr/>
        <p:txBody>
          <a:bodyPr/>
          <a:lstStyle>
            <a:lvl1pPr>
              <a:defRPr/>
            </a:lvl1pPr>
          </a:lstStyle>
          <a:p>
            <a:pPr>
              <a:defRPr/>
            </a:pPr>
            <a:fld id="{42FF249D-4D7D-4F7C-AC9B-DF0B330B3A2E}"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FFA06138-8B48-4F26-BC93-EF2BAC25981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D42AB55-2A1B-4A84-853D-5B1275C9BD9F}"/>
              </a:ext>
            </a:extLst>
          </p:cNvPr>
          <p:cNvSpPr>
            <a:spLocks noGrp="1"/>
          </p:cNvSpPr>
          <p:nvPr>
            <p:ph type="sldNum" sz="quarter" idx="12"/>
          </p:nvPr>
        </p:nvSpPr>
        <p:spPr/>
        <p:txBody>
          <a:bodyPr/>
          <a:lstStyle>
            <a:lvl1pPr>
              <a:defRPr/>
            </a:lvl1pPr>
          </a:lstStyle>
          <a:p>
            <a:pPr>
              <a:defRPr/>
            </a:pPr>
            <a:fld id="{458F21DD-661F-4FED-81D8-49DEF8A50798}" type="slidenum">
              <a:rPr lang="fr-FR" altLang="fr-FR"/>
              <a:pPr>
                <a:defRPr/>
              </a:pPr>
              <a:t>‹N°›</a:t>
            </a:fld>
            <a:endParaRPr lang="fr-FR" altLang="fr-FR"/>
          </a:p>
        </p:txBody>
      </p:sp>
    </p:spTree>
    <p:extLst>
      <p:ext uri="{BB962C8B-B14F-4D97-AF65-F5344CB8AC3E}">
        <p14:creationId xmlns:p14="http://schemas.microsoft.com/office/powerpoint/2010/main" val="33835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4A66EC-841B-4B88-AAA7-5DB2D7E3868B}"/>
              </a:ext>
            </a:extLst>
          </p:cNvPr>
          <p:cNvSpPr>
            <a:spLocks noGrp="1"/>
          </p:cNvSpPr>
          <p:nvPr>
            <p:ph type="dt" sz="half" idx="10"/>
          </p:nvPr>
        </p:nvSpPr>
        <p:spPr/>
        <p:txBody>
          <a:bodyPr/>
          <a:lstStyle>
            <a:lvl1pPr>
              <a:defRPr/>
            </a:lvl1pPr>
          </a:lstStyle>
          <a:p>
            <a:pPr>
              <a:defRPr/>
            </a:pPr>
            <a:fld id="{3DD49827-A93F-4A1D-8E35-1B1E6D235068}"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6F25DD56-8F12-4866-B2CC-36FA92BD373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767E498-82B4-49A1-9127-06D1579B43EC}"/>
              </a:ext>
            </a:extLst>
          </p:cNvPr>
          <p:cNvSpPr>
            <a:spLocks noGrp="1"/>
          </p:cNvSpPr>
          <p:nvPr>
            <p:ph type="sldNum" sz="quarter" idx="12"/>
          </p:nvPr>
        </p:nvSpPr>
        <p:spPr/>
        <p:txBody>
          <a:bodyPr/>
          <a:lstStyle>
            <a:lvl1pPr>
              <a:defRPr/>
            </a:lvl1pPr>
          </a:lstStyle>
          <a:p>
            <a:pPr>
              <a:defRPr/>
            </a:pPr>
            <a:fld id="{47BB9FCD-EC0B-4270-8F08-F58ACE553967}" type="slidenum">
              <a:rPr lang="fr-FR" altLang="fr-FR"/>
              <a:pPr>
                <a:defRPr/>
              </a:pPr>
              <a:t>‹N°›</a:t>
            </a:fld>
            <a:endParaRPr lang="fr-FR" altLang="fr-FR"/>
          </a:p>
        </p:txBody>
      </p:sp>
    </p:spTree>
    <p:extLst>
      <p:ext uri="{BB962C8B-B14F-4D97-AF65-F5344CB8AC3E}">
        <p14:creationId xmlns:p14="http://schemas.microsoft.com/office/powerpoint/2010/main" val="296050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7DCAE4-7712-4189-83AD-41120D6761BB}"/>
              </a:ext>
            </a:extLst>
          </p:cNvPr>
          <p:cNvSpPr>
            <a:spLocks noGrp="1"/>
          </p:cNvSpPr>
          <p:nvPr>
            <p:ph type="dt" sz="half" idx="10"/>
          </p:nvPr>
        </p:nvSpPr>
        <p:spPr/>
        <p:txBody>
          <a:bodyPr/>
          <a:lstStyle>
            <a:lvl1pPr>
              <a:defRPr/>
            </a:lvl1pPr>
          </a:lstStyle>
          <a:p>
            <a:pPr>
              <a:defRPr/>
            </a:pPr>
            <a:fld id="{17083FF6-C917-41D6-BD17-B826FE2E86F7}"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727ABECE-2E5A-44F0-8AD6-A5FC638EC2F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AEA8032-ED01-4D4F-8747-E8B364AE3322}"/>
              </a:ext>
            </a:extLst>
          </p:cNvPr>
          <p:cNvSpPr>
            <a:spLocks noGrp="1"/>
          </p:cNvSpPr>
          <p:nvPr>
            <p:ph type="sldNum" sz="quarter" idx="12"/>
          </p:nvPr>
        </p:nvSpPr>
        <p:spPr/>
        <p:txBody>
          <a:bodyPr/>
          <a:lstStyle>
            <a:lvl1pPr>
              <a:defRPr/>
            </a:lvl1pPr>
          </a:lstStyle>
          <a:p>
            <a:pPr>
              <a:defRPr/>
            </a:pPr>
            <a:fld id="{A1CBD757-AF39-404F-B9F2-11DE0A1A8EBC}" type="slidenum">
              <a:rPr lang="fr-FR" altLang="fr-FR"/>
              <a:pPr>
                <a:defRPr/>
              </a:pPr>
              <a:t>‹N°›</a:t>
            </a:fld>
            <a:endParaRPr lang="fr-FR" altLang="fr-FR"/>
          </a:p>
        </p:txBody>
      </p:sp>
    </p:spTree>
    <p:extLst>
      <p:ext uri="{BB962C8B-B14F-4D97-AF65-F5344CB8AC3E}">
        <p14:creationId xmlns:p14="http://schemas.microsoft.com/office/powerpoint/2010/main" val="15019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AB402E-0895-4FAC-9CF5-43F6A7D4EC71}"/>
              </a:ext>
            </a:extLst>
          </p:cNvPr>
          <p:cNvSpPr>
            <a:spLocks noGrp="1"/>
          </p:cNvSpPr>
          <p:nvPr>
            <p:ph type="dt" sz="half" idx="10"/>
          </p:nvPr>
        </p:nvSpPr>
        <p:spPr/>
        <p:txBody>
          <a:bodyPr/>
          <a:lstStyle>
            <a:lvl1pPr>
              <a:defRPr/>
            </a:lvl1pPr>
          </a:lstStyle>
          <a:p>
            <a:pPr>
              <a:defRPr/>
            </a:pPr>
            <a:fld id="{26976C96-17A1-45A0-BF27-58CBAF8EC38B}"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2A17595C-9F05-4197-93E7-9145BD041DC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57D921E-3894-4934-B915-B9859F3019D7}"/>
              </a:ext>
            </a:extLst>
          </p:cNvPr>
          <p:cNvSpPr>
            <a:spLocks noGrp="1"/>
          </p:cNvSpPr>
          <p:nvPr>
            <p:ph type="sldNum" sz="quarter" idx="12"/>
          </p:nvPr>
        </p:nvSpPr>
        <p:spPr/>
        <p:txBody>
          <a:bodyPr/>
          <a:lstStyle>
            <a:lvl1pPr>
              <a:defRPr/>
            </a:lvl1pPr>
          </a:lstStyle>
          <a:p>
            <a:pPr>
              <a:defRPr/>
            </a:pPr>
            <a:fld id="{659BF387-72CA-4432-B178-10B5B093C391}" type="slidenum">
              <a:rPr lang="fr-FR" altLang="fr-FR"/>
              <a:pPr>
                <a:defRPr/>
              </a:pPr>
              <a:t>‹N°›</a:t>
            </a:fld>
            <a:endParaRPr lang="fr-FR" altLang="fr-FR"/>
          </a:p>
        </p:txBody>
      </p:sp>
    </p:spTree>
    <p:extLst>
      <p:ext uri="{BB962C8B-B14F-4D97-AF65-F5344CB8AC3E}">
        <p14:creationId xmlns:p14="http://schemas.microsoft.com/office/powerpoint/2010/main" val="352352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BE754BF-1DA8-4920-909E-E2E84C7346C6}"/>
              </a:ext>
            </a:extLst>
          </p:cNvPr>
          <p:cNvSpPr>
            <a:spLocks noGrp="1"/>
          </p:cNvSpPr>
          <p:nvPr>
            <p:ph type="dt" sz="half" idx="10"/>
          </p:nvPr>
        </p:nvSpPr>
        <p:spPr/>
        <p:txBody>
          <a:bodyPr/>
          <a:lstStyle>
            <a:lvl1pPr>
              <a:defRPr/>
            </a:lvl1pPr>
          </a:lstStyle>
          <a:p>
            <a:pPr>
              <a:defRPr/>
            </a:pPr>
            <a:fld id="{D1E67EC2-09EF-4421-9CA4-4748BF5C79AE}" type="datetimeFigureOut">
              <a:rPr lang="fr-FR"/>
              <a:pPr>
                <a:defRPr/>
              </a:pPr>
              <a:t>12/06/2019</a:t>
            </a:fld>
            <a:endParaRPr lang="fr-FR"/>
          </a:p>
        </p:txBody>
      </p:sp>
      <p:sp>
        <p:nvSpPr>
          <p:cNvPr id="6" name="Espace réservé du pied de page 4">
            <a:extLst>
              <a:ext uri="{FF2B5EF4-FFF2-40B4-BE49-F238E27FC236}">
                <a16:creationId xmlns:a16="http://schemas.microsoft.com/office/drawing/2014/main" id="{C24B48AE-29AE-4BAC-B7A2-3ADC644C99C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450E80F-3DF0-475E-9EE0-91C446B3D10D}"/>
              </a:ext>
            </a:extLst>
          </p:cNvPr>
          <p:cNvSpPr>
            <a:spLocks noGrp="1"/>
          </p:cNvSpPr>
          <p:nvPr>
            <p:ph type="sldNum" sz="quarter" idx="12"/>
          </p:nvPr>
        </p:nvSpPr>
        <p:spPr/>
        <p:txBody>
          <a:bodyPr/>
          <a:lstStyle>
            <a:lvl1pPr>
              <a:defRPr/>
            </a:lvl1pPr>
          </a:lstStyle>
          <a:p>
            <a:pPr>
              <a:defRPr/>
            </a:pPr>
            <a:fld id="{EBB0FF0B-E0B9-43DD-8221-51586B65D924}" type="slidenum">
              <a:rPr lang="fr-FR" altLang="fr-FR"/>
              <a:pPr>
                <a:defRPr/>
              </a:pPr>
              <a:t>‹N°›</a:t>
            </a:fld>
            <a:endParaRPr lang="fr-FR" altLang="fr-FR"/>
          </a:p>
        </p:txBody>
      </p:sp>
    </p:spTree>
    <p:extLst>
      <p:ext uri="{BB962C8B-B14F-4D97-AF65-F5344CB8AC3E}">
        <p14:creationId xmlns:p14="http://schemas.microsoft.com/office/powerpoint/2010/main" val="409129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5617A303-50ED-427F-958E-5427810D086B}"/>
              </a:ext>
            </a:extLst>
          </p:cNvPr>
          <p:cNvSpPr>
            <a:spLocks noGrp="1"/>
          </p:cNvSpPr>
          <p:nvPr>
            <p:ph type="dt" sz="half" idx="10"/>
          </p:nvPr>
        </p:nvSpPr>
        <p:spPr/>
        <p:txBody>
          <a:bodyPr/>
          <a:lstStyle>
            <a:lvl1pPr>
              <a:defRPr/>
            </a:lvl1pPr>
          </a:lstStyle>
          <a:p>
            <a:pPr>
              <a:defRPr/>
            </a:pPr>
            <a:fld id="{C3FC1689-502D-4323-8DCD-DE04FFFFA508}" type="datetimeFigureOut">
              <a:rPr lang="fr-FR"/>
              <a:pPr>
                <a:defRPr/>
              </a:pPr>
              <a:t>12/06/2019</a:t>
            </a:fld>
            <a:endParaRPr lang="fr-FR"/>
          </a:p>
        </p:txBody>
      </p:sp>
      <p:sp>
        <p:nvSpPr>
          <p:cNvPr id="8" name="Espace réservé du pied de page 4">
            <a:extLst>
              <a:ext uri="{FF2B5EF4-FFF2-40B4-BE49-F238E27FC236}">
                <a16:creationId xmlns:a16="http://schemas.microsoft.com/office/drawing/2014/main" id="{5AD346B2-38AE-4CC9-B508-9F27C75F9E47}"/>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2149FAE-7F78-44CE-AFD7-59535F0BD43F}"/>
              </a:ext>
            </a:extLst>
          </p:cNvPr>
          <p:cNvSpPr>
            <a:spLocks noGrp="1"/>
          </p:cNvSpPr>
          <p:nvPr>
            <p:ph type="sldNum" sz="quarter" idx="12"/>
          </p:nvPr>
        </p:nvSpPr>
        <p:spPr/>
        <p:txBody>
          <a:bodyPr/>
          <a:lstStyle>
            <a:lvl1pPr>
              <a:defRPr/>
            </a:lvl1pPr>
          </a:lstStyle>
          <a:p>
            <a:pPr>
              <a:defRPr/>
            </a:pPr>
            <a:fld id="{2BC9641A-6330-48DD-92C2-EABB052916E8}" type="slidenum">
              <a:rPr lang="fr-FR" altLang="fr-FR"/>
              <a:pPr>
                <a:defRPr/>
              </a:pPr>
              <a:t>‹N°›</a:t>
            </a:fld>
            <a:endParaRPr lang="fr-FR" altLang="fr-FR"/>
          </a:p>
        </p:txBody>
      </p:sp>
    </p:spTree>
    <p:extLst>
      <p:ext uri="{BB962C8B-B14F-4D97-AF65-F5344CB8AC3E}">
        <p14:creationId xmlns:p14="http://schemas.microsoft.com/office/powerpoint/2010/main" val="172735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16:creationId xmlns:a16="http://schemas.microsoft.com/office/drawing/2014/main" id="{CDA9BC07-EE91-45D0-BD36-2569B5A9C134}"/>
              </a:ext>
            </a:extLst>
          </p:cNvPr>
          <p:cNvSpPr>
            <a:spLocks noGrp="1"/>
          </p:cNvSpPr>
          <p:nvPr>
            <p:ph type="dt" sz="half" idx="10"/>
          </p:nvPr>
        </p:nvSpPr>
        <p:spPr/>
        <p:txBody>
          <a:bodyPr/>
          <a:lstStyle>
            <a:lvl1pPr>
              <a:defRPr/>
            </a:lvl1pPr>
          </a:lstStyle>
          <a:p>
            <a:pPr>
              <a:defRPr/>
            </a:pPr>
            <a:fld id="{9BC520D4-3B02-477A-98E7-60C726BC91EC}" type="datetimeFigureOut">
              <a:rPr lang="fr-FR"/>
              <a:pPr>
                <a:defRPr/>
              </a:pPr>
              <a:t>12/06/2019</a:t>
            </a:fld>
            <a:endParaRPr lang="fr-FR"/>
          </a:p>
        </p:txBody>
      </p:sp>
      <p:sp>
        <p:nvSpPr>
          <p:cNvPr id="4" name="Espace réservé du pied de page 4">
            <a:extLst>
              <a:ext uri="{FF2B5EF4-FFF2-40B4-BE49-F238E27FC236}">
                <a16:creationId xmlns:a16="http://schemas.microsoft.com/office/drawing/2014/main" id="{8D6DB75B-2065-4C11-B2B6-8272DD15C53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81B3C2BB-025D-4835-B5DA-AB5FEC6C66DD}"/>
              </a:ext>
            </a:extLst>
          </p:cNvPr>
          <p:cNvSpPr>
            <a:spLocks noGrp="1"/>
          </p:cNvSpPr>
          <p:nvPr>
            <p:ph type="sldNum" sz="quarter" idx="12"/>
          </p:nvPr>
        </p:nvSpPr>
        <p:spPr/>
        <p:txBody>
          <a:bodyPr/>
          <a:lstStyle>
            <a:lvl1pPr>
              <a:defRPr/>
            </a:lvl1pPr>
          </a:lstStyle>
          <a:p>
            <a:pPr>
              <a:defRPr/>
            </a:pPr>
            <a:fld id="{0652C0F6-72C5-4993-87C5-AD0C3B307632}" type="slidenum">
              <a:rPr lang="fr-FR" altLang="fr-FR"/>
              <a:pPr>
                <a:defRPr/>
              </a:pPr>
              <a:t>‹N°›</a:t>
            </a:fld>
            <a:endParaRPr lang="fr-FR" altLang="fr-FR"/>
          </a:p>
        </p:txBody>
      </p:sp>
    </p:spTree>
    <p:extLst>
      <p:ext uri="{BB962C8B-B14F-4D97-AF65-F5344CB8AC3E}">
        <p14:creationId xmlns:p14="http://schemas.microsoft.com/office/powerpoint/2010/main" val="182364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7DAB656-1955-4E39-8DEC-6EC54CD8E2DB}"/>
              </a:ext>
            </a:extLst>
          </p:cNvPr>
          <p:cNvSpPr>
            <a:spLocks noGrp="1"/>
          </p:cNvSpPr>
          <p:nvPr>
            <p:ph type="dt" sz="half" idx="10"/>
          </p:nvPr>
        </p:nvSpPr>
        <p:spPr/>
        <p:txBody>
          <a:bodyPr/>
          <a:lstStyle>
            <a:lvl1pPr>
              <a:defRPr/>
            </a:lvl1pPr>
          </a:lstStyle>
          <a:p>
            <a:pPr>
              <a:defRPr/>
            </a:pPr>
            <a:fld id="{59F0942F-4EBD-4588-82D0-8856E3079AFD}" type="datetimeFigureOut">
              <a:rPr lang="fr-FR"/>
              <a:pPr>
                <a:defRPr/>
              </a:pPr>
              <a:t>12/06/2019</a:t>
            </a:fld>
            <a:endParaRPr lang="fr-FR"/>
          </a:p>
        </p:txBody>
      </p:sp>
      <p:sp>
        <p:nvSpPr>
          <p:cNvPr id="3" name="Espace réservé du pied de page 4">
            <a:extLst>
              <a:ext uri="{FF2B5EF4-FFF2-40B4-BE49-F238E27FC236}">
                <a16:creationId xmlns:a16="http://schemas.microsoft.com/office/drawing/2014/main" id="{1BF6B707-0B55-4886-AE44-9196FAF5F3D8}"/>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66F3A5D-0F5F-4677-B077-CF91A60B7444}"/>
              </a:ext>
            </a:extLst>
          </p:cNvPr>
          <p:cNvSpPr>
            <a:spLocks noGrp="1"/>
          </p:cNvSpPr>
          <p:nvPr>
            <p:ph type="sldNum" sz="quarter" idx="12"/>
          </p:nvPr>
        </p:nvSpPr>
        <p:spPr/>
        <p:txBody>
          <a:bodyPr/>
          <a:lstStyle>
            <a:lvl1pPr>
              <a:defRPr/>
            </a:lvl1pPr>
          </a:lstStyle>
          <a:p>
            <a:pPr>
              <a:defRPr/>
            </a:pPr>
            <a:fld id="{467903EE-020D-4956-8587-F26257FE4933}" type="slidenum">
              <a:rPr lang="fr-FR" altLang="fr-FR"/>
              <a:pPr>
                <a:defRPr/>
              </a:pPr>
              <a:t>‹N°›</a:t>
            </a:fld>
            <a:endParaRPr lang="fr-FR" altLang="fr-FR"/>
          </a:p>
        </p:txBody>
      </p:sp>
    </p:spTree>
    <p:extLst>
      <p:ext uri="{BB962C8B-B14F-4D97-AF65-F5344CB8AC3E}">
        <p14:creationId xmlns:p14="http://schemas.microsoft.com/office/powerpoint/2010/main" val="147653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F905280-2FF0-4D63-A4F2-7683E0F8F05C}"/>
              </a:ext>
            </a:extLst>
          </p:cNvPr>
          <p:cNvSpPr>
            <a:spLocks noGrp="1"/>
          </p:cNvSpPr>
          <p:nvPr>
            <p:ph type="dt" sz="half" idx="10"/>
          </p:nvPr>
        </p:nvSpPr>
        <p:spPr/>
        <p:txBody>
          <a:bodyPr/>
          <a:lstStyle>
            <a:lvl1pPr>
              <a:defRPr/>
            </a:lvl1pPr>
          </a:lstStyle>
          <a:p>
            <a:pPr>
              <a:defRPr/>
            </a:pPr>
            <a:fld id="{5735D279-E60C-46EE-AD23-235AE8A9F719}" type="datetimeFigureOut">
              <a:rPr lang="fr-FR"/>
              <a:pPr>
                <a:defRPr/>
              </a:pPr>
              <a:t>12/06/2019</a:t>
            </a:fld>
            <a:endParaRPr lang="fr-FR"/>
          </a:p>
        </p:txBody>
      </p:sp>
      <p:sp>
        <p:nvSpPr>
          <p:cNvPr id="6" name="Espace réservé du pied de page 4">
            <a:extLst>
              <a:ext uri="{FF2B5EF4-FFF2-40B4-BE49-F238E27FC236}">
                <a16:creationId xmlns:a16="http://schemas.microsoft.com/office/drawing/2014/main" id="{C068F598-F6BA-48C4-904D-761077F83BC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CD47B5E-CBF5-42F0-ACFA-3ED891B7EAB0}"/>
              </a:ext>
            </a:extLst>
          </p:cNvPr>
          <p:cNvSpPr>
            <a:spLocks noGrp="1"/>
          </p:cNvSpPr>
          <p:nvPr>
            <p:ph type="sldNum" sz="quarter" idx="12"/>
          </p:nvPr>
        </p:nvSpPr>
        <p:spPr/>
        <p:txBody>
          <a:bodyPr/>
          <a:lstStyle>
            <a:lvl1pPr>
              <a:defRPr/>
            </a:lvl1pPr>
          </a:lstStyle>
          <a:p>
            <a:pPr>
              <a:defRPr/>
            </a:pPr>
            <a:fld id="{FBE1FE62-05AF-4C5F-9BB7-E78085428353}" type="slidenum">
              <a:rPr lang="fr-FR" altLang="fr-FR"/>
              <a:pPr>
                <a:defRPr/>
              </a:pPr>
              <a:t>‹N°›</a:t>
            </a:fld>
            <a:endParaRPr lang="fr-FR" altLang="fr-FR"/>
          </a:p>
        </p:txBody>
      </p:sp>
    </p:spTree>
    <p:extLst>
      <p:ext uri="{BB962C8B-B14F-4D97-AF65-F5344CB8AC3E}">
        <p14:creationId xmlns:p14="http://schemas.microsoft.com/office/powerpoint/2010/main" val="186472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2F5B946-4CEC-4A9C-900C-675CA13C83A6}"/>
              </a:ext>
            </a:extLst>
          </p:cNvPr>
          <p:cNvSpPr>
            <a:spLocks noGrp="1"/>
          </p:cNvSpPr>
          <p:nvPr>
            <p:ph type="dt" sz="half" idx="10"/>
          </p:nvPr>
        </p:nvSpPr>
        <p:spPr/>
        <p:txBody>
          <a:bodyPr/>
          <a:lstStyle>
            <a:lvl1pPr>
              <a:defRPr/>
            </a:lvl1pPr>
          </a:lstStyle>
          <a:p>
            <a:pPr>
              <a:defRPr/>
            </a:pPr>
            <a:fld id="{092D3121-640A-49E4-81F8-878683A7D6AB}" type="datetimeFigureOut">
              <a:rPr lang="fr-FR"/>
              <a:pPr>
                <a:defRPr/>
              </a:pPr>
              <a:t>12/06/2019</a:t>
            </a:fld>
            <a:endParaRPr lang="fr-FR"/>
          </a:p>
        </p:txBody>
      </p:sp>
      <p:sp>
        <p:nvSpPr>
          <p:cNvPr id="6" name="Espace réservé du pied de page 4">
            <a:extLst>
              <a:ext uri="{FF2B5EF4-FFF2-40B4-BE49-F238E27FC236}">
                <a16:creationId xmlns:a16="http://schemas.microsoft.com/office/drawing/2014/main" id="{6005970F-FC2B-4083-84B1-C3CB363529F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B6384E2-1941-43C8-8371-765AF04B0426}"/>
              </a:ext>
            </a:extLst>
          </p:cNvPr>
          <p:cNvSpPr>
            <a:spLocks noGrp="1"/>
          </p:cNvSpPr>
          <p:nvPr>
            <p:ph type="sldNum" sz="quarter" idx="12"/>
          </p:nvPr>
        </p:nvSpPr>
        <p:spPr/>
        <p:txBody>
          <a:bodyPr/>
          <a:lstStyle>
            <a:lvl1pPr>
              <a:defRPr/>
            </a:lvl1pPr>
          </a:lstStyle>
          <a:p>
            <a:pPr>
              <a:defRPr/>
            </a:pPr>
            <a:fld id="{863D89D1-C03B-4A22-89DA-8274C45E7F42}" type="slidenum">
              <a:rPr lang="fr-FR" altLang="fr-FR"/>
              <a:pPr>
                <a:defRPr/>
              </a:pPr>
              <a:t>‹N°›</a:t>
            </a:fld>
            <a:endParaRPr lang="fr-FR" altLang="fr-FR"/>
          </a:p>
        </p:txBody>
      </p:sp>
    </p:spTree>
    <p:extLst>
      <p:ext uri="{BB962C8B-B14F-4D97-AF65-F5344CB8AC3E}">
        <p14:creationId xmlns:p14="http://schemas.microsoft.com/office/powerpoint/2010/main" val="356997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B11E792-A81A-4F2D-9B1B-15DC3A82A21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6BCBAB8C-12CD-4967-BBE9-FA9AFCC2AB3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CB75A6A-2F81-4CF8-9B17-DF92462F93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E445CBB-E977-4F90-BFEE-10B8B81882B9}" type="datetimeFigureOut">
              <a:rPr lang="fr-FR"/>
              <a:pPr>
                <a:defRPr/>
              </a:pPr>
              <a:t>12/06/2019</a:t>
            </a:fld>
            <a:endParaRPr lang="fr-FR"/>
          </a:p>
        </p:txBody>
      </p:sp>
      <p:sp>
        <p:nvSpPr>
          <p:cNvPr id="5" name="Espace réservé du pied de page 4">
            <a:extLst>
              <a:ext uri="{FF2B5EF4-FFF2-40B4-BE49-F238E27FC236}">
                <a16:creationId xmlns:a16="http://schemas.microsoft.com/office/drawing/2014/main" id="{4F0786E5-EB9E-4F94-812C-69A01E1FE2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F1B92F4D-6206-45E3-B893-347628BEF9F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449B344-7BC2-4138-9585-51DA2170900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books.google.fr/books?id=q3cpDwAAQBAJ&amp;pg=PT64&amp;lpg=PT64&amp;dq=d%C3%A8s+que+l%27enfant,+apr%C3%A8s+allaitement,+se+s%C3%A9parer+d%C3%A9finitivement+de+la+m%C3%A8re+de+devient+un+%C3%AAtre+distinct&amp;source=bl&amp;ots=mlz16gUL5O&amp;sig=ACfU3U13wVxBE8a1SZHZuTWOIOflWFEgeA&amp;hl=fr&amp;sa=X&amp;ved=2ahUKEwia5KLdp8LgAhW_A2MBHTErB0AQ6AEwA3oECAcQAQ#v=onepage&amp;q=d%C3%A8s%20que%20l'enfant%2C%20apr%C3%A8s%20allaitement%2C%20se%20s%C3%A9parer%20d%C3%A9finitivement%20de%20la%20m%C3%A8re%20de%20devient%20un%20%C3%AAtre%20distinct&amp;f=false" TargetMode="Externa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s.ens-lyon.fr/articles/le-lien-social-entretien-avec-serge-paugam-15813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books.google.fr/books?id=YgxrDwAAQBAJ&amp;pg=PT32&amp;lpg=PT32&amp;dq=nous+avons+dit+qu%27en+pr%C3%A9sence+de+l%27impossibilit%C3%A9+%C3%A9vidente+de+fixer+exactement,+dans+l%27associaltion+qui+nait+quasi+contrat+social,+la+valeur&amp;source=bl&amp;ots=cYRn5lwl2O&amp;sig=ACfU3U13lErktg96Sr1j4WfAzc7tVOKDGw&amp;hl=fr&amp;sa=X&amp;ved=2ahUKEwjqqKSgqsLgAhVJyhoKHes4DHcQ6AEwAHoECAkQAQ#v=onepage&amp;q=nous%20avons%20dit%20qu'en%20pr%C3%A9sence%20de%20l'impossibilit%C3%A9%20%C3%A9vidente%20de%20fixer%20exactement%2C%20dans%20l'associaltion%20qui%20nait%20quasi%20contrat%20social%2C%20la%20valeur&amp;f=false" TargetMode="External"/><Relationship Id="rId5" Type="http://schemas.openxmlformats.org/officeDocument/2006/relationships/hyperlink" Target="https://books.google.fr/books?id=iFNfCwAAQBAJ&amp;pg=PT17&amp;lpg=PT17&amp;dq=il+faut+que+notre+soci%C3%A9t%C3%A9+prend+conscience+de+son+unit%C3%A9+organique+;+que+l%27individu+sente+cette+masse+sociale&amp;source=bl&amp;ots=uDbTy3wxwA&amp;sig=ACfU3U3oJnJ-SiESUHV8BS6x8g5voefd9g&amp;hl=fr&amp;sa=X&amp;ved=2ahUKEwjco7Kkn8LgAhVEdhoKHblSAooQ6AEwAnoECAgQAQ#v=onepage&amp;q&amp;f=false"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s.ens-lyon.fr/articles/le-lien-social-entretien-avec-serge-paugam-158136" TargetMode="External"/><Relationship Id="rId2" Type="http://schemas.openxmlformats.org/officeDocument/2006/relationships/hyperlink" Target="http://ses.ens-lyon.fr/articles/serge-paugam-comment-penser-le-lien-social-et-la-solidarite-151169"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erge-paugam.fr/le-lien-social--id2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s://www.youtube.com/watch?v=AQ6yvenoFCI" TargetMode="External"/><Relationship Id="rId2" Type="http://schemas.openxmlformats.org/officeDocument/2006/relationships/hyperlink" Target="https://www.youtube.com/watch?v=jLXHRuStTDQ"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youtube.com/watch?v=3wKXNmDXsB4"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A27E4-4E9D-41BD-9102-A90B904567AE}"/>
              </a:ext>
            </a:extLst>
          </p:cNvPr>
          <p:cNvSpPr/>
          <p:nvPr/>
        </p:nvSpPr>
        <p:spPr>
          <a:xfrm>
            <a:off x="1116013" y="1670050"/>
            <a:ext cx="6697662" cy="1077913"/>
          </a:xfrm>
          <a:prstGeom prst="rect">
            <a:avLst/>
          </a:prstGeom>
        </p:spPr>
        <p:txBody>
          <a:bodyPr>
            <a:spAutoFit/>
          </a:bodyPr>
          <a:lstStyle/>
          <a:p>
            <a:pPr algn="ctr">
              <a:defRPr/>
            </a:pPr>
            <a:r>
              <a:rPr lang="fr-FR" sz="3200" b="1" dirty="0">
                <a:solidFill>
                  <a:schemeClr val="accent4">
                    <a:lumMod val="50000"/>
                  </a:schemeClr>
                </a:solidFill>
                <a:latin typeface="+mn-lt"/>
              </a:rPr>
              <a:t>Séminaire national de formation </a:t>
            </a:r>
          </a:p>
          <a:p>
            <a:pPr algn="ctr">
              <a:defRPr/>
            </a:pPr>
            <a:r>
              <a:rPr lang="fr-FR" sz="3200" b="1" dirty="0">
                <a:solidFill>
                  <a:schemeClr val="accent4">
                    <a:lumMod val="50000"/>
                  </a:schemeClr>
                </a:solidFill>
                <a:latin typeface="+mn-lt"/>
              </a:rPr>
              <a:t>7 et 8 février 2019</a:t>
            </a:r>
          </a:p>
        </p:txBody>
      </p:sp>
      <p:sp>
        <p:nvSpPr>
          <p:cNvPr id="3" name="Rectangle 2">
            <a:extLst>
              <a:ext uri="{FF2B5EF4-FFF2-40B4-BE49-F238E27FC236}">
                <a16:creationId xmlns:a16="http://schemas.microsoft.com/office/drawing/2014/main" id="{106216DA-B91A-4A29-AE18-0EF6EBFC6ABE}"/>
              </a:ext>
            </a:extLst>
          </p:cNvPr>
          <p:cNvSpPr/>
          <p:nvPr/>
        </p:nvSpPr>
        <p:spPr>
          <a:xfrm>
            <a:off x="1647825" y="3084513"/>
            <a:ext cx="6697663" cy="1108075"/>
          </a:xfrm>
          <a:prstGeom prst="rect">
            <a:avLst/>
          </a:prstGeom>
        </p:spPr>
        <p:txBody>
          <a:bodyPr>
            <a:spAutoFit/>
          </a:bodyPr>
          <a:lstStyle/>
          <a:p>
            <a:pPr algn="ctr">
              <a:spcBef>
                <a:spcPts val="1200"/>
              </a:spcBef>
              <a:spcAft>
                <a:spcPts val="0"/>
              </a:spcAft>
              <a:defRPr/>
            </a:pPr>
            <a:r>
              <a:rPr lang="fr-FR" sz="2800" b="1" dirty="0">
                <a:solidFill>
                  <a:schemeClr val="accent4">
                    <a:lumMod val="50000"/>
                  </a:schemeClr>
                </a:solidFill>
                <a:latin typeface="+mn-lt"/>
              </a:rPr>
              <a:t>Conférence </a:t>
            </a:r>
          </a:p>
          <a:p>
            <a:pPr algn="ctr">
              <a:spcBef>
                <a:spcPts val="1200"/>
              </a:spcBef>
              <a:spcAft>
                <a:spcPts val="0"/>
              </a:spcAft>
              <a:defRPr/>
            </a:pPr>
            <a:r>
              <a:rPr lang="fr-FR" sz="2800" i="1" dirty="0">
                <a:solidFill>
                  <a:schemeClr val="accent4">
                    <a:lumMod val="50000"/>
                  </a:schemeClr>
                </a:solidFill>
                <a:latin typeface="+mn-lt"/>
              </a:rPr>
              <a:t>Comment penser le lien social ?</a:t>
            </a:r>
          </a:p>
        </p:txBody>
      </p:sp>
      <p:pic>
        <p:nvPicPr>
          <p:cNvPr id="3076" name="Picture 4" descr="RÃ©sultat de recherche d'images pour &quot;IGEN&quot;">
            <a:extLst>
              <a:ext uri="{FF2B5EF4-FFF2-40B4-BE49-F238E27FC236}">
                <a16:creationId xmlns:a16="http://schemas.microsoft.com/office/drawing/2014/main" id="{37C3E257-9E90-4E87-9BB7-44B48F9F9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0"/>
            <a:ext cx="2286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5D44382A-AEF0-4C5F-A05A-AC40C837F442}"/>
              </a:ext>
            </a:extLst>
          </p:cNvPr>
          <p:cNvSpPr txBox="1"/>
          <p:nvPr/>
        </p:nvSpPr>
        <p:spPr>
          <a:xfrm>
            <a:off x="2006600" y="5199063"/>
            <a:ext cx="3784600" cy="1030287"/>
          </a:xfrm>
          <a:prstGeom prst="rect">
            <a:avLst/>
          </a:prstGeom>
          <a:noFill/>
        </p:spPr>
        <p:txBody>
          <a:bodyPr>
            <a:spAutoFit/>
          </a:bodyPr>
          <a:lstStyle/>
          <a:p>
            <a:pPr algn="ctr">
              <a:spcAft>
                <a:spcPts val="600"/>
              </a:spcAft>
              <a:defRPr/>
            </a:pPr>
            <a:r>
              <a:rPr lang="fr-FR" sz="2000" b="1" dirty="0">
                <a:solidFill>
                  <a:schemeClr val="accent4">
                    <a:lumMod val="50000"/>
                  </a:schemeClr>
                </a:solidFill>
                <a:latin typeface="+mn-lt"/>
              </a:rPr>
              <a:t>Serge Paugam</a:t>
            </a:r>
            <a:r>
              <a:rPr lang="fr-FR" sz="2000" dirty="0">
                <a:solidFill>
                  <a:schemeClr val="accent4">
                    <a:lumMod val="50000"/>
                  </a:schemeClr>
                </a:solidFill>
                <a:latin typeface="+mn-lt"/>
              </a:rPr>
              <a:t> </a:t>
            </a:r>
          </a:p>
          <a:p>
            <a:pPr algn="ctr">
              <a:spcAft>
                <a:spcPts val="600"/>
              </a:spcAft>
              <a:defRPr/>
            </a:pPr>
            <a:r>
              <a:rPr lang="fr-FR" dirty="0">
                <a:solidFill>
                  <a:schemeClr val="accent4">
                    <a:lumMod val="50000"/>
                  </a:schemeClr>
                </a:solidFill>
                <a:latin typeface="+mn-lt"/>
              </a:rPr>
              <a:t>Directeur d'Etudes à l'EHESS et directeur de recherche au CNRS</a:t>
            </a:r>
          </a:p>
        </p:txBody>
      </p:sp>
      <p:pic>
        <p:nvPicPr>
          <p:cNvPr id="3078" name="Image 6">
            <a:extLst>
              <a:ext uri="{FF2B5EF4-FFF2-40B4-BE49-F238E27FC236}">
                <a16:creationId xmlns:a16="http://schemas.microsoft.com/office/drawing/2014/main" id="{C6596161-9C6A-4FD6-BF2A-39F00E4F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32575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Le lien social : entretien avec Serge Paugam ">
            <a:extLst>
              <a:ext uri="{FF2B5EF4-FFF2-40B4-BE49-F238E27FC236}">
                <a16:creationId xmlns:a16="http://schemas.microsoft.com/office/drawing/2014/main" id="{AC58BE31-C93C-4440-87A5-CF70FF7DE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848225"/>
            <a:ext cx="12239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olidaritÃ© mÃ©canique et organique.PNG">
            <a:extLst>
              <a:ext uri="{FF2B5EF4-FFF2-40B4-BE49-F238E27FC236}">
                <a16:creationId xmlns:a16="http://schemas.microsoft.com/office/drawing/2014/main" id="{80795C41-60C6-461F-B225-FD9B35A01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92088"/>
            <a:ext cx="84455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D542D5EC-D9EB-4D94-A092-6407148ABADF}"/>
              </a:ext>
            </a:extLst>
          </p:cNvPr>
          <p:cNvSpPr txBox="1"/>
          <p:nvPr/>
        </p:nvSpPr>
        <p:spPr>
          <a:xfrm>
            <a:off x="5076825" y="6237288"/>
            <a:ext cx="3948113" cy="338137"/>
          </a:xfrm>
          <a:prstGeom prst="rect">
            <a:avLst/>
          </a:prstGeom>
          <a:noFill/>
        </p:spPr>
        <p:txBody>
          <a:bodyPr wrap="none">
            <a:spAutoFit/>
          </a:bodyPr>
          <a:lstStyle/>
          <a:p>
            <a:pPr>
              <a:defRPr/>
            </a:pPr>
            <a:r>
              <a:rPr lang="fr-FR" sz="1600" dirty="0">
                <a:latin typeface="+mj-lt"/>
              </a:rPr>
              <a:t>Source : Lien social, Serge Paugam, PUF, 2018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5A4B47D-6098-41A8-89F4-DBF0FAAD8A26}"/>
              </a:ext>
            </a:extLst>
          </p:cNvPr>
          <p:cNvSpPr txBox="1"/>
          <p:nvPr/>
        </p:nvSpPr>
        <p:spPr>
          <a:xfrm>
            <a:off x="236538" y="231775"/>
            <a:ext cx="2986087" cy="400050"/>
          </a:xfrm>
          <a:prstGeom prst="rect">
            <a:avLst/>
          </a:prstGeom>
          <a:noFill/>
        </p:spPr>
        <p:txBody>
          <a:bodyPr wrap="none">
            <a:spAutoFit/>
          </a:bodyPr>
          <a:lstStyle/>
          <a:p>
            <a:pPr>
              <a:defRPr/>
            </a:pPr>
            <a:r>
              <a:rPr lang="fr-FR" sz="2000" b="1" dirty="0">
                <a:solidFill>
                  <a:schemeClr val="accent4">
                    <a:lumMod val="50000"/>
                  </a:schemeClr>
                </a:solidFill>
                <a:latin typeface="+mj-lt"/>
              </a:rPr>
              <a:t>La doctrine du solidarisme</a:t>
            </a:r>
            <a:endParaRPr lang="fr-FR" sz="2000" dirty="0">
              <a:solidFill>
                <a:schemeClr val="accent4">
                  <a:lumMod val="50000"/>
                </a:schemeClr>
              </a:solidFill>
              <a:latin typeface="+mj-lt"/>
            </a:endParaRPr>
          </a:p>
        </p:txBody>
      </p:sp>
      <p:sp>
        <p:nvSpPr>
          <p:cNvPr id="3" name="ZoneTexte 2">
            <a:extLst>
              <a:ext uri="{FF2B5EF4-FFF2-40B4-BE49-F238E27FC236}">
                <a16:creationId xmlns:a16="http://schemas.microsoft.com/office/drawing/2014/main" id="{3E78E8A5-1FB8-4B13-968F-DBF2A08C913D}"/>
              </a:ext>
            </a:extLst>
          </p:cNvPr>
          <p:cNvSpPr txBox="1"/>
          <p:nvPr/>
        </p:nvSpPr>
        <p:spPr>
          <a:xfrm>
            <a:off x="330200" y="693738"/>
            <a:ext cx="3521075" cy="369887"/>
          </a:xfrm>
          <a:prstGeom prst="rect">
            <a:avLst/>
          </a:prstGeom>
          <a:noFill/>
        </p:spPr>
        <p:txBody>
          <a:bodyPr>
            <a:spAutoFit/>
          </a:bodyPr>
          <a:lstStyle/>
          <a:p>
            <a:pPr>
              <a:defRPr/>
            </a:pPr>
            <a:r>
              <a:rPr lang="fr-FR" i="1" dirty="0">
                <a:latin typeface="+mn-lt"/>
                <a:hlinkClick r:id="rId2"/>
              </a:rPr>
              <a:t>Solidarité</a:t>
            </a:r>
            <a:r>
              <a:rPr lang="fr-FR" dirty="0">
                <a:latin typeface="+mn-lt"/>
                <a:hlinkClick r:id="rId2"/>
              </a:rPr>
              <a:t> : Léon Bourgeois</a:t>
            </a:r>
            <a:r>
              <a:rPr lang="fr-FR" dirty="0">
                <a:latin typeface="+mn-lt"/>
              </a:rPr>
              <a:t> (1896)</a:t>
            </a:r>
          </a:p>
        </p:txBody>
      </p:sp>
      <p:pic>
        <p:nvPicPr>
          <p:cNvPr id="13316" name="Picture 2" descr="RÃ©sultat de recherche d'images pour &quot;solidaritÃ© lÃ©on bourgeois&quot;">
            <a:extLst>
              <a:ext uri="{FF2B5EF4-FFF2-40B4-BE49-F238E27FC236}">
                <a16:creationId xmlns:a16="http://schemas.microsoft.com/office/drawing/2014/main" id="{F16767E3-1CA4-47DA-A5A0-BED383894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441450"/>
            <a:ext cx="17335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RÃ©sultat de recherche d'images pour &quot;solidaritÃ© lÃ©on bourgeois&quot;">
            <a:extLst>
              <a:ext uri="{FF2B5EF4-FFF2-40B4-BE49-F238E27FC236}">
                <a16:creationId xmlns:a16="http://schemas.microsoft.com/office/drawing/2014/main" id="{593B5C06-0C96-4F80-9C6A-0373587AC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450975"/>
            <a:ext cx="19208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17F69BD-0A4C-45A1-9238-7D241C3F8124}"/>
              </a:ext>
            </a:extLst>
          </p:cNvPr>
          <p:cNvSpPr/>
          <p:nvPr/>
        </p:nvSpPr>
        <p:spPr>
          <a:xfrm>
            <a:off x="330200" y="4632325"/>
            <a:ext cx="8489950" cy="2030413"/>
          </a:xfrm>
          <a:prstGeom prst="rect">
            <a:avLst/>
          </a:prstGeom>
          <a:ln>
            <a:solidFill>
              <a:schemeClr val="tx1">
                <a:lumMod val="50000"/>
                <a:lumOff val="50000"/>
              </a:schemeClr>
            </a:solidFill>
          </a:ln>
        </p:spPr>
        <p:txBody>
          <a:bodyPr>
            <a:spAutoFit/>
          </a:bodyPr>
          <a:lstStyle/>
          <a:p>
            <a:pPr>
              <a:defRPr/>
            </a:pPr>
            <a:r>
              <a:rPr lang="fr-FR" dirty="0">
                <a:solidFill>
                  <a:srgbClr val="1B1B1B"/>
                </a:solidFill>
                <a:latin typeface="+mj-lt"/>
              </a:rPr>
              <a:t>Pour Léon Bourgeois, « </a:t>
            </a:r>
            <a:r>
              <a:rPr lang="fr-FR" i="1" dirty="0">
                <a:solidFill>
                  <a:srgbClr val="1B1B1B"/>
                </a:solidFill>
                <a:latin typeface="+mj-lt"/>
              </a:rPr>
              <a:t>l'individu isolé n'existe pas </a:t>
            </a:r>
            <a:r>
              <a:rPr lang="fr-FR" dirty="0">
                <a:solidFill>
                  <a:srgbClr val="1B1B1B"/>
                </a:solidFill>
                <a:latin typeface="+mj-lt"/>
              </a:rPr>
              <a:t>». </a:t>
            </a:r>
          </a:p>
          <a:p>
            <a:pPr algn="just">
              <a:defRPr/>
            </a:pPr>
            <a:r>
              <a:rPr lang="fr-FR" dirty="0">
                <a:solidFill>
                  <a:srgbClr val="1B1B1B"/>
                </a:solidFill>
                <a:latin typeface="+mj-lt"/>
              </a:rPr>
              <a:t>Les hommes sont </a:t>
            </a:r>
            <a:r>
              <a:rPr lang="fr-FR" i="1" dirty="0">
                <a:solidFill>
                  <a:srgbClr val="1B1B1B"/>
                </a:solidFill>
                <a:latin typeface="+mj-lt"/>
              </a:rPr>
              <a:t>interdépendants</a:t>
            </a:r>
            <a:r>
              <a:rPr lang="fr-FR" dirty="0">
                <a:solidFill>
                  <a:srgbClr val="1B1B1B"/>
                </a:solidFill>
                <a:latin typeface="+mj-lt"/>
              </a:rPr>
              <a:t> et ont tous une </a:t>
            </a:r>
            <a:r>
              <a:rPr lang="fr-FR" b="1" dirty="0">
                <a:solidFill>
                  <a:srgbClr val="1B1B1B"/>
                </a:solidFill>
                <a:latin typeface="+mj-lt"/>
              </a:rPr>
              <a:t>dette</a:t>
            </a:r>
            <a:r>
              <a:rPr lang="fr-FR" dirty="0">
                <a:solidFill>
                  <a:srgbClr val="1B1B1B"/>
                </a:solidFill>
                <a:latin typeface="+mj-lt"/>
              </a:rPr>
              <a:t> envers la société, qui leur a permis de s'épanouir. </a:t>
            </a:r>
          </a:p>
          <a:p>
            <a:pPr algn="just">
              <a:defRPr/>
            </a:pPr>
            <a:r>
              <a:rPr lang="fr-FR" dirty="0">
                <a:solidFill>
                  <a:srgbClr val="1B1B1B"/>
                </a:solidFill>
                <a:latin typeface="+mj-lt"/>
              </a:rPr>
              <a:t>Mais puisqu'ils ne disposent pas des mêmes avantages, cette </a:t>
            </a:r>
            <a:r>
              <a:rPr lang="fr-FR" b="1" dirty="0">
                <a:solidFill>
                  <a:srgbClr val="1B1B1B"/>
                </a:solidFill>
                <a:latin typeface="+mj-lt"/>
              </a:rPr>
              <a:t>dette</a:t>
            </a:r>
            <a:r>
              <a:rPr lang="fr-FR" dirty="0">
                <a:solidFill>
                  <a:srgbClr val="1B1B1B"/>
                </a:solidFill>
                <a:latin typeface="+mj-lt"/>
              </a:rPr>
              <a:t> ne peut être la même pour tous. Pour Léon Bourgeois et les solidaristes, un « quasi-contrat » est passé à la naissance entre les hommes, dont ils héritent des droits et des devoirs, qui évoluent selon la réussite.</a:t>
            </a:r>
            <a:endParaRPr lang="fr-FR" dirty="0">
              <a:latin typeface="+mj-lt"/>
            </a:endParaRPr>
          </a:p>
        </p:txBody>
      </p:sp>
      <p:pic>
        <p:nvPicPr>
          <p:cNvPr id="13319" name="Picture 9" descr="RÃ©sultat de recherche d'images pour &quot;leon bourgeois&quot;">
            <a:extLst>
              <a:ext uri="{FF2B5EF4-FFF2-40B4-BE49-F238E27FC236}">
                <a16:creationId xmlns:a16="http://schemas.microsoft.com/office/drawing/2014/main" id="{92147E46-9986-43BC-BE0A-1C90223633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763" y="1441450"/>
            <a:ext cx="1873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178F769-72F8-41A2-96DA-9A4778725601}"/>
              </a:ext>
            </a:extLst>
          </p:cNvPr>
          <p:cNvSpPr/>
          <p:nvPr/>
        </p:nvSpPr>
        <p:spPr>
          <a:xfrm>
            <a:off x="3179763" y="3856038"/>
            <a:ext cx="1873250" cy="461962"/>
          </a:xfrm>
          <a:prstGeom prst="rect">
            <a:avLst/>
          </a:prstGeom>
          <a:ln>
            <a:solidFill>
              <a:schemeClr val="tx1">
                <a:lumMod val="50000"/>
                <a:lumOff val="50000"/>
              </a:schemeClr>
            </a:solidFill>
            <a:prstDash val="sysDot"/>
          </a:ln>
        </p:spPr>
        <p:txBody>
          <a:bodyPr>
            <a:spAutoFit/>
          </a:bodyPr>
          <a:lstStyle/>
          <a:p>
            <a:pPr algn="ctr">
              <a:defRPr/>
            </a:pPr>
            <a:r>
              <a:rPr lang="fr-FR" sz="1200" b="1" cap="all" dirty="0">
                <a:solidFill>
                  <a:srgbClr val="666666"/>
                </a:solidFill>
              </a:rPr>
              <a:t>LÉON </a:t>
            </a:r>
            <a:r>
              <a:rPr lang="fr-FR" sz="1200" b="1" dirty="0">
                <a:solidFill>
                  <a:srgbClr val="666666"/>
                </a:solidFill>
              </a:rPr>
              <a:t>BOURGEOIS </a:t>
            </a:r>
            <a:r>
              <a:rPr lang="fr-FR" sz="1200" b="1" cap="all" dirty="0">
                <a:solidFill>
                  <a:srgbClr val="666666"/>
                </a:solidFill>
              </a:rPr>
              <a:t> </a:t>
            </a:r>
          </a:p>
          <a:p>
            <a:pPr algn="ctr">
              <a:defRPr/>
            </a:pPr>
            <a:r>
              <a:rPr lang="fr-FR" sz="1200" dirty="0">
                <a:solidFill>
                  <a:srgbClr val="666666"/>
                </a:solidFill>
              </a:rPr>
              <a:t>(1851-1925)</a:t>
            </a:r>
            <a:endParaRPr lang="fr-FR" sz="1200" b="1" dirty="0">
              <a:solidFill>
                <a:srgbClr val="66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0E73F5E-B096-40AC-8770-EC095453EEB8}"/>
              </a:ext>
            </a:extLst>
          </p:cNvPr>
          <p:cNvSpPr txBox="1"/>
          <p:nvPr/>
        </p:nvSpPr>
        <p:spPr>
          <a:xfrm>
            <a:off x="287338" y="836613"/>
            <a:ext cx="8512175" cy="1000125"/>
          </a:xfrm>
          <a:prstGeom prst="rect">
            <a:avLst/>
          </a:prstGeom>
          <a:noFill/>
        </p:spPr>
        <p:txBody>
          <a:bodyPr>
            <a:spAutoFit/>
          </a:bodyPr>
          <a:lstStyle/>
          <a:p>
            <a:pPr marL="285750" indent="-285750" algn="just">
              <a:buFont typeface="Wingdings" panose="05000000000000000000" pitchFamily="2" charset="2"/>
              <a:buChar char="§"/>
              <a:defRPr/>
            </a:pPr>
            <a:r>
              <a:rPr lang="fr-FR" dirty="0">
                <a:latin typeface="+mj-lt"/>
              </a:rPr>
              <a:t>La première formulation de cette doctrine se trouve dans l’ouvrage de Léon Bourgeois, </a:t>
            </a:r>
            <a:r>
              <a:rPr lang="fr-FR" i="1" dirty="0">
                <a:latin typeface="+mj-lt"/>
              </a:rPr>
              <a:t>Solidarité</a:t>
            </a:r>
            <a:r>
              <a:rPr lang="fr-FR" dirty="0">
                <a:latin typeface="+mj-lt"/>
              </a:rPr>
              <a:t>, </a:t>
            </a:r>
            <a:r>
              <a:rPr lang="fr-FR">
                <a:latin typeface="+mj-lt"/>
              </a:rPr>
              <a:t>(1896).</a:t>
            </a:r>
            <a:endParaRPr lang="fr-FR" dirty="0">
              <a:latin typeface="+mj-lt"/>
            </a:endParaRPr>
          </a:p>
          <a:p>
            <a:pPr marL="285750" indent="-285750" algn="just">
              <a:spcBef>
                <a:spcPts val="600"/>
              </a:spcBef>
              <a:buFont typeface="Wingdings" panose="05000000000000000000" pitchFamily="2" charset="2"/>
              <a:buChar char="§"/>
              <a:defRPr/>
            </a:pPr>
            <a:r>
              <a:rPr lang="fr-FR" dirty="0">
                <a:latin typeface="+mj-lt"/>
              </a:rPr>
              <a:t>Léon Bourgeois développe la notion de « dette sociale ». Passage classique du livre :</a:t>
            </a:r>
          </a:p>
        </p:txBody>
      </p:sp>
      <p:sp>
        <p:nvSpPr>
          <p:cNvPr id="9" name="Rectangle 8">
            <a:extLst>
              <a:ext uri="{FF2B5EF4-FFF2-40B4-BE49-F238E27FC236}">
                <a16:creationId xmlns:a16="http://schemas.microsoft.com/office/drawing/2014/main" id="{4F86C4C0-5E3D-4438-90DA-DD2E8EF936CA}"/>
              </a:ext>
            </a:extLst>
          </p:cNvPr>
          <p:cNvSpPr/>
          <p:nvPr/>
        </p:nvSpPr>
        <p:spPr>
          <a:xfrm>
            <a:off x="309563" y="2205038"/>
            <a:ext cx="8512175" cy="1476375"/>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spcBef>
                <a:spcPts val="600"/>
              </a:spcBef>
              <a:defRPr/>
            </a:pPr>
            <a:r>
              <a:rPr lang="fr-FR" i="1" dirty="0">
                <a:latin typeface="+mj-lt"/>
              </a:rPr>
              <a:t>« Dès que l'enfant, après l'allaitement, se sépare définitivement de la mère et devient un être distinct, recevant du dehors les aliments nécessaires à son existence, </a:t>
            </a:r>
            <a:r>
              <a:rPr lang="fr-FR" i="1" u="sng" dirty="0">
                <a:latin typeface="+mj-lt"/>
              </a:rPr>
              <a:t>il est un débiteur</a:t>
            </a:r>
            <a:r>
              <a:rPr lang="fr-FR" b="1" i="1" dirty="0">
                <a:latin typeface="+mj-lt"/>
              </a:rPr>
              <a:t> </a:t>
            </a:r>
            <a:r>
              <a:rPr lang="fr-FR" i="1" dirty="0">
                <a:latin typeface="+mj-lt"/>
              </a:rPr>
              <a:t>; il ne fera point un pas, un geste, il ne se procurera point la satisfaction d'un besoin, il n'exercera point une de ses facultés naissantes, sans puiser dans l'immense réservoir des utilités accumulées par l'humanité ». </a:t>
            </a:r>
            <a:r>
              <a:rPr lang="fr-FR" dirty="0">
                <a:latin typeface="+mj-lt"/>
              </a:rPr>
              <a:t>L. Bourgeois (1896)</a:t>
            </a:r>
          </a:p>
        </p:txBody>
      </p:sp>
      <p:sp>
        <p:nvSpPr>
          <p:cNvPr id="11" name="ZoneTexte 10">
            <a:extLst>
              <a:ext uri="{FF2B5EF4-FFF2-40B4-BE49-F238E27FC236}">
                <a16:creationId xmlns:a16="http://schemas.microsoft.com/office/drawing/2014/main" id="{96E73AEC-8BC2-47AB-9741-7E313453A886}"/>
              </a:ext>
            </a:extLst>
          </p:cNvPr>
          <p:cNvSpPr txBox="1"/>
          <p:nvPr/>
        </p:nvSpPr>
        <p:spPr>
          <a:xfrm>
            <a:off x="236538" y="231775"/>
            <a:ext cx="4772025" cy="400050"/>
          </a:xfrm>
          <a:prstGeom prst="rect">
            <a:avLst/>
          </a:prstGeom>
          <a:noFill/>
        </p:spPr>
        <p:txBody>
          <a:bodyPr wrap="none">
            <a:spAutoFit/>
          </a:bodyPr>
          <a:lstStyle/>
          <a:p>
            <a:pPr>
              <a:defRPr/>
            </a:pPr>
            <a:r>
              <a:rPr lang="fr-FR" sz="2000" b="1" dirty="0">
                <a:solidFill>
                  <a:schemeClr val="accent4">
                    <a:lumMod val="50000"/>
                  </a:schemeClr>
                </a:solidFill>
                <a:latin typeface="+mj-lt"/>
              </a:rPr>
              <a:t>La doctrine du solidarisme : </a:t>
            </a:r>
            <a:r>
              <a:rPr lang="fr-FR" sz="2000" dirty="0">
                <a:solidFill>
                  <a:schemeClr val="accent4">
                    <a:lumMod val="50000"/>
                  </a:schemeClr>
                </a:solidFill>
                <a:latin typeface="+mj-lt"/>
              </a:rPr>
              <a:t>Léon Bourgeois</a:t>
            </a:r>
          </a:p>
        </p:txBody>
      </p:sp>
      <p:sp>
        <p:nvSpPr>
          <p:cNvPr id="12" name="Rectangle 11">
            <a:extLst>
              <a:ext uri="{FF2B5EF4-FFF2-40B4-BE49-F238E27FC236}">
                <a16:creationId xmlns:a16="http://schemas.microsoft.com/office/drawing/2014/main" id="{29C7D5E4-BFDE-46B5-9957-1F127D7999B4}"/>
              </a:ext>
            </a:extLst>
          </p:cNvPr>
          <p:cNvSpPr/>
          <p:nvPr/>
        </p:nvSpPr>
        <p:spPr>
          <a:xfrm>
            <a:off x="236538" y="3973513"/>
            <a:ext cx="8585200" cy="1476375"/>
          </a:xfrm>
          <a:prstGeom prst="rect">
            <a:avLst/>
          </a:prstGeom>
          <a:ln>
            <a:solidFill>
              <a:schemeClr val="bg1">
                <a:lumMod val="65000"/>
              </a:schemeClr>
            </a:solidFill>
          </a:ln>
        </p:spPr>
        <p:txBody>
          <a:bodyPr>
            <a:spAutoFit/>
          </a:bodyPr>
          <a:lstStyle/>
          <a:p>
            <a:pPr marL="285750" indent="-285750" algn="just">
              <a:buFont typeface="Wingdings" panose="05000000000000000000" pitchFamily="2" charset="2"/>
              <a:buChar char="§"/>
              <a:defRPr/>
            </a:pPr>
            <a:r>
              <a:rPr lang="fr-FR" dirty="0">
                <a:solidFill>
                  <a:srgbClr val="000000"/>
                </a:solidFill>
                <a:latin typeface="+mj-lt"/>
              </a:rPr>
              <a:t>La </a:t>
            </a:r>
            <a:r>
              <a:rPr lang="fr-FR" b="1" dirty="0">
                <a:solidFill>
                  <a:srgbClr val="000000"/>
                </a:solidFill>
                <a:latin typeface="+mj-lt"/>
              </a:rPr>
              <a:t>dette</a:t>
            </a:r>
            <a:r>
              <a:rPr lang="fr-FR" dirty="0">
                <a:solidFill>
                  <a:srgbClr val="000000"/>
                </a:solidFill>
                <a:latin typeface="+mj-lt"/>
              </a:rPr>
              <a:t>, insiste Bourgeois, concerne tout à la fois sa nourriture, son langage, le livre et l'outil que l'école et l'atelier vont lui offrir, et, dit-il, «</a:t>
            </a:r>
            <a:r>
              <a:rPr lang="fr-FR" i="1" dirty="0">
                <a:solidFill>
                  <a:srgbClr val="000000"/>
                </a:solidFill>
                <a:latin typeface="+mj-lt"/>
              </a:rPr>
              <a:t>plus il avancera dans la vie, plus il verra croître sa dette</a:t>
            </a:r>
            <a:r>
              <a:rPr lang="fr-FR" dirty="0">
                <a:solidFill>
                  <a:srgbClr val="000000"/>
                </a:solidFill>
                <a:latin typeface="+mj-lt"/>
              </a:rPr>
              <a:t>», héritant du produit du travail des autres hommes (construction de routes, d'usines, transformation de terres en champs, etc.) et des progrès scientifiques et intellectuels accomplis dans le passé.</a:t>
            </a:r>
            <a:endParaRPr lang="fr-F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9E882A-36D2-4499-AB53-C646746B15EE}"/>
              </a:ext>
            </a:extLst>
          </p:cNvPr>
          <p:cNvSpPr txBox="1"/>
          <p:nvPr/>
        </p:nvSpPr>
        <p:spPr>
          <a:xfrm>
            <a:off x="176213" y="358775"/>
            <a:ext cx="8512175" cy="369888"/>
          </a:xfrm>
          <a:prstGeom prst="rect">
            <a:avLst/>
          </a:prstGeom>
          <a:noFill/>
        </p:spPr>
        <p:txBody>
          <a:bodyPr>
            <a:spAutoFit/>
          </a:bodyPr>
          <a:lstStyle/>
          <a:p>
            <a:pPr>
              <a:defRPr/>
            </a:pPr>
            <a:r>
              <a:rPr lang="fr-FR" b="1" dirty="0">
                <a:solidFill>
                  <a:schemeClr val="accent4">
                    <a:lumMod val="50000"/>
                  </a:schemeClr>
                </a:solidFill>
                <a:latin typeface="+mj-lt"/>
              </a:rPr>
              <a:t>Le solidarisme comme garantisme : </a:t>
            </a:r>
            <a:r>
              <a:rPr lang="fr-FR" dirty="0">
                <a:solidFill>
                  <a:schemeClr val="accent4">
                    <a:lumMod val="50000"/>
                  </a:schemeClr>
                </a:solidFill>
                <a:latin typeface="+mj-lt"/>
              </a:rPr>
              <a:t>déclaration de Léon Bourgeois du 4 décembre 1901 </a:t>
            </a:r>
          </a:p>
        </p:txBody>
      </p:sp>
      <p:sp>
        <p:nvSpPr>
          <p:cNvPr id="3" name="Rectangle 2">
            <a:extLst>
              <a:ext uri="{FF2B5EF4-FFF2-40B4-BE49-F238E27FC236}">
                <a16:creationId xmlns:a16="http://schemas.microsoft.com/office/drawing/2014/main" id="{0DD44AF1-EC15-4542-BE85-33ED6BDA7254}"/>
              </a:ext>
            </a:extLst>
          </p:cNvPr>
          <p:cNvSpPr/>
          <p:nvPr/>
        </p:nvSpPr>
        <p:spPr>
          <a:xfrm>
            <a:off x="215900" y="908050"/>
            <a:ext cx="8512175" cy="2032000"/>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defRPr/>
            </a:pPr>
            <a:r>
              <a:rPr lang="fr-FR" dirty="0">
                <a:latin typeface="+mn-lt"/>
              </a:rPr>
              <a:t>« </a:t>
            </a:r>
            <a:r>
              <a:rPr lang="fr-FR" i="1" dirty="0">
                <a:latin typeface="+mn-lt"/>
              </a:rPr>
              <a:t>Nous avons dit qu'en présence de l'impossibilité évidente de fixer dans l'association qui naît du quasi-contrat social, la valeur de l'effort personnel de chacun, la valeur de l'effort des uns et de la créance des autres [...] le seul moyen qui s'offre à nous de résoudre la difficulté, </a:t>
            </a:r>
            <a:r>
              <a:rPr lang="fr-FR" i="1" u="sng" dirty="0">
                <a:latin typeface="+mn-lt"/>
              </a:rPr>
              <a:t>c'est de mutualiser ces risques et ces avantages</a:t>
            </a:r>
            <a:r>
              <a:rPr lang="fr-FR" i="1" dirty="0">
                <a:latin typeface="+mn-lt"/>
              </a:rPr>
              <a:t>, ce qui revient à admettre à l'avance que sans savoir qui supportera le risque et qui bénéficiera de cet avantage, </a:t>
            </a:r>
            <a:r>
              <a:rPr lang="fr-FR" i="1" u="sng" dirty="0">
                <a:latin typeface="+mn-lt"/>
              </a:rPr>
              <a:t>les risques seront supportés en commun et l'accès des divers avantages sociaux ouvert à tous</a:t>
            </a:r>
            <a:r>
              <a:rPr lang="fr-FR" i="1" dirty="0">
                <a:latin typeface="+mn-lt"/>
              </a:rPr>
              <a:t> ». </a:t>
            </a:r>
            <a:r>
              <a:rPr lang="fr-FR" dirty="0">
                <a:latin typeface="+mn-lt"/>
              </a:rPr>
              <a:t>L. Bourgeois (1901). </a:t>
            </a:r>
          </a:p>
        </p:txBody>
      </p:sp>
      <p:sp>
        <p:nvSpPr>
          <p:cNvPr id="4" name="ZoneTexte 3">
            <a:extLst>
              <a:ext uri="{FF2B5EF4-FFF2-40B4-BE49-F238E27FC236}">
                <a16:creationId xmlns:a16="http://schemas.microsoft.com/office/drawing/2014/main" id="{9BFF982A-D9EF-4756-96F4-1C8B18C7FD9C}"/>
              </a:ext>
            </a:extLst>
          </p:cNvPr>
          <p:cNvSpPr txBox="1"/>
          <p:nvPr/>
        </p:nvSpPr>
        <p:spPr>
          <a:xfrm>
            <a:off x="215900" y="3121025"/>
            <a:ext cx="8589963" cy="923925"/>
          </a:xfrm>
          <a:prstGeom prst="rect">
            <a:avLst/>
          </a:prstGeom>
          <a:noFill/>
        </p:spPr>
        <p:txBody>
          <a:bodyPr>
            <a:spAutoFit/>
          </a:bodyPr>
          <a:lstStyle/>
          <a:p>
            <a:pPr marL="285750" indent="-285750" algn="just">
              <a:buFont typeface="Wingdings" panose="05000000000000000000" pitchFamily="2" charset="2"/>
              <a:buChar char="§"/>
              <a:defRPr/>
            </a:pPr>
            <a:r>
              <a:rPr lang="fr-FR" dirty="0">
                <a:latin typeface="+mj-lt"/>
              </a:rPr>
              <a:t>Le solidarisme s’affirme comme un </a:t>
            </a:r>
            <a:r>
              <a:rPr lang="fr-FR" b="1" dirty="0">
                <a:latin typeface="+mj-lt"/>
              </a:rPr>
              <a:t>garantisme</a:t>
            </a:r>
            <a:r>
              <a:rPr lang="fr-FR" dirty="0">
                <a:latin typeface="+mj-lt"/>
              </a:rPr>
              <a:t>. La justice n’existera entre les hommes que s’ils deviennent des associés solidaires en neutralisant entre eux les risques auxquels ils sont confrontés.</a:t>
            </a:r>
          </a:p>
        </p:txBody>
      </p:sp>
      <p:sp>
        <p:nvSpPr>
          <p:cNvPr id="5" name="Rectangle 4">
            <a:extLst>
              <a:ext uri="{FF2B5EF4-FFF2-40B4-BE49-F238E27FC236}">
                <a16:creationId xmlns:a16="http://schemas.microsoft.com/office/drawing/2014/main" id="{ADCD7D1F-B595-41F7-98AB-B1A44BC0DC8B}"/>
              </a:ext>
            </a:extLst>
          </p:cNvPr>
          <p:cNvSpPr/>
          <p:nvPr/>
        </p:nvSpPr>
        <p:spPr>
          <a:xfrm>
            <a:off x="215900" y="4224338"/>
            <a:ext cx="8589963" cy="923925"/>
          </a:xfrm>
          <a:prstGeom prst="rect">
            <a:avLst/>
          </a:prstGeom>
        </p:spPr>
        <p:txBody>
          <a:bodyPr>
            <a:spAutoFit/>
          </a:bodyPr>
          <a:lstStyle/>
          <a:p>
            <a:pPr marL="285750" indent="-285750" algn="just">
              <a:buFont typeface="Wingdings" panose="05000000000000000000" pitchFamily="2" charset="2"/>
              <a:buChar char="§"/>
              <a:defRPr/>
            </a:pPr>
            <a:r>
              <a:rPr lang="fr-FR" dirty="0">
                <a:solidFill>
                  <a:srgbClr val="000000"/>
                </a:solidFill>
                <a:latin typeface="+mn-lt"/>
              </a:rPr>
              <a:t>Le système de </a:t>
            </a:r>
            <a:r>
              <a:rPr lang="fr-FR" b="1" dirty="0">
                <a:solidFill>
                  <a:srgbClr val="000000"/>
                </a:solidFill>
                <a:latin typeface="+mn-lt"/>
              </a:rPr>
              <a:t>protection sociale</a:t>
            </a:r>
            <a:r>
              <a:rPr lang="fr-FR" dirty="0">
                <a:solidFill>
                  <a:srgbClr val="000000"/>
                </a:solidFill>
                <a:latin typeface="+mn-lt"/>
              </a:rPr>
              <a:t>, généralisée en France à partir de la création en 1945 de la Sécurité sociale, repose donc sur une doctrine qui avait vu le jour cinquante ans auparavant, celle du « solidarisme » de Léon Bourgeois.</a:t>
            </a:r>
            <a:endParaRPr lang="fr-F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6312AE-FF5A-405D-A5D9-D775D3388378}"/>
              </a:ext>
            </a:extLst>
          </p:cNvPr>
          <p:cNvSpPr txBox="1"/>
          <p:nvPr/>
        </p:nvSpPr>
        <p:spPr>
          <a:xfrm>
            <a:off x="468313" y="404813"/>
            <a:ext cx="8856662" cy="369887"/>
          </a:xfrm>
          <a:prstGeom prst="rect">
            <a:avLst/>
          </a:prstGeom>
          <a:noFill/>
        </p:spPr>
        <p:txBody>
          <a:bodyPr>
            <a:spAutoFit/>
          </a:bodyPr>
          <a:lstStyle/>
          <a:p>
            <a:pPr>
              <a:defRPr/>
            </a:pPr>
            <a:r>
              <a:rPr lang="fr-FR" b="1" dirty="0">
                <a:solidFill>
                  <a:schemeClr val="accent4">
                    <a:lumMod val="50000"/>
                  </a:schemeClr>
                </a:solidFill>
                <a:latin typeface="+mn-lt"/>
              </a:rPr>
              <a:t>Parallélisme entre les deux concepts de « solidarité organique » et « solidarisme »</a:t>
            </a:r>
          </a:p>
        </p:txBody>
      </p:sp>
      <p:graphicFrame>
        <p:nvGraphicFramePr>
          <p:cNvPr id="3" name="Tableau 2">
            <a:extLst>
              <a:ext uri="{FF2B5EF4-FFF2-40B4-BE49-F238E27FC236}">
                <a16:creationId xmlns:a16="http://schemas.microsoft.com/office/drawing/2014/main" id="{653D8EE8-A864-42A1-968F-B0BBAA850E88}"/>
              </a:ext>
            </a:extLst>
          </p:cNvPr>
          <p:cNvGraphicFramePr>
            <a:graphicFrameLocks noGrp="1"/>
          </p:cNvGraphicFramePr>
          <p:nvPr/>
        </p:nvGraphicFramePr>
        <p:xfrm>
          <a:off x="250825" y="981075"/>
          <a:ext cx="8642350" cy="4103688"/>
        </p:xfrm>
        <a:graphic>
          <a:graphicData uri="http://schemas.openxmlformats.org/drawingml/2006/table">
            <a:tbl>
              <a:tblPr firstRow="1" bandRow="1">
                <a:tableStyleId>{00A15C55-8517-42AA-B614-E9B94910E393}</a:tableStyleId>
              </a:tblPr>
              <a:tblGrid>
                <a:gridCol w="2880783">
                  <a:extLst>
                    <a:ext uri="{9D8B030D-6E8A-4147-A177-3AD203B41FA5}">
                      <a16:colId xmlns:a16="http://schemas.microsoft.com/office/drawing/2014/main" val="20000"/>
                    </a:ext>
                  </a:extLst>
                </a:gridCol>
                <a:gridCol w="2736536">
                  <a:extLst>
                    <a:ext uri="{9D8B030D-6E8A-4147-A177-3AD203B41FA5}">
                      <a16:colId xmlns:a16="http://schemas.microsoft.com/office/drawing/2014/main" val="20001"/>
                    </a:ext>
                  </a:extLst>
                </a:gridCol>
                <a:gridCol w="3025030">
                  <a:extLst>
                    <a:ext uri="{9D8B030D-6E8A-4147-A177-3AD203B41FA5}">
                      <a16:colId xmlns:a16="http://schemas.microsoft.com/office/drawing/2014/main" val="20002"/>
                    </a:ext>
                  </a:extLst>
                </a:gridCol>
              </a:tblGrid>
              <a:tr h="401567">
                <a:tc>
                  <a:txBody>
                    <a:bodyPr/>
                    <a:lstStyle/>
                    <a:p>
                      <a:pPr algn="ctr"/>
                      <a:endParaRPr lang="fr-FR" sz="1600" dirty="0"/>
                    </a:p>
                  </a:txBody>
                  <a:tcPr marL="91455" marR="91455" marT="45711" marB="45711" anchor="ctr"/>
                </a:tc>
                <a:tc>
                  <a:txBody>
                    <a:bodyPr/>
                    <a:lstStyle/>
                    <a:p>
                      <a:pPr algn="ctr"/>
                      <a:r>
                        <a:rPr lang="fr-FR" sz="1600" dirty="0"/>
                        <a:t>Solidarité organique</a:t>
                      </a:r>
                    </a:p>
                  </a:txBody>
                  <a:tcPr marL="91455" marR="91455" marT="45711" marB="45711" anchor="ctr"/>
                </a:tc>
                <a:tc>
                  <a:txBody>
                    <a:bodyPr/>
                    <a:lstStyle/>
                    <a:p>
                      <a:pPr algn="ctr"/>
                      <a:r>
                        <a:rPr lang="fr-FR" sz="1600" dirty="0"/>
                        <a:t>Solidarisme</a:t>
                      </a:r>
                    </a:p>
                  </a:txBody>
                  <a:tcPr marL="91455" marR="91455" marT="45711" marB="45711" anchor="ctr"/>
                </a:tc>
                <a:extLst>
                  <a:ext uri="{0D108BD9-81ED-4DB2-BD59-A6C34878D82A}">
                    <a16:rowId xmlns:a16="http://schemas.microsoft.com/office/drawing/2014/main" val="10000"/>
                  </a:ext>
                </a:extLst>
              </a:tr>
              <a:tr h="401567">
                <a:tc>
                  <a:txBody>
                    <a:bodyPr/>
                    <a:lstStyle/>
                    <a:p>
                      <a:pPr algn="ctr"/>
                      <a:r>
                        <a:rPr lang="fr-FR" sz="1600" dirty="0"/>
                        <a:t>Concepteur</a:t>
                      </a:r>
                    </a:p>
                  </a:txBody>
                  <a:tcPr marL="91455" marR="91455" marT="45711" marB="45711" anchor="ctr"/>
                </a:tc>
                <a:tc>
                  <a:txBody>
                    <a:bodyPr/>
                    <a:lstStyle/>
                    <a:p>
                      <a:pPr algn="ctr"/>
                      <a:r>
                        <a:rPr lang="fr-FR" sz="1600" dirty="0"/>
                        <a:t>Emile Durkheim</a:t>
                      </a:r>
                    </a:p>
                  </a:txBody>
                  <a:tcPr marL="91455" marR="91455" marT="45711" marB="45711" anchor="ctr"/>
                </a:tc>
                <a:tc>
                  <a:txBody>
                    <a:bodyPr/>
                    <a:lstStyle/>
                    <a:p>
                      <a:pPr algn="ctr"/>
                      <a:r>
                        <a:rPr lang="fr-FR" sz="1600" dirty="0"/>
                        <a:t>Léon Bourgeois</a:t>
                      </a:r>
                    </a:p>
                  </a:txBody>
                  <a:tcPr marL="91455" marR="91455" marT="45711" marB="45711" anchor="ctr"/>
                </a:tc>
                <a:extLst>
                  <a:ext uri="{0D108BD9-81ED-4DB2-BD59-A6C34878D82A}">
                    <a16:rowId xmlns:a16="http://schemas.microsoft.com/office/drawing/2014/main" val="10001"/>
                  </a:ext>
                </a:extLst>
              </a:tr>
              <a:tr h="627105">
                <a:tc>
                  <a:txBody>
                    <a:bodyPr/>
                    <a:lstStyle/>
                    <a:p>
                      <a:pPr algn="ctr"/>
                      <a:r>
                        <a:rPr lang="fr-FR" sz="1600" dirty="0"/>
                        <a:t>Ouvrage</a:t>
                      </a:r>
                    </a:p>
                  </a:txBody>
                  <a:tcPr marL="91455" marR="91455" marT="45711" marB="45711" anchor="ctr"/>
                </a:tc>
                <a:tc>
                  <a:txBody>
                    <a:bodyPr/>
                    <a:lstStyle/>
                    <a:p>
                      <a:pPr algn="ctr"/>
                      <a:r>
                        <a:rPr lang="fr-FR" sz="1600" i="1" dirty="0"/>
                        <a:t>De la division du travail social </a:t>
                      </a:r>
                      <a:r>
                        <a:rPr lang="fr-FR" sz="1600" dirty="0"/>
                        <a:t>(1893)</a:t>
                      </a:r>
                    </a:p>
                  </a:txBody>
                  <a:tcPr marL="91455" marR="91455" marT="45711" marB="45711" anchor="ctr"/>
                </a:tc>
                <a:tc>
                  <a:txBody>
                    <a:bodyPr/>
                    <a:lstStyle/>
                    <a:p>
                      <a:pPr algn="ctr"/>
                      <a:r>
                        <a:rPr lang="fr-FR" sz="1600" i="1" dirty="0"/>
                        <a:t>Solidarité</a:t>
                      </a:r>
                      <a:r>
                        <a:rPr lang="fr-FR" sz="1600" dirty="0"/>
                        <a:t> </a:t>
                      </a:r>
                    </a:p>
                    <a:p>
                      <a:pPr algn="ctr"/>
                      <a:r>
                        <a:rPr lang="fr-FR" sz="1600" dirty="0"/>
                        <a:t>(1896)</a:t>
                      </a:r>
                    </a:p>
                  </a:txBody>
                  <a:tcPr marL="91455" marR="91455" marT="45711" marB="45711" anchor="ctr"/>
                </a:tc>
                <a:extLst>
                  <a:ext uri="{0D108BD9-81ED-4DB2-BD59-A6C34878D82A}">
                    <a16:rowId xmlns:a16="http://schemas.microsoft.com/office/drawing/2014/main" val="10002"/>
                  </a:ext>
                </a:extLst>
              </a:tr>
              <a:tr h="891150">
                <a:tc>
                  <a:txBody>
                    <a:bodyPr/>
                    <a:lstStyle/>
                    <a:p>
                      <a:pPr algn="ctr"/>
                      <a:r>
                        <a:rPr lang="fr-FR" sz="1600" dirty="0"/>
                        <a:t>Fondement</a:t>
                      </a:r>
                    </a:p>
                  </a:txBody>
                  <a:tcPr marL="91455" marR="91455" marT="45711" marB="45711" anchor="ctr"/>
                </a:tc>
                <a:tc>
                  <a:txBody>
                    <a:bodyPr/>
                    <a:lstStyle/>
                    <a:p>
                      <a:pPr algn="ctr"/>
                      <a:r>
                        <a:rPr lang="fr-FR" sz="1600" dirty="0"/>
                        <a:t>Complémentarité et interdépendance dans le monde du travail</a:t>
                      </a:r>
                    </a:p>
                  </a:txBody>
                  <a:tcPr marL="91455" marR="91455" marT="45711" marB="45711" anchor="ctr"/>
                </a:tc>
                <a:tc>
                  <a:txBody>
                    <a:bodyPr/>
                    <a:lstStyle/>
                    <a:p>
                      <a:pPr algn="ctr"/>
                      <a:r>
                        <a:rPr lang="fr-FR" sz="1600" dirty="0"/>
                        <a:t>Interdépendance des générations et dette sociale</a:t>
                      </a:r>
                    </a:p>
                  </a:txBody>
                  <a:tcPr marL="91455" marR="91455" marT="45711" marB="45711" anchor="ctr"/>
                </a:tc>
                <a:extLst>
                  <a:ext uri="{0D108BD9-81ED-4DB2-BD59-A6C34878D82A}">
                    <a16:rowId xmlns:a16="http://schemas.microsoft.com/office/drawing/2014/main" val="10003"/>
                  </a:ext>
                </a:extLst>
              </a:tr>
              <a:tr h="891150">
                <a:tc>
                  <a:txBody>
                    <a:bodyPr/>
                    <a:lstStyle/>
                    <a:p>
                      <a:pPr algn="ctr"/>
                      <a:r>
                        <a:rPr lang="fr-FR" sz="1600" dirty="0"/>
                        <a:t>Prévention face aux </a:t>
                      </a:r>
                    </a:p>
                    <a:p>
                      <a:pPr algn="ctr"/>
                      <a:r>
                        <a:rPr lang="fr-FR" sz="1600" dirty="0"/>
                        <a:t>menaces de dérégulation </a:t>
                      </a:r>
                    </a:p>
                  </a:txBody>
                  <a:tcPr marL="91455" marR="91455" marT="45711" marB="45711" anchor="ctr"/>
                </a:tc>
                <a:tc>
                  <a:txBody>
                    <a:bodyPr/>
                    <a:lstStyle/>
                    <a:p>
                      <a:pPr algn="ctr"/>
                      <a:r>
                        <a:rPr lang="fr-FR" sz="1600" dirty="0"/>
                        <a:t>Renforcement des groupes professionnels</a:t>
                      </a:r>
                    </a:p>
                  </a:txBody>
                  <a:tcPr marL="91455" marR="91455" marT="45711" marB="45711" anchor="ctr"/>
                </a:tc>
                <a:tc>
                  <a:txBody>
                    <a:bodyPr/>
                    <a:lstStyle/>
                    <a:p>
                      <a:pPr algn="ctr"/>
                      <a:r>
                        <a:rPr lang="fr-FR" sz="1600" dirty="0"/>
                        <a:t>Renforcement du principe de l’assurance</a:t>
                      </a:r>
                    </a:p>
                    <a:p>
                      <a:pPr algn="ctr"/>
                      <a:r>
                        <a:rPr lang="fr-FR" sz="1600" dirty="0"/>
                        <a:t>Devenir des « associés solidaires »</a:t>
                      </a:r>
                    </a:p>
                  </a:txBody>
                  <a:tcPr marL="91455" marR="91455" marT="45711" marB="45711" anchor="ctr"/>
                </a:tc>
                <a:extLst>
                  <a:ext uri="{0D108BD9-81ED-4DB2-BD59-A6C34878D82A}">
                    <a16:rowId xmlns:a16="http://schemas.microsoft.com/office/drawing/2014/main" val="10004"/>
                  </a:ext>
                </a:extLst>
              </a:tr>
              <a:tr h="891150">
                <a:tc>
                  <a:txBody>
                    <a:bodyPr/>
                    <a:lstStyle/>
                    <a:p>
                      <a:pPr algn="ctr"/>
                      <a:r>
                        <a:rPr lang="fr-FR" sz="1600" dirty="0"/>
                        <a:t>Intérêt pour les individus</a:t>
                      </a:r>
                    </a:p>
                  </a:txBody>
                  <a:tcPr marL="91455" marR="91455" marT="45711" marB="45711" anchor="ctr"/>
                </a:tc>
                <a:tc>
                  <a:txBody>
                    <a:bodyPr/>
                    <a:lstStyle/>
                    <a:p>
                      <a:pPr algn="ctr"/>
                      <a:r>
                        <a:rPr lang="fr-FR" sz="1600" dirty="0"/>
                        <a:t>Sentiment d’être utile</a:t>
                      </a:r>
                    </a:p>
                    <a:p>
                      <a:pPr algn="ctr"/>
                      <a:r>
                        <a:rPr lang="fr-FR" sz="1600" b="1" dirty="0"/>
                        <a:t>Principe de reconnaissance</a:t>
                      </a:r>
                    </a:p>
                  </a:txBody>
                  <a:tcPr marL="91455" marR="91455" marT="45711" marB="45711" anchor="ctr"/>
                </a:tc>
                <a:tc>
                  <a:txBody>
                    <a:bodyPr/>
                    <a:lstStyle/>
                    <a:p>
                      <a:pPr algn="ctr"/>
                      <a:r>
                        <a:rPr lang="fr-FR" sz="1600" dirty="0"/>
                        <a:t>Sentiment d’être assuré face aux aléas de la vie.</a:t>
                      </a:r>
                    </a:p>
                    <a:p>
                      <a:pPr algn="ctr"/>
                      <a:r>
                        <a:rPr lang="fr-FR" sz="1600" b="1" dirty="0"/>
                        <a:t>Principe de protection</a:t>
                      </a:r>
                    </a:p>
                  </a:txBody>
                  <a:tcPr marL="91455" marR="91455" marT="45711" marB="45711"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C49685-33E4-4783-BE29-F141B62CBD76}"/>
              </a:ext>
            </a:extLst>
          </p:cNvPr>
          <p:cNvSpPr txBox="1"/>
          <p:nvPr/>
        </p:nvSpPr>
        <p:spPr>
          <a:xfrm>
            <a:off x="2179638" y="595313"/>
            <a:ext cx="3673475" cy="682625"/>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ctr">
              <a:lnSpc>
                <a:spcPts val="2400"/>
              </a:lnSpc>
              <a:defRPr/>
            </a:pPr>
            <a:r>
              <a:rPr lang="fr-FR" b="1" dirty="0">
                <a:solidFill>
                  <a:schemeClr val="accent4">
                    <a:lumMod val="50000"/>
                  </a:schemeClr>
                </a:solidFill>
                <a:latin typeface="Arial Nova" panose="020B0504020202020204" pitchFamily="34" charset="0"/>
              </a:rPr>
              <a:t>La société salariale </a:t>
            </a:r>
          </a:p>
          <a:p>
            <a:pPr algn="ctr">
              <a:lnSpc>
                <a:spcPts val="2400"/>
              </a:lnSpc>
              <a:defRPr/>
            </a:pPr>
            <a:r>
              <a:rPr lang="fr-FR" b="1" dirty="0">
                <a:solidFill>
                  <a:schemeClr val="accent4">
                    <a:lumMod val="50000"/>
                  </a:schemeClr>
                </a:solidFill>
                <a:latin typeface="Arial Nova" panose="020B0504020202020204" pitchFamily="34" charset="0"/>
              </a:rPr>
              <a:t>du XXe siècle</a:t>
            </a:r>
          </a:p>
        </p:txBody>
      </p:sp>
      <p:sp>
        <p:nvSpPr>
          <p:cNvPr id="3" name="ZoneTexte 2">
            <a:extLst>
              <a:ext uri="{FF2B5EF4-FFF2-40B4-BE49-F238E27FC236}">
                <a16:creationId xmlns:a16="http://schemas.microsoft.com/office/drawing/2014/main" id="{6D5C1CD6-AB75-4CAD-B3AE-0D152EA09AB0}"/>
              </a:ext>
            </a:extLst>
          </p:cNvPr>
          <p:cNvSpPr txBox="1"/>
          <p:nvPr/>
        </p:nvSpPr>
        <p:spPr>
          <a:xfrm>
            <a:off x="2179638" y="1844675"/>
            <a:ext cx="3673475" cy="369888"/>
          </a:xfrm>
          <a:prstGeom prst="rect">
            <a:avLst/>
          </a:prstGeom>
          <a:solidFill>
            <a:schemeClr val="accent1">
              <a:lumMod val="20000"/>
              <a:lumOff val="80000"/>
            </a:schemeClr>
          </a:solidFill>
          <a:ln>
            <a:solidFill>
              <a:schemeClr val="accent4">
                <a:lumMod val="40000"/>
                <a:lumOff val="60000"/>
              </a:schemeClr>
            </a:solidFill>
          </a:ln>
        </p:spPr>
        <p:txBody>
          <a:bodyPr>
            <a:spAutoFit/>
          </a:bodyPr>
          <a:lstStyle/>
          <a:p>
            <a:pPr algn="ctr">
              <a:defRPr/>
            </a:pPr>
            <a:r>
              <a:rPr lang="fr-FR" dirty="0">
                <a:solidFill>
                  <a:schemeClr val="accent4">
                    <a:lumMod val="50000"/>
                  </a:schemeClr>
                </a:solidFill>
                <a:latin typeface="+mj-lt"/>
              </a:rPr>
              <a:t>Deux fondements liés l’un à l’autre</a:t>
            </a:r>
          </a:p>
        </p:txBody>
      </p:sp>
      <p:sp>
        <p:nvSpPr>
          <p:cNvPr id="4" name="Ellipse 3">
            <a:extLst>
              <a:ext uri="{FF2B5EF4-FFF2-40B4-BE49-F238E27FC236}">
                <a16:creationId xmlns:a16="http://schemas.microsoft.com/office/drawing/2014/main" id="{AD7A86BE-D260-4CFD-82F9-8CAE11A2DFC9}"/>
              </a:ext>
            </a:extLst>
          </p:cNvPr>
          <p:cNvSpPr/>
          <p:nvPr/>
        </p:nvSpPr>
        <p:spPr>
          <a:xfrm>
            <a:off x="800100" y="3348038"/>
            <a:ext cx="2881313" cy="1871662"/>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4">
                    <a:lumMod val="50000"/>
                  </a:schemeClr>
                </a:solidFill>
              </a:rPr>
              <a:t>La solidarité organique</a:t>
            </a:r>
          </a:p>
          <a:p>
            <a:pPr algn="ctr">
              <a:defRPr/>
            </a:pPr>
            <a:endParaRPr lang="fr-FR" sz="1050" dirty="0">
              <a:solidFill>
                <a:schemeClr val="accent4">
                  <a:lumMod val="50000"/>
                </a:schemeClr>
              </a:solidFill>
            </a:endParaRPr>
          </a:p>
          <a:p>
            <a:pPr algn="ctr">
              <a:defRPr/>
            </a:pPr>
            <a:r>
              <a:rPr lang="fr-FR" b="1" dirty="0">
                <a:solidFill>
                  <a:schemeClr val="accent4">
                    <a:lumMod val="50000"/>
                  </a:schemeClr>
                </a:solidFill>
              </a:rPr>
              <a:t>Principe de reconnaissance</a:t>
            </a:r>
          </a:p>
        </p:txBody>
      </p:sp>
      <p:sp>
        <p:nvSpPr>
          <p:cNvPr id="5" name="Ellipse 4">
            <a:extLst>
              <a:ext uri="{FF2B5EF4-FFF2-40B4-BE49-F238E27FC236}">
                <a16:creationId xmlns:a16="http://schemas.microsoft.com/office/drawing/2014/main" id="{6C23CF76-7AD5-4C53-9356-6644734E8219}"/>
              </a:ext>
            </a:extLst>
          </p:cNvPr>
          <p:cNvSpPr/>
          <p:nvPr/>
        </p:nvSpPr>
        <p:spPr>
          <a:xfrm>
            <a:off x="4413250" y="3348038"/>
            <a:ext cx="2879725" cy="1871662"/>
          </a:xfrm>
          <a:prstGeom prst="ellipse">
            <a:avLst/>
          </a:prstGeom>
          <a:solidFill>
            <a:schemeClr val="accent1">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4">
                    <a:lumMod val="50000"/>
                  </a:schemeClr>
                </a:solidFill>
              </a:rPr>
              <a:t>Le solidarisme</a:t>
            </a:r>
          </a:p>
          <a:p>
            <a:pPr algn="ctr">
              <a:defRPr/>
            </a:pPr>
            <a:endParaRPr lang="fr-FR" sz="1200" dirty="0">
              <a:solidFill>
                <a:schemeClr val="accent4">
                  <a:lumMod val="50000"/>
                </a:schemeClr>
              </a:solidFill>
            </a:endParaRPr>
          </a:p>
          <a:p>
            <a:pPr algn="ctr">
              <a:defRPr/>
            </a:pPr>
            <a:r>
              <a:rPr lang="fr-FR" b="1" dirty="0">
                <a:solidFill>
                  <a:schemeClr val="accent4">
                    <a:lumMod val="50000"/>
                  </a:schemeClr>
                </a:solidFill>
              </a:rPr>
              <a:t>Principe de protection</a:t>
            </a:r>
          </a:p>
        </p:txBody>
      </p:sp>
      <p:cxnSp>
        <p:nvCxnSpPr>
          <p:cNvPr id="7" name="Connecteur droit avec flèche 6">
            <a:extLst>
              <a:ext uri="{FF2B5EF4-FFF2-40B4-BE49-F238E27FC236}">
                <a16:creationId xmlns:a16="http://schemas.microsoft.com/office/drawing/2014/main" id="{CA3723B7-F7C5-4261-AC28-27C154000566}"/>
              </a:ext>
            </a:extLst>
          </p:cNvPr>
          <p:cNvCxnSpPr>
            <a:stCxn id="3" idx="2"/>
            <a:endCxn id="4" idx="0"/>
          </p:cNvCxnSpPr>
          <p:nvPr/>
        </p:nvCxnSpPr>
        <p:spPr>
          <a:xfrm flipH="1">
            <a:off x="2239963" y="2214563"/>
            <a:ext cx="1776412" cy="1133475"/>
          </a:xfrm>
          <a:prstGeom prst="straightConnector1">
            <a:avLst/>
          </a:prstGeom>
          <a:ln>
            <a:solidFill>
              <a:schemeClr val="bg1">
                <a:lumMod val="65000"/>
              </a:schemeClr>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 name="Connecteur droit avec flèche 7">
            <a:extLst>
              <a:ext uri="{FF2B5EF4-FFF2-40B4-BE49-F238E27FC236}">
                <a16:creationId xmlns:a16="http://schemas.microsoft.com/office/drawing/2014/main" id="{5EAB2BE0-B095-4AA5-B237-4DAD231EC6F4}"/>
              </a:ext>
            </a:extLst>
          </p:cNvPr>
          <p:cNvCxnSpPr>
            <a:cxnSpLocks/>
            <a:stCxn id="3" idx="2"/>
            <a:endCxn id="5" idx="0"/>
          </p:cNvCxnSpPr>
          <p:nvPr/>
        </p:nvCxnSpPr>
        <p:spPr>
          <a:xfrm>
            <a:off x="4016375" y="2214563"/>
            <a:ext cx="1836738" cy="1133475"/>
          </a:xfrm>
          <a:prstGeom prst="straightConnector1">
            <a:avLst/>
          </a:prstGeom>
          <a:ln>
            <a:solidFill>
              <a:schemeClr val="bg1">
                <a:lumMod val="65000"/>
              </a:schemeClr>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11" name="Connecteur droit avec flèche 10">
            <a:extLst>
              <a:ext uri="{FF2B5EF4-FFF2-40B4-BE49-F238E27FC236}">
                <a16:creationId xmlns:a16="http://schemas.microsoft.com/office/drawing/2014/main" id="{EBD5B1F3-68FE-4E27-A698-7C2BB4E7AD78}"/>
              </a:ext>
            </a:extLst>
          </p:cNvPr>
          <p:cNvCxnSpPr>
            <a:cxnSpLocks/>
            <a:stCxn id="2" idx="2"/>
            <a:endCxn id="3" idx="0"/>
          </p:cNvCxnSpPr>
          <p:nvPr/>
        </p:nvCxnSpPr>
        <p:spPr>
          <a:xfrm>
            <a:off x="4016375" y="1277938"/>
            <a:ext cx="0" cy="566737"/>
          </a:xfrm>
          <a:prstGeom prst="straightConnector1">
            <a:avLst/>
          </a:prstGeom>
          <a:ln>
            <a:solidFill>
              <a:schemeClr val="bg1">
                <a:lumMod val="65000"/>
              </a:schemeClr>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9EA4BD4-D8D0-4723-A642-CB2CC3EF05C4}"/>
              </a:ext>
            </a:extLst>
          </p:cNvPr>
          <p:cNvSpPr txBox="1"/>
          <p:nvPr/>
        </p:nvSpPr>
        <p:spPr>
          <a:xfrm>
            <a:off x="255588" y="722313"/>
            <a:ext cx="4302125" cy="400050"/>
          </a:xfrm>
          <a:prstGeom prst="rect">
            <a:avLst/>
          </a:prstGeom>
          <a:noFill/>
        </p:spPr>
        <p:txBody>
          <a:bodyPr wrap="none">
            <a:spAutoFit/>
          </a:bodyPr>
          <a:lstStyle/>
          <a:p>
            <a:pPr>
              <a:defRPr/>
            </a:pPr>
            <a:r>
              <a:rPr lang="fr-FR" sz="2000" dirty="0">
                <a:solidFill>
                  <a:schemeClr val="accent4">
                    <a:lumMod val="50000"/>
                  </a:schemeClr>
                </a:solidFill>
                <a:latin typeface="+mj-lt"/>
              </a:rPr>
              <a:t>Les multiples usages contemporains … </a:t>
            </a:r>
          </a:p>
        </p:txBody>
      </p:sp>
      <p:sp>
        <p:nvSpPr>
          <p:cNvPr id="3" name="ZoneTexte 2">
            <a:extLst>
              <a:ext uri="{FF2B5EF4-FFF2-40B4-BE49-F238E27FC236}">
                <a16:creationId xmlns:a16="http://schemas.microsoft.com/office/drawing/2014/main" id="{C7E4AD62-F901-4931-9C7A-F5FB38F8A189}"/>
              </a:ext>
            </a:extLst>
          </p:cNvPr>
          <p:cNvSpPr txBox="1"/>
          <p:nvPr/>
        </p:nvSpPr>
        <p:spPr>
          <a:xfrm>
            <a:off x="4471988" y="2030413"/>
            <a:ext cx="4464050" cy="2400300"/>
          </a:xfrm>
          <a:prstGeom prst="rect">
            <a:avLst/>
          </a:prstGeom>
          <a:solidFill>
            <a:schemeClr val="accent4">
              <a:lumMod val="20000"/>
              <a:lumOff val="80000"/>
            </a:schemeClr>
          </a:solidFill>
          <a:ln>
            <a:solidFill>
              <a:schemeClr val="bg1">
                <a:lumMod val="65000"/>
              </a:schemeClr>
            </a:solidFill>
          </a:ln>
        </p:spPr>
        <p:txBody>
          <a:bodyPr>
            <a:spAutoFit/>
          </a:bodyPr>
          <a:lstStyle/>
          <a:p>
            <a:pPr marL="285750" indent="-285750">
              <a:spcBef>
                <a:spcPts val="1200"/>
              </a:spcBef>
              <a:buFont typeface="Wingdings" panose="05000000000000000000" pitchFamily="2" charset="2"/>
              <a:buChar char="§"/>
              <a:defRPr/>
            </a:pPr>
            <a:r>
              <a:rPr lang="fr-FR" sz="1600" dirty="0">
                <a:latin typeface="+mj-lt"/>
              </a:rPr>
              <a:t>Concept sociologique</a:t>
            </a:r>
          </a:p>
          <a:p>
            <a:pPr marL="285750" indent="-285750">
              <a:spcBef>
                <a:spcPts val="1200"/>
              </a:spcBef>
              <a:buFont typeface="Wingdings" panose="05000000000000000000" pitchFamily="2" charset="2"/>
              <a:buChar char="§"/>
              <a:defRPr/>
            </a:pPr>
            <a:r>
              <a:rPr lang="fr-FR" sz="1600" dirty="0">
                <a:latin typeface="+mj-lt"/>
              </a:rPr>
              <a:t>Type d’intervention sociale</a:t>
            </a:r>
          </a:p>
          <a:p>
            <a:pPr marL="285750" indent="-285750">
              <a:spcBef>
                <a:spcPts val="1200"/>
              </a:spcBef>
              <a:buFont typeface="Wingdings" panose="05000000000000000000" pitchFamily="2" charset="2"/>
              <a:buChar char="§"/>
              <a:defRPr/>
            </a:pPr>
            <a:r>
              <a:rPr lang="fr-FR" sz="1600" dirty="0">
                <a:latin typeface="+mj-lt"/>
              </a:rPr>
              <a:t>Projet politique</a:t>
            </a:r>
          </a:p>
          <a:p>
            <a:pPr marL="285750" indent="-285750">
              <a:spcBef>
                <a:spcPts val="1200"/>
              </a:spcBef>
              <a:buFont typeface="Wingdings" panose="05000000000000000000" pitchFamily="2" charset="2"/>
              <a:buChar char="§"/>
              <a:defRPr/>
            </a:pPr>
            <a:r>
              <a:rPr lang="fr-FR" sz="1600" dirty="0">
                <a:latin typeface="+mj-lt"/>
              </a:rPr>
              <a:t>Finalité de l’engagement militant</a:t>
            </a:r>
          </a:p>
          <a:p>
            <a:pPr marL="285750" indent="-285750">
              <a:spcBef>
                <a:spcPts val="1200"/>
              </a:spcBef>
              <a:buFont typeface="Wingdings" panose="05000000000000000000" pitchFamily="2" charset="2"/>
              <a:buChar char="§"/>
              <a:defRPr/>
            </a:pPr>
            <a:r>
              <a:rPr lang="fr-FR" sz="1600" dirty="0">
                <a:latin typeface="+mj-lt"/>
              </a:rPr>
              <a:t>Système de politique publique</a:t>
            </a:r>
          </a:p>
          <a:p>
            <a:pPr marL="285750" indent="-285750">
              <a:spcBef>
                <a:spcPts val="1200"/>
              </a:spcBef>
              <a:buFont typeface="Wingdings" panose="05000000000000000000" pitchFamily="2" charset="2"/>
              <a:buChar char="§"/>
              <a:defRPr/>
            </a:pPr>
            <a:r>
              <a:rPr lang="fr-FR" sz="1600" dirty="0">
                <a:latin typeface="+mj-lt"/>
              </a:rPr>
              <a:t>Sujet de préoccupation sociale (crise du lien …)</a:t>
            </a:r>
          </a:p>
        </p:txBody>
      </p:sp>
      <p:sp>
        <p:nvSpPr>
          <p:cNvPr id="4" name="ZoneTexte 3">
            <a:extLst>
              <a:ext uri="{FF2B5EF4-FFF2-40B4-BE49-F238E27FC236}">
                <a16:creationId xmlns:a16="http://schemas.microsoft.com/office/drawing/2014/main" id="{153977D1-E7DA-407E-9CC2-F57FDC6892FF}"/>
              </a:ext>
            </a:extLst>
          </p:cNvPr>
          <p:cNvSpPr txBox="1"/>
          <p:nvPr/>
        </p:nvSpPr>
        <p:spPr>
          <a:xfrm>
            <a:off x="255588" y="2030413"/>
            <a:ext cx="4033837" cy="3538537"/>
          </a:xfrm>
          <a:prstGeom prst="rect">
            <a:avLst/>
          </a:prstGeom>
          <a:solidFill>
            <a:schemeClr val="accent4">
              <a:lumMod val="20000"/>
              <a:lumOff val="80000"/>
            </a:schemeClr>
          </a:solidFill>
          <a:ln>
            <a:solidFill>
              <a:schemeClr val="bg1">
                <a:lumMod val="65000"/>
              </a:schemeClr>
            </a:solidFill>
          </a:ln>
        </p:spPr>
        <p:txBody>
          <a:bodyPr>
            <a:spAutoFit/>
          </a:bodyPr>
          <a:lstStyle/>
          <a:p>
            <a:pPr marL="285750" indent="-285750">
              <a:spcBef>
                <a:spcPts val="1200"/>
              </a:spcBef>
              <a:buFont typeface="Wingdings" panose="05000000000000000000" pitchFamily="2" charset="2"/>
              <a:buChar char="§"/>
              <a:defRPr/>
            </a:pPr>
            <a:r>
              <a:rPr lang="fr-FR" sz="1600" dirty="0">
                <a:latin typeface="+mj-lt"/>
              </a:rPr>
              <a:t>Concept sociologique</a:t>
            </a:r>
          </a:p>
          <a:p>
            <a:pPr marL="285750" indent="-285750">
              <a:spcBef>
                <a:spcPts val="1200"/>
              </a:spcBef>
              <a:buFont typeface="Wingdings" panose="05000000000000000000" pitchFamily="2" charset="2"/>
              <a:buChar char="§"/>
              <a:defRPr/>
            </a:pPr>
            <a:r>
              <a:rPr lang="fr-FR" sz="1600" dirty="0">
                <a:latin typeface="+mj-lt"/>
              </a:rPr>
              <a:t>Doctrine philosophique</a:t>
            </a:r>
          </a:p>
          <a:p>
            <a:pPr marL="285750" indent="-285750">
              <a:spcBef>
                <a:spcPts val="1200"/>
              </a:spcBef>
              <a:buFont typeface="Wingdings" panose="05000000000000000000" pitchFamily="2" charset="2"/>
              <a:buChar char="§"/>
              <a:defRPr/>
            </a:pPr>
            <a:r>
              <a:rPr lang="fr-FR" sz="1600" dirty="0">
                <a:latin typeface="+mj-lt"/>
              </a:rPr>
              <a:t>Type d’orientation politique</a:t>
            </a:r>
          </a:p>
          <a:p>
            <a:pPr marL="285750" indent="-285750">
              <a:spcBef>
                <a:spcPts val="1200"/>
              </a:spcBef>
              <a:buFont typeface="Wingdings" panose="05000000000000000000" pitchFamily="2" charset="2"/>
              <a:buChar char="§"/>
              <a:defRPr/>
            </a:pPr>
            <a:r>
              <a:rPr lang="fr-FR" sz="1600" dirty="0">
                <a:latin typeface="+mj-lt"/>
              </a:rPr>
              <a:t>Doctrine religieuse</a:t>
            </a:r>
          </a:p>
          <a:p>
            <a:pPr marL="285750" indent="-285750">
              <a:spcBef>
                <a:spcPts val="1200"/>
              </a:spcBef>
              <a:buFont typeface="Wingdings" panose="05000000000000000000" pitchFamily="2" charset="2"/>
              <a:buChar char="§"/>
              <a:defRPr/>
            </a:pPr>
            <a:r>
              <a:rPr lang="fr-FR" sz="1600" dirty="0">
                <a:latin typeface="+mj-lt"/>
              </a:rPr>
              <a:t>Forme de lien social</a:t>
            </a:r>
          </a:p>
          <a:p>
            <a:pPr marL="285750" indent="-285750">
              <a:spcBef>
                <a:spcPts val="1200"/>
              </a:spcBef>
              <a:buFont typeface="Wingdings" panose="05000000000000000000" pitchFamily="2" charset="2"/>
              <a:buChar char="§"/>
              <a:defRPr/>
            </a:pPr>
            <a:r>
              <a:rPr lang="fr-FR" sz="1600" dirty="0">
                <a:latin typeface="+mj-lt"/>
              </a:rPr>
              <a:t>Forme d’engagement militant</a:t>
            </a:r>
          </a:p>
          <a:p>
            <a:pPr marL="285750" indent="-285750">
              <a:spcBef>
                <a:spcPts val="1200"/>
              </a:spcBef>
              <a:buFont typeface="Wingdings" panose="05000000000000000000" pitchFamily="2" charset="2"/>
              <a:buChar char="§"/>
              <a:defRPr/>
            </a:pPr>
            <a:r>
              <a:rPr lang="fr-FR" sz="1600" dirty="0">
                <a:latin typeface="+mj-lt"/>
              </a:rPr>
              <a:t>Système de protection sociale</a:t>
            </a:r>
          </a:p>
          <a:p>
            <a:pPr marL="285750" indent="-285750">
              <a:spcBef>
                <a:spcPts val="1200"/>
              </a:spcBef>
              <a:buFont typeface="Wingdings" panose="05000000000000000000" pitchFamily="2" charset="2"/>
              <a:buChar char="§"/>
              <a:defRPr/>
            </a:pPr>
            <a:r>
              <a:rPr lang="fr-FR" sz="1600" dirty="0">
                <a:latin typeface="+mj-lt"/>
              </a:rPr>
              <a:t>Construction sociale</a:t>
            </a:r>
          </a:p>
          <a:p>
            <a:pPr marL="285750" indent="-285750">
              <a:spcBef>
                <a:spcPts val="1200"/>
              </a:spcBef>
              <a:buFont typeface="Wingdings" panose="05000000000000000000" pitchFamily="2" charset="2"/>
              <a:buChar char="§"/>
              <a:defRPr/>
            </a:pPr>
            <a:r>
              <a:rPr lang="fr-FR" sz="1600" dirty="0">
                <a:latin typeface="+mj-lt"/>
              </a:rPr>
              <a:t>Idée historique</a:t>
            </a:r>
          </a:p>
        </p:txBody>
      </p:sp>
      <p:sp>
        <p:nvSpPr>
          <p:cNvPr id="5" name="Rectangle 4">
            <a:extLst>
              <a:ext uri="{FF2B5EF4-FFF2-40B4-BE49-F238E27FC236}">
                <a16:creationId xmlns:a16="http://schemas.microsoft.com/office/drawing/2014/main" id="{55A23716-031F-40DA-ABD3-2870518A335C}"/>
              </a:ext>
            </a:extLst>
          </p:cNvPr>
          <p:cNvSpPr/>
          <p:nvPr/>
        </p:nvSpPr>
        <p:spPr>
          <a:xfrm>
            <a:off x="4418013" y="1511300"/>
            <a:ext cx="4572000" cy="368300"/>
          </a:xfrm>
          <a:prstGeom prst="rect">
            <a:avLst/>
          </a:prstGeom>
        </p:spPr>
        <p:txBody>
          <a:bodyPr>
            <a:spAutoFit/>
          </a:bodyPr>
          <a:lstStyle/>
          <a:p>
            <a:pPr>
              <a:defRPr/>
            </a:pPr>
            <a:r>
              <a:rPr lang="fr-FR" b="1" dirty="0">
                <a:solidFill>
                  <a:schemeClr val="accent4">
                    <a:lumMod val="50000"/>
                  </a:schemeClr>
                </a:solidFill>
                <a:latin typeface="+mn-lt"/>
              </a:rPr>
              <a:t>… du mot « lien social » </a:t>
            </a:r>
            <a:endParaRPr lang="fr-FR" dirty="0">
              <a:latin typeface="+mn-lt"/>
            </a:endParaRPr>
          </a:p>
        </p:txBody>
      </p:sp>
      <p:sp>
        <p:nvSpPr>
          <p:cNvPr id="6" name="Rectangle 5">
            <a:extLst>
              <a:ext uri="{FF2B5EF4-FFF2-40B4-BE49-F238E27FC236}">
                <a16:creationId xmlns:a16="http://schemas.microsoft.com/office/drawing/2014/main" id="{677E6E92-B702-44F6-9FE4-8D8AF863C27A}"/>
              </a:ext>
            </a:extLst>
          </p:cNvPr>
          <p:cNvSpPr/>
          <p:nvPr/>
        </p:nvSpPr>
        <p:spPr>
          <a:xfrm>
            <a:off x="279400" y="1511300"/>
            <a:ext cx="2179638" cy="368300"/>
          </a:xfrm>
          <a:prstGeom prst="rect">
            <a:avLst/>
          </a:prstGeom>
        </p:spPr>
        <p:txBody>
          <a:bodyPr wrap="none">
            <a:spAutoFit/>
          </a:bodyPr>
          <a:lstStyle/>
          <a:p>
            <a:pPr>
              <a:defRPr/>
            </a:pPr>
            <a:r>
              <a:rPr lang="fr-FR" b="1" dirty="0">
                <a:solidFill>
                  <a:schemeClr val="accent4">
                    <a:lumMod val="50000"/>
                  </a:schemeClr>
                </a:solidFill>
                <a:latin typeface="+mn-lt"/>
              </a:rPr>
              <a:t>du mot « solidarité »</a:t>
            </a:r>
            <a:endParaRPr lang="fr-FR" dirty="0">
              <a:latin typeface="+mn-lt"/>
            </a:endParaRPr>
          </a:p>
        </p:txBody>
      </p:sp>
      <p:sp>
        <p:nvSpPr>
          <p:cNvPr id="7" name="Rectangle 6">
            <a:extLst>
              <a:ext uri="{FF2B5EF4-FFF2-40B4-BE49-F238E27FC236}">
                <a16:creationId xmlns:a16="http://schemas.microsoft.com/office/drawing/2014/main" id="{DA8A3D4A-2F32-4149-AB5F-AC90C54459A4}"/>
              </a:ext>
            </a:extLst>
          </p:cNvPr>
          <p:cNvSpPr/>
          <p:nvPr/>
        </p:nvSpPr>
        <p:spPr>
          <a:xfrm>
            <a:off x="269875" y="265113"/>
            <a:ext cx="6102350" cy="431800"/>
          </a:xfrm>
          <a:prstGeom prst="rect">
            <a:avLst/>
          </a:prstGeom>
        </p:spPr>
        <p:txBody>
          <a:bodyPr>
            <a:spAutoFit/>
          </a:bodyPr>
          <a:lstStyle/>
          <a:p>
            <a:pPr>
              <a:spcBef>
                <a:spcPts val="1200"/>
              </a:spcBef>
              <a:defRPr/>
            </a:pPr>
            <a:r>
              <a:rPr lang="fr-FR" sz="2200" b="1" dirty="0">
                <a:solidFill>
                  <a:schemeClr val="accent4">
                    <a:lumMod val="50000"/>
                  </a:schemeClr>
                </a:solidFill>
                <a:latin typeface="+mj-lt"/>
              </a:rPr>
              <a:t>2. Définition des liens sociaux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16EAA4-D978-4608-8635-FDB003733A12}"/>
              </a:ext>
            </a:extLst>
          </p:cNvPr>
          <p:cNvSpPr txBox="1"/>
          <p:nvPr/>
        </p:nvSpPr>
        <p:spPr>
          <a:xfrm>
            <a:off x="309563" y="411163"/>
            <a:ext cx="8158162" cy="400050"/>
          </a:xfrm>
          <a:prstGeom prst="rect">
            <a:avLst/>
          </a:prstGeom>
          <a:noFill/>
        </p:spPr>
        <p:txBody>
          <a:bodyPr>
            <a:spAutoFit/>
          </a:bodyPr>
          <a:lstStyle/>
          <a:p>
            <a:pPr>
              <a:defRPr/>
            </a:pPr>
            <a:r>
              <a:rPr lang="fr-FR" sz="2000" b="1" dirty="0">
                <a:solidFill>
                  <a:schemeClr val="accent4">
                    <a:lumMod val="50000"/>
                  </a:schemeClr>
                </a:solidFill>
                <a:latin typeface="+mj-lt"/>
              </a:rPr>
              <a:t>Le sociologue face à « la solidarité » et au « lien social »</a:t>
            </a:r>
          </a:p>
        </p:txBody>
      </p:sp>
      <p:sp>
        <p:nvSpPr>
          <p:cNvPr id="3" name="ZoneTexte 2">
            <a:extLst>
              <a:ext uri="{FF2B5EF4-FFF2-40B4-BE49-F238E27FC236}">
                <a16:creationId xmlns:a16="http://schemas.microsoft.com/office/drawing/2014/main" id="{8D56030F-0429-4955-81BA-5E5377E112D7}"/>
              </a:ext>
            </a:extLst>
          </p:cNvPr>
          <p:cNvSpPr txBox="1"/>
          <p:nvPr/>
        </p:nvSpPr>
        <p:spPr>
          <a:xfrm>
            <a:off x="307975" y="984250"/>
            <a:ext cx="8523288" cy="646113"/>
          </a:xfrm>
          <a:prstGeom prst="rect">
            <a:avLst/>
          </a:prstGeom>
          <a:noFill/>
        </p:spPr>
        <p:txBody>
          <a:bodyPr>
            <a:spAutoFit/>
          </a:bodyPr>
          <a:lstStyle/>
          <a:p>
            <a:pPr marL="285750" indent="-285750">
              <a:spcBef>
                <a:spcPts val="1200"/>
              </a:spcBef>
              <a:buFont typeface="Wingdings" panose="05000000000000000000" pitchFamily="2" charset="2"/>
              <a:buChar char="§"/>
              <a:defRPr/>
            </a:pPr>
            <a:r>
              <a:rPr lang="fr-FR" dirty="0">
                <a:latin typeface="+mn-lt"/>
              </a:rPr>
              <a:t>Le mot « solidarité » et le mot « lien social » sont devenus difficile à utiliser dans un </a:t>
            </a:r>
            <a:r>
              <a:rPr lang="fr-FR" u="sng" dirty="0">
                <a:latin typeface="+mn-lt"/>
              </a:rPr>
              <a:t>sens strictement sociologique</a:t>
            </a:r>
            <a:r>
              <a:rPr lang="fr-FR" dirty="0">
                <a:latin typeface="+mn-lt"/>
              </a:rPr>
              <a:t> en raison de cette </a:t>
            </a:r>
            <a:r>
              <a:rPr lang="fr-FR" u="sng" dirty="0">
                <a:latin typeface="+mn-lt"/>
              </a:rPr>
              <a:t>pluralité d’usage</a:t>
            </a:r>
            <a:r>
              <a:rPr lang="fr-FR" dirty="0">
                <a:latin typeface="+mn-lt"/>
              </a:rPr>
              <a:t>.</a:t>
            </a:r>
          </a:p>
        </p:txBody>
      </p:sp>
      <p:sp>
        <p:nvSpPr>
          <p:cNvPr id="5" name="Rectangle 4">
            <a:extLst>
              <a:ext uri="{FF2B5EF4-FFF2-40B4-BE49-F238E27FC236}">
                <a16:creationId xmlns:a16="http://schemas.microsoft.com/office/drawing/2014/main" id="{508EC374-830C-4AC0-A1D1-E36ABED6F416}"/>
              </a:ext>
            </a:extLst>
          </p:cNvPr>
          <p:cNvSpPr/>
          <p:nvPr/>
        </p:nvSpPr>
        <p:spPr>
          <a:xfrm>
            <a:off x="303213" y="1803400"/>
            <a:ext cx="8528050" cy="1276350"/>
          </a:xfrm>
          <a:prstGeom prst="rect">
            <a:avLst/>
          </a:prstGeom>
        </p:spPr>
        <p:txBody>
          <a:bodyPr>
            <a:spAutoFit/>
          </a:bodyPr>
          <a:lstStyle/>
          <a:p>
            <a:pPr marL="285750" indent="-285750">
              <a:spcBef>
                <a:spcPts val="1200"/>
              </a:spcBef>
              <a:buFont typeface="Wingdings" panose="05000000000000000000" pitchFamily="2" charset="2"/>
              <a:buChar char="§"/>
              <a:defRPr/>
            </a:pPr>
            <a:r>
              <a:rPr lang="fr-FR" dirty="0">
                <a:latin typeface="+mj-lt"/>
              </a:rPr>
              <a:t>Revenir à ses fondement anthropologiques : </a:t>
            </a:r>
          </a:p>
          <a:p>
            <a:pPr marL="263525" algn="just">
              <a:spcBef>
                <a:spcPts val="600"/>
              </a:spcBef>
              <a:defRPr/>
            </a:pPr>
            <a:r>
              <a:rPr lang="fr-FR" dirty="0">
                <a:latin typeface="+mj-lt"/>
              </a:rPr>
              <a:t>la solidarité correspond avant tout à </a:t>
            </a:r>
            <a:r>
              <a:rPr lang="fr-FR" u="sng" dirty="0">
                <a:latin typeface="+mj-lt"/>
              </a:rPr>
              <a:t>ce qui attache les individus entre eux </a:t>
            </a:r>
            <a:r>
              <a:rPr lang="fr-FR" dirty="0">
                <a:latin typeface="+mj-lt"/>
              </a:rPr>
              <a:t>depuis les sociétés primitives jusqu’aux société contemporaines à tel point que l’on peut pas y voir </a:t>
            </a:r>
            <a:r>
              <a:rPr lang="fr-FR" u="sng" dirty="0">
                <a:latin typeface="+mj-lt"/>
              </a:rPr>
              <a:t>l’un des  fondements anthropologiques de « </a:t>
            </a:r>
            <a:r>
              <a:rPr lang="fr-FR" i="1" u="sng" dirty="0">
                <a:latin typeface="+mj-lt"/>
              </a:rPr>
              <a:t>la vie sociale</a:t>
            </a:r>
            <a:r>
              <a:rPr lang="fr-FR" u="sng" dirty="0">
                <a:latin typeface="+mj-lt"/>
              </a:rPr>
              <a:t> »</a:t>
            </a:r>
            <a:r>
              <a:rPr lang="fr-FR" dirty="0">
                <a:latin typeface="+mj-lt"/>
              </a:rPr>
              <a:t>.</a:t>
            </a:r>
          </a:p>
        </p:txBody>
      </p:sp>
      <p:sp>
        <p:nvSpPr>
          <p:cNvPr id="6" name="Rectangle 5">
            <a:extLst>
              <a:ext uri="{FF2B5EF4-FFF2-40B4-BE49-F238E27FC236}">
                <a16:creationId xmlns:a16="http://schemas.microsoft.com/office/drawing/2014/main" id="{C87D20F8-83F3-4F57-8DE1-F7FAC4F52A0F}"/>
              </a:ext>
            </a:extLst>
          </p:cNvPr>
          <p:cNvSpPr/>
          <p:nvPr/>
        </p:nvSpPr>
        <p:spPr>
          <a:xfrm>
            <a:off x="303213" y="3252788"/>
            <a:ext cx="8521700" cy="1230312"/>
          </a:xfrm>
          <a:prstGeom prst="rect">
            <a:avLst/>
          </a:prstGeom>
        </p:spPr>
        <p:txBody>
          <a:bodyPr>
            <a:spAutoFit/>
          </a:bodyPr>
          <a:lstStyle/>
          <a:p>
            <a:pPr marL="285750" indent="-285750" algn="just">
              <a:spcBef>
                <a:spcPts val="1200"/>
              </a:spcBef>
              <a:buFont typeface="Wingdings" panose="05000000000000000000" pitchFamily="2" charset="2"/>
              <a:buChar char="§"/>
              <a:defRPr/>
            </a:pPr>
            <a:r>
              <a:rPr lang="fr-FR" dirty="0">
                <a:latin typeface="+mn-lt"/>
              </a:rPr>
              <a:t>Fondements des liens sociaux :</a:t>
            </a:r>
          </a:p>
          <a:p>
            <a:pPr marL="742950" lvl="1" indent="-285750" algn="just">
              <a:spcBef>
                <a:spcPts val="1200"/>
              </a:spcBef>
              <a:buFont typeface="Courier New" panose="02070309020205020404" pitchFamily="49" charset="0"/>
              <a:buChar char="o"/>
              <a:defRPr/>
            </a:pPr>
            <a:r>
              <a:rPr lang="fr-FR" b="1" dirty="0">
                <a:latin typeface="+mn-lt"/>
              </a:rPr>
              <a:t>Protection</a:t>
            </a:r>
            <a:r>
              <a:rPr lang="fr-FR" dirty="0">
                <a:latin typeface="+mn-lt"/>
              </a:rPr>
              <a:t> : « </a:t>
            </a:r>
            <a:r>
              <a:rPr lang="fr-FR" i="1" dirty="0">
                <a:latin typeface="+mn-lt"/>
              </a:rPr>
              <a:t>compter sur …</a:t>
            </a:r>
            <a:r>
              <a:rPr lang="fr-FR" dirty="0">
                <a:latin typeface="+mn-lt"/>
              </a:rPr>
              <a:t> »</a:t>
            </a:r>
          </a:p>
          <a:p>
            <a:pPr marL="742950" lvl="1" indent="-285750" algn="just">
              <a:spcBef>
                <a:spcPts val="1200"/>
              </a:spcBef>
              <a:buFont typeface="Courier New" panose="02070309020205020404" pitchFamily="49" charset="0"/>
              <a:buChar char="o"/>
              <a:defRPr/>
            </a:pPr>
            <a:r>
              <a:rPr lang="fr-FR" b="1" dirty="0">
                <a:latin typeface="+mn-lt"/>
              </a:rPr>
              <a:t>Reconnaissance </a:t>
            </a:r>
            <a:r>
              <a:rPr lang="fr-FR" dirty="0">
                <a:latin typeface="+mn-lt"/>
              </a:rPr>
              <a:t>: « </a:t>
            </a:r>
            <a:r>
              <a:rPr lang="fr-FR" i="1" dirty="0">
                <a:latin typeface="+mn-lt"/>
              </a:rPr>
              <a:t>compter pour … </a:t>
            </a:r>
            <a:r>
              <a:rPr lang="fr-FR"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933F29-295D-4B5B-8B82-6054B5A57A89}"/>
              </a:ext>
            </a:extLst>
          </p:cNvPr>
          <p:cNvSpPr txBox="1"/>
          <p:nvPr/>
        </p:nvSpPr>
        <p:spPr>
          <a:xfrm>
            <a:off x="180975" y="333375"/>
            <a:ext cx="8750300" cy="676275"/>
          </a:xfrm>
          <a:prstGeom prst="rect">
            <a:avLst/>
          </a:prstGeom>
          <a:noFill/>
        </p:spPr>
        <p:txBody>
          <a:bodyPr>
            <a:spAutoFit/>
          </a:bodyPr>
          <a:lstStyle/>
          <a:p>
            <a:pPr>
              <a:defRPr/>
            </a:pPr>
            <a:r>
              <a:rPr lang="fr-FR" sz="2000" b="1" dirty="0">
                <a:solidFill>
                  <a:schemeClr val="accent4">
                    <a:lumMod val="50000"/>
                  </a:schemeClr>
                </a:solidFill>
                <a:latin typeface="+mj-lt"/>
              </a:rPr>
              <a:t>Définition des différents types de lien …</a:t>
            </a:r>
          </a:p>
          <a:p>
            <a:pPr>
              <a:defRPr/>
            </a:pPr>
            <a:r>
              <a:rPr lang="fr-FR" dirty="0">
                <a:solidFill>
                  <a:schemeClr val="accent4">
                    <a:lumMod val="50000"/>
                  </a:schemeClr>
                </a:solidFill>
                <a:latin typeface="+mj-lt"/>
              </a:rPr>
              <a:t>selon des formes de « </a:t>
            </a:r>
            <a:r>
              <a:rPr lang="fr-FR" i="1" dirty="0">
                <a:solidFill>
                  <a:schemeClr val="accent4">
                    <a:lumMod val="50000"/>
                  </a:schemeClr>
                </a:solidFill>
                <a:latin typeface="+mj-lt"/>
              </a:rPr>
              <a:t>protection</a:t>
            </a:r>
            <a:r>
              <a:rPr lang="fr-FR" dirty="0">
                <a:solidFill>
                  <a:schemeClr val="accent4">
                    <a:lumMod val="50000"/>
                  </a:schemeClr>
                </a:solidFill>
                <a:latin typeface="+mj-lt"/>
              </a:rPr>
              <a:t> » et de « </a:t>
            </a:r>
            <a:r>
              <a:rPr lang="fr-FR" i="1" dirty="0">
                <a:solidFill>
                  <a:schemeClr val="accent4">
                    <a:lumMod val="50000"/>
                  </a:schemeClr>
                </a:solidFill>
                <a:latin typeface="+mj-lt"/>
              </a:rPr>
              <a:t>reconnaissance </a:t>
            </a:r>
            <a:r>
              <a:rPr lang="fr-FR" dirty="0">
                <a:solidFill>
                  <a:schemeClr val="accent4">
                    <a:lumMod val="50000"/>
                  </a:schemeClr>
                </a:solidFill>
                <a:latin typeface="+mj-lt"/>
              </a:rPr>
              <a:t>»</a:t>
            </a:r>
          </a:p>
        </p:txBody>
      </p:sp>
      <p:graphicFrame>
        <p:nvGraphicFramePr>
          <p:cNvPr id="3" name="Tableau 2">
            <a:extLst>
              <a:ext uri="{FF2B5EF4-FFF2-40B4-BE49-F238E27FC236}">
                <a16:creationId xmlns:a16="http://schemas.microsoft.com/office/drawing/2014/main" id="{F56CC2A2-5CD5-47AB-85C5-E6AA5100EF0F}"/>
              </a:ext>
            </a:extLst>
          </p:cNvPr>
          <p:cNvGraphicFramePr>
            <a:graphicFrameLocks noGrp="1"/>
          </p:cNvGraphicFramePr>
          <p:nvPr/>
        </p:nvGraphicFramePr>
        <p:xfrm>
          <a:off x="149225" y="1125538"/>
          <a:ext cx="8782050" cy="4606925"/>
        </p:xfrm>
        <a:graphic>
          <a:graphicData uri="http://schemas.openxmlformats.org/drawingml/2006/table">
            <a:tbl>
              <a:tblPr firstRow="1" bandRow="1">
                <a:tableStyleId>{00A15C55-8517-42AA-B614-E9B94910E393}</a:tableStyleId>
              </a:tblPr>
              <a:tblGrid>
                <a:gridCol w="291060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631083">
                  <a:extLst>
                    <a:ext uri="{9D8B030D-6E8A-4147-A177-3AD203B41FA5}">
                      <a16:colId xmlns:a16="http://schemas.microsoft.com/office/drawing/2014/main" val="20002"/>
                    </a:ext>
                  </a:extLst>
                </a:gridCol>
              </a:tblGrid>
              <a:tr h="450304">
                <a:tc>
                  <a:txBody>
                    <a:bodyPr/>
                    <a:lstStyle/>
                    <a:p>
                      <a:pPr algn="ctr"/>
                      <a:r>
                        <a:rPr lang="fr-FR" sz="1600" dirty="0"/>
                        <a:t>Type de lien</a:t>
                      </a:r>
                    </a:p>
                  </a:txBody>
                  <a:tcPr marL="91436" marR="91436" marT="45703" marB="45703" anchor="ctr"/>
                </a:tc>
                <a:tc>
                  <a:txBody>
                    <a:bodyPr/>
                    <a:lstStyle/>
                    <a:p>
                      <a:pPr algn="ctr"/>
                      <a:r>
                        <a:rPr lang="fr-FR" sz="1600" dirty="0"/>
                        <a:t>Formes de protection</a:t>
                      </a:r>
                    </a:p>
                  </a:txBody>
                  <a:tcPr marL="91436" marR="91436" marT="45703" marB="45703" anchor="ctr"/>
                </a:tc>
                <a:tc>
                  <a:txBody>
                    <a:bodyPr/>
                    <a:lstStyle/>
                    <a:p>
                      <a:pPr algn="ctr"/>
                      <a:r>
                        <a:rPr lang="fr-FR" sz="1600" dirty="0"/>
                        <a:t>Formes de reconnaissance</a:t>
                      </a:r>
                    </a:p>
                  </a:txBody>
                  <a:tcPr marL="91436" marR="91436" marT="45703" marB="45703" anchor="ctr"/>
                </a:tc>
                <a:extLst>
                  <a:ext uri="{0D108BD9-81ED-4DB2-BD59-A6C34878D82A}">
                    <a16:rowId xmlns:a16="http://schemas.microsoft.com/office/drawing/2014/main" val="10000"/>
                  </a:ext>
                </a:extLst>
              </a:tr>
              <a:tr h="938906">
                <a:tc>
                  <a:txBody>
                    <a:bodyPr/>
                    <a:lstStyle/>
                    <a:p>
                      <a:pPr algn="ctr"/>
                      <a:r>
                        <a:rPr lang="fr-FR" sz="1600" b="1" dirty="0"/>
                        <a:t>Lien de filiation</a:t>
                      </a:r>
                    </a:p>
                    <a:p>
                      <a:pPr algn="ctr">
                        <a:spcBef>
                          <a:spcPts val="600"/>
                        </a:spcBef>
                      </a:pPr>
                      <a:r>
                        <a:rPr lang="fr-FR" sz="1600" dirty="0"/>
                        <a:t>(entre parents et enfants)</a:t>
                      </a:r>
                    </a:p>
                  </a:txBody>
                  <a:tcPr marL="91436" marR="91436" marT="45703" marB="45703" anchor="ctr"/>
                </a:tc>
                <a:tc>
                  <a:txBody>
                    <a:bodyPr/>
                    <a:lstStyle/>
                    <a:p>
                      <a:pPr algn="ctr"/>
                      <a:r>
                        <a:rPr lang="fr-FR" sz="1600" b="1" i="1" dirty="0"/>
                        <a:t>Compter sur </a:t>
                      </a:r>
                      <a:r>
                        <a:rPr lang="fr-FR" sz="1600" dirty="0"/>
                        <a:t>la solidarité intergénérationnelle</a:t>
                      </a:r>
                    </a:p>
                    <a:p>
                      <a:pPr algn="ctr"/>
                      <a:r>
                        <a:rPr lang="fr-FR" sz="1600" i="1" dirty="0"/>
                        <a:t>Protection rapprochée</a:t>
                      </a:r>
                    </a:p>
                  </a:txBody>
                  <a:tcPr marL="91436" marR="91436" marT="45703" marB="45703" anchor="ctr"/>
                </a:tc>
                <a:tc>
                  <a:txBody>
                    <a:bodyPr/>
                    <a:lstStyle/>
                    <a:p>
                      <a:pPr algn="ctr"/>
                      <a:r>
                        <a:rPr lang="fr-FR" sz="1600" b="1" i="1" dirty="0"/>
                        <a:t>Compter pour </a:t>
                      </a:r>
                      <a:r>
                        <a:rPr lang="fr-FR" sz="1600" dirty="0"/>
                        <a:t>ses parents et ses enfants</a:t>
                      </a:r>
                    </a:p>
                    <a:p>
                      <a:pPr algn="ctr"/>
                      <a:r>
                        <a:rPr lang="fr-FR" sz="1600" i="1" dirty="0"/>
                        <a:t>Reconnaissance affective</a:t>
                      </a:r>
                    </a:p>
                  </a:txBody>
                  <a:tcPr marL="91436" marR="91436" marT="45703" marB="45703" anchor="ctr"/>
                </a:tc>
                <a:extLst>
                  <a:ext uri="{0D108BD9-81ED-4DB2-BD59-A6C34878D82A}">
                    <a16:rowId xmlns:a16="http://schemas.microsoft.com/office/drawing/2014/main" val="10001"/>
                  </a:ext>
                </a:extLst>
              </a:tr>
              <a:tr h="1175211">
                <a:tc>
                  <a:txBody>
                    <a:bodyPr/>
                    <a:lstStyle/>
                    <a:p>
                      <a:pPr algn="ctr"/>
                      <a:r>
                        <a:rPr lang="fr-FR" sz="1600" b="1" dirty="0"/>
                        <a:t>Lien de participation élective</a:t>
                      </a:r>
                    </a:p>
                    <a:p>
                      <a:pPr algn="ctr">
                        <a:spcBef>
                          <a:spcPts val="600"/>
                        </a:spcBef>
                      </a:pPr>
                      <a:r>
                        <a:rPr lang="fr-FR" sz="1600" dirty="0"/>
                        <a:t>(entre conjoints, amis, proches choisis)</a:t>
                      </a:r>
                    </a:p>
                  </a:txBody>
                  <a:tcPr marL="91436" marR="91436" marT="45703" marB="45703" anchor="ctr"/>
                </a:tc>
                <a:tc>
                  <a:txBody>
                    <a:bodyPr/>
                    <a:lstStyle/>
                    <a:p>
                      <a:pPr algn="ctr"/>
                      <a:r>
                        <a:rPr lang="fr-FR" sz="1600" b="1" i="1" dirty="0"/>
                        <a:t>Compter sur </a:t>
                      </a:r>
                      <a:r>
                        <a:rPr lang="fr-FR" sz="1600" dirty="0"/>
                        <a:t>la solidarité de l’entre-soi électif</a:t>
                      </a:r>
                    </a:p>
                    <a:p>
                      <a:pPr algn="ctr"/>
                      <a:r>
                        <a:rPr lang="fr-FR" sz="1600" i="1" dirty="0"/>
                        <a:t>Protection rapprochée</a:t>
                      </a:r>
                    </a:p>
                  </a:txBody>
                  <a:tcPr marL="91436" marR="91436" marT="45703" marB="45703" anchor="ctr"/>
                </a:tc>
                <a:tc>
                  <a:txBody>
                    <a:bodyPr/>
                    <a:lstStyle/>
                    <a:p>
                      <a:pPr algn="ctr"/>
                      <a:r>
                        <a:rPr lang="fr-FR" sz="1600" b="1" i="1" dirty="0"/>
                        <a:t>Compter pour </a:t>
                      </a:r>
                      <a:r>
                        <a:rPr lang="fr-FR" sz="1600" dirty="0"/>
                        <a:t>l’entre-soi électif</a:t>
                      </a:r>
                    </a:p>
                    <a:p>
                      <a:pPr algn="ctr"/>
                      <a:r>
                        <a:rPr lang="fr-FR" sz="1600" i="1" dirty="0"/>
                        <a:t>Reconnaissance affective ou par similitude</a:t>
                      </a:r>
                    </a:p>
                  </a:txBody>
                  <a:tcPr marL="91436" marR="91436" marT="45703" marB="45703" anchor="ctr"/>
                </a:tc>
                <a:extLst>
                  <a:ext uri="{0D108BD9-81ED-4DB2-BD59-A6C34878D82A}">
                    <a16:rowId xmlns:a16="http://schemas.microsoft.com/office/drawing/2014/main" val="10002"/>
                  </a:ext>
                </a:extLst>
              </a:tr>
              <a:tr h="1021252">
                <a:tc>
                  <a:txBody>
                    <a:bodyPr/>
                    <a:lstStyle/>
                    <a:p>
                      <a:pPr algn="ctr"/>
                      <a:r>
                        <a:rPr lang="fr-FR" sz="1600" b="1" dirty="0"/>
                        <a:t>Lien de participation organique</a:t>
                      </a:r>
                    </a:p>
                    <a:p>
                      <a:pPr algn="ctr">
                        <a:spcBef>
                          <a:spcPts val="600"/>
                        </a:spcBef>
                      </a:pPr>
                      <a:r>
                        <a:rPr lang="fr-FR" sz="1600" b="0" dirty="0"/>
                        <a:t>(entre acteurs de la vie professionnelle)</a:t>
                      </a:r>
                    </a:p>
                  </a:txBody>
                  <a:tcPr marL="91436" marR="91436" marT="45703" marB="45703" anchor="ctr"/>
                </a:tc>
                <a:tc>
                  <a:txBody>
                    <a:bodyPr/>
                    <a:lstStyle/>
                    <a:p>
                      <a:pPr algn="ctr"/>
                      <a:r>
                        <a:rPr lang="fr-FR" sz="1600" dirty="0"/>
                        <a:t>Emploi stable</a:t>
                      </a:r>
                    </a:p>
                    <a:p>
                      <a:pPr algn="ctr"/>
                      <a:r>
                        <a:rPr lang="fr-FR" sz="1600" i="1" dirty="0"/>
                        <a:t>Protection contractualisée</a:t>
                      </a:r>
                    </a:p>
                  </a:txBody>
                  <a:tcPr marL="91436" marR="91436" marT="45703" marB="45703" anchor="ctr"/>
                </a:tc>
                <a:tc>
                  <a:txBody>
                    <a:bodyPr/>
                    <a:lstStyle/>
                    <a:p>
                      <a:pPr algn="ctr"/>
                      <a:r>
                        <a:rPr lang="fr-FR" sz="1600" i="1" dirty="0"/>
                        <a:t>Reconnaissance par le travail </a:t>
                      </a:r>
                      <a:r>
                        <a:rPr lang="fr-FR" sz="1600" dirty="0"/>
                        <a:t>et l’estime sociale qui en découle</a:t>
                      </a:r>
                    </a:p>
                  </a:txBody>
                  <a:tcPr marL="91436" marR="91436" marT="45703" marB="45703" anchor="ctr"/>
                </a:tc>
                <a:extLst>
                  <a:ext uri="{0D108BD9-81ED-4DB2-BD59-A6C34878D82A}">
                    <a16:rowId xmlns:a16="http://schemas.microsoft.com/office/drawing/2014/main" val="10003"/>
                  </a:ext>
                </a:extLst>
              </a:tr>
              <a:tr h="1021252">
                <a:tc>
                  <a:txBody>
                    <a:bodyPr/>
                    <a:lstStyle/>
                    <a:p>
                      <a:pPr algn="ctr"/>
                      <a:r>
                        <a:rPr lang="fr-FR" sz="1600" b="1" dirty="0"/>
                        <a:t>Lien de citoyenneté</a:t>
                      </a:r>
                    </a:p>
                    <a:p>
                      <a:pPr algn="ctr">
                        <a:spcBef>
                          <a:spcPts val="600"/>
                        </a:spcBef>
                      </a:pPr>
                      <a:r>
                        <a:rPr lang="fr-FR" sz="1600" dirty="0"/>
                        <a:t>(entre membres d’une même communauté politique)</a:t>
                      </a:r>
                    </a:p>
                  </a:txBody>
                  <a:tcPr marL="91436" marR="91436" marT="45703" marB="45703" anchor="ctr"/>
                </a:tc>
                <a:tc>
                  <a:txBody>
                    <a:bodyPr/>
                    <a:lstStyle/>
                    <a:p>
                      <a:pPr algn="ctr"/>
                      <a:r>
                        <a:rPr lang="fr-FR" sz="1600" i="1" dirty="0"/>
                        <a:t>Protection juridique </a:t>
                      </a:r>
                    </a:p>
                    <a:p>
                      <a:pPr algn="ctr"/>
                      <a:r>
                        <a:rPr lang="fr-FR" sz="1600" dirty="0"/>
                        <a:t>(droits civiques, politiques et sociaux) au titre du principe d’égalité</a:t>
                      </a:r>
                    </a:p>
                  </a:txBody>
                  <a:tcPr marL="91436" marR="91436" marT="45703" marB="45703" anchor="ctr"/>
                </a:tc>
                <a:tc>
                  <a:txBody>
                    <a:bodyPr/>
                    <a:lstStyle/>
                    <a:p>
                      <a:pPr algn="ctr"/>
                      <a:r>
                        <a:rPr lang="fr-FR" sz="1600" i="1" dirty="0"/>
                        <a:t>Reconnaissance de l’individu souverain</a:t>
                      </a:r>
                    </a:p>
                  </a:txBody>
                  <a:tcPr marL="91436" marR="91436" marT="45703" marB="45703" anchor="ct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5785E721-1794-42D4-BC1F-CA98CA7C2722}"/>
              </a:ext>
            </a:extLst>
          </p:cNvPr>
          <p:cNvSpPr/>
          <p:nvPr/>
        </p:nvSpPr>
        <p:spPr>
          <a:xfrm>
            <a:off x="3551238" y="3225800"/>
            <a:ext cx="1957387" cy="113823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fr-FR" b="1" dirty="0"/>
              <a:t>Lien social</a:t>
            </a:r>
          </a:p>
        </p:txBody>
      </p:sp>
      <p:sp>
        <p:nvSpPr>
          <p:cNvPr id="4" name="Ellipse 3">
            <a:extLst>
              <a:ext uri="{FF2B5EF4-FFF2-40B4-BE49-F238E27FC236}">
                <a16:creationId xmlns:a16="http://schemas.microsoft.com/office/drawing/2014/main" id="{B719FA64-D7C6-4348-9510-BBBFA8BBA2A5}"/>
              </a:ext>
            </a:extLst>
          </p:cNvPr>
          <p:cNvSpPr/>
          <p:nvPr/>
        </p:nvSpPr>
        <p:spPr>
          <a:xfrm>
            <a:off x="55563" y="2693988"/>
            <a:ext cx="3092450" cy="2159000"/>
          </a:xfrm>
          <a:prstGeom prst="ellipse">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fr-FR" sz="1600" b="1" i="1" dirty="0">
                <a:solidFill>
                  <a:schemeClr val="accent4">
                    <a:lumMod val="50000"/>
                  </a:schemeClr>
                </a:solidFill>
              </a:rPr>
              <a:t>Le lien de filiation</a:t>
            </a:r>
            <a:r>
              <a:rPr lang="fr-FR" sz="1400" i="1" dirty="0">
                <a:solidFill>
                  <a:schemeClr val="accent4">
                    <a:lumMod val="50000"/>
                  </a:schemeClr>
                </a:solidFill>
              </a:rPr>
              <a:t>  </a:t>
            </a:r>
            <a:r>
              <a:rPr lang="fr-FR" sz="1400" dirty="0">
                <a:solidFill>
                  <a:schemeClr val="accent4">
                    <a:lumMod val="50000"/>
                  </a:schemeClr>
                </a:solidFill>
              </a:rPr>
              <a:t>:</a:t>
            </a:r>
          </a:p>
          <a:p>
            <a:pPr marL="82550" indent="-82550" algn="ctr">
              <a:spcBef>
                <a:spcPts val="600"/>
              </a:spcBef>
              <a:buFont typeface="Arial" panose="020B0604020202020204" pitchFamily="34" charset="0"/>
              <a:buChar char="•"/>
              <a:tabLst>
                <a:tab pos="1620838" algn="l"/>
              </a:tabLst>
              <a:defRPr/>
            </a:pPr>
            <a:r>
              <a:rPr lang="fr-FR" sz="1400" dirty="0">
                <a:solidFill>
                  <a:schemeClr val="accent4">
                    <a:lumMod val="50000"/>
                  </a:schemeClr>
                </a:solidFill>
              </a:rPr>
              <a:t>filiation «naturelle» : biologique</a:t>
            </a:r>
          </a:p>
          <a:p>
            <a:pPr marL="82550" indent="-82550" algn="ctr">
              <a:spcBef>
                <a:spcPts val="600"/>
              </a:spcBef>
              <a:buFont typeface="Arial" panose="020B0604020202020204" pitchFamily="34" charset="0"/>
              <a:buChar char="•"/>
              <a:tabLst>
                <a:tab pos="1620838" algn="l"/>
              </a:tabLst>
              <a:defRPr/>
            </a:pPr>
            <a:r>
              <a:rPr lang="fr-FR" sz="1400" dirty="0">
                <a:solidFill>
                  <a:schemeClr val="accent4">
                    <a:lumMod val="50000"/>
                  </a:schemeClr>
                </a:solidFill>
              </a:rPr>
              <a:t>La filiation adoptive : sociale </a:t>
            </a:r>
          </a:p>
        </p:txBody>
      </p:sp>
      <p:sp>
        <p:nvSpPr>
          <p:cNvPr id="5" name="Ellipse 4">
            <a:extLst>
              <a:ext uri="{FF2B5EF4-FFF2-40B4-BE49-F238E27FC236}">
                <a16:creationId xmlns:a16="http://schemas.microsoft.com/office/drawing/2014/main" id="{92C50A31-0FBE-4848-8D33-7D5A2F151160}"/>
              </a:ext>
            </a:extLst>
          </p:cNvPr>
          <p:cNvSpPr/>
          <p:nvPr/>
        </p:nvSpPr>
        <p:spPr>
          <a:xfrm>
            <a:off x="5818188" y="2713038"/>
            <a:ext cx="3240087" cy="2160587"/>
          </a:xfrm>
          <a:prstGeom prst="ellipse">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fr-FR" sz="1600" b="1" i="1" dirty="0">
                <a:solidFill>
                  <a:schemeClr val="accent4">
                    <a:lumMod val="50000"/>
                  </a:schemeClr>
                </a:solidFill>
                <a:latin typeface="+mj-lt"/>
              </a:rPr>
              <a:t>Le lien de participation élective :</a:t>
            </a:r>
          </a:p>
          <a:p>
            <a:pPr algn="ctr">
              <a:defRPr/>
            </a:pPr>
            <a:r>
              <a:rPr lang="fr-FR" sz="1400" dirty="0">
                <a:solidFill>
                  <a:schemeClr val="accent4">
                    <a:lumMod val="50000"/>
                  </a:schemeClr>
                </a:solidFill>
                <a:latin typeface="+mj-lt"/>
              </a:rPr>
              <a:t>l'individu entre en contact avec d'autres individus qu'il apprend à connaître dans le cadre de groupes divers et d'institutions</a:t>
            </a:r>
          </a:p>
        </p:txBody>
      </p:sp>
      <p:sp>
        <p:nvSpPr>
          <p:cNvPr id="6" name="Ellipse 5">
            <a:extLst>
              <a:ext uri="{FF2B5EF4-FFF2-40B4-BE49-F238E27FC236}">
                <a16:creationId xmlns:a16="http://schemas.microsoft.com/office/drawing/2014/main" id="{FE370614-74C9-4199-9368-99CFE552AE0E}"/>
              </a:ext>
            </a:extLst>
          </p:cNvPr>
          <p:cNvSpPr/>
          <p:nvPr/>
        </p:nvSpPr>
        <p:spPr>
          <a:xfrm>
            <a:off x="2909888" y="868363"/>
            <a:ext cx="3240087" cy="2057400"/>
          </a:xfrm>
          <a:prstGeom prst="ellipse">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fr-FR" sz="1600" b="1" i="1" dirty="0">
                <a:solidFill>
                  <a:schemeClr val="accent4">
                    <a:lumMod val="50000"/>
                  </a:schemeClr>
                </a:solidFill>
              </a:rPr>
              <a:t>Le lien de participation organique :</a:t>
            </a:r>
          </a:p>
          <a:p>
            <a:pPr algn="ctr">
              <a:defRPr/>
            </a:pPr>
            <a:r>
              <a:rPr lang="fr-FR" sz="1400" dirty="0">
                <a:solidFill>
                  <a:schemeClr val="accent4">
                    <a:lumMod val="50000"/>
                  </a:schemeClr>
                </a:solidFill>
              </a:rPr>
              <a:t>Ce lien se constitue dans le cadre de l'école et se prolonge dans le monde du travail (apprentissage et exercice d’une fonction)</a:t>
            </a:r>
          </a:p>
        </p:txBody>
      </p:sp>
      <p:sp>
        <p:nvSpPr>
          <p:cNvPr id="7" name="Ellipse 6">
            <a:extLst>
              <a:ext uri="{FF2B5EF4-FFF2-40B4-BE49-F238E27FC236}">
                <a16:creationId xmlns:a16="http://schemas.microsoft.com/office/drawing/2014/main" id="{299DE1CB-18C9-4679-B07F-BACD7FF05191}"/>
              </a:ext>
            </a:extLst>
          </p:cNvPr>
          <p:cNvSpPr/>
          <p:nvPr/>
        </p:nvSpPr>
        <p:spPr>
          <a:xfrm>
            <a:off x="2909888" y="4659313"/>
            <a:ext cx="3240087" cy="2017712"/>
          </a:xfrm>
          <a:prstGeom prst="ellipse">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algn="ctr">
              <a:defRPr/>
            </a:pPr>
            <a:r>
              <a:rPr lang="fr-FR" sz="1600" b="1" i="1" dirty="0">
                <a:solidFill>
                  <a:schemeClr val="accent4">
                    <a:lumMod val="50000"/>
                  </a:schemeClr>
                </a:solidFill>
              </a:rPr>
              <a:t>le lien de citoyenneté :</a:t>
            </a:r>
          </a:p>
          <a:p>
            <a:pPr algn="ctr">
              <a:defRPr/>
            </a:pPr>
            <a:r>
              <a:rPr lang="fr-FR" sz="1400" dirty="0">
                <a:solidFill>
                  <a:schemeClr val="accent4">
                    <a:lumMod val="50000"/>
                  </a:schemeClr>
                </a:solidFill>
              </a:rPr>
              <a:t>repose sur le principe de l'appartenance à une nation. Dans son principe, la nation reconnaît à ses membres des droits et des devoirs et en fait des citoyens à part entière. </a:t>
            </a:r>
          </a:p>
        </p:txBody>
      </p:sp>
      <p:sp>
        <p:nvSpPr>
          <p:cNvPr id="8" name="Rectangle 7">
            <a:extLst>
              <a:ext uri="{FF2B5EF4-FFF2-40B4-BE49-F238E27FC236}">
                <a16:creationId xmlns:a16="http://schemas.microsoft.com/office/drawing/2014/main" id="{70640056-489A-4DAA-BFCA-CB26144D5179}"/>
              </a:ext>
            </a:extLst>
          </p:cNvPr>
          <p:cNvSpPr/>
          <p:nvPr/>
        </p:nvSpPr>
        <p:spPr>
          <a:xfrm>
            <a:off x="2771775" y="166688"/>
            <a:ext cx="3297238" cy="368300"/>
          </a:xfrm>
          <a:prstGeom prst="rect">
            <a:avLst/>
          </a:prstGeom>
        </p:spPr>
        <p:txBody>
          <a:bodyPr wrap="none">
            <a:spAutoFit/>
          </a:bodyPr>
          <a:lstStyle/>
          <a:p>
            <a:pPr>
              <a:defRPr/>
            </a:pPr>
            <a:r>
              <a:rPr lang="fr-FR" b="1" dirty="0">
                <a:solidFill>
                  <a:schemeClr val="accent4">
                    <a:lumMod val="50000"/>
                  </a:schemeClr>
                </a:solidFill>
              </a:rPr>
              <a:t>Typologie des liens sociaux </a:t>
            </a:r>
            <a:endParaRPr lang="fr-FR" dirty="0"/>
          </a:p>
        </p:txBody>
      </p:sp>
      <p:cxnSp>
        <p:nvCxnSpPr>
          <p:cNvPr id="10" name="Connecteur droit avec flèche 9">
            <a:extLst>
              <a:ext uri="{FF2B5EF4-FFF2-40B4-BE49-F238E27FC236}">
                <a16:creationId xmlns:a16="http://schemas.microsoft.com/office/drawing/2014/main" id="{E1FE7699-BA1E-46F9-92F4-AB8BD334E758}"/>
              </a:ext>
            </a:extLst>
          </p:cNvPr>
          <p:cNvCxnSpPr>
            <a:cxnSpLocks/>
            <a:stCxn id="3" idx="0"/>
            <a:endCxn id="6" idx="4"/>
          </p:cNvCxnSpPr>
          <p:nvPr/>
        </p:nvCxnSpPr>
        <p:spPr>
          <a:xfrm flipV="1">
            <a:off x="4529138" y="2925763"/>
            <a:ext cx="0" cy="300037"/>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04D9E25-B2C7-4685-B124-012AF7BBDB22}"/>
              </a:ext>
            </a:extLst>
          </p:cNvPr>
          <p:cNvCxnSpPr>
            <a:cxnSpLocks/>
            <a:endCxn id="5" idx="2"/>
          </p:cNvCxnSpPr>
          <p:nvPr/>
        </p:nvCxnSpPr>
        <p:spPr>
          <a:xfrm>
            <a:off x="5518150" y="3789363"/>
            <a:ext cx="300038" cy="3175"/>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040B4D0-EEA0-4959-8B83-E1E7C28AB80D}"/>
              </a:ext>
            </a:extLst>
          </p:cNvPr>
          <p:cNvCxnSpPr>
            <a:cxnSpLocks/>
          </p:cNvCxnSpPr>
          <p:nvPr/>
        </p:nvCxnSpPr>
        <p:spPr>
          <a:xfrm flipH="1" flipV="1">
            <a:off x="3157538" y="3789363"/>
            <a:ext cx="396875" cy="3175"/>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618C00A-4F86-4D93-A692-901A850457BF}"/>
              </a:ext>
            </a:extLst>
          </p:cNvPr>
          <p:cNvCxnSpPr>
            <a:cxnSpLocks/>
            <a:stCxn id="3" idx="4"/>
            <a:endCxn id="7" idx="0"/>
          </p:cNvCxnSpPr>
          <p:nvPr/>
        </p:nvCxnSpPr>
        <p:spPr>
          <a:xfrm>
            <a:off x="4529138" y="4364038"/>
            <a:ext cx="0" cy="295275"/>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4340A3B-3676-41E6-875B-ADD7CBDB7F6C}"/>
              </a:ext>
            </a:extLst>
          </p:cNvPr>
          <p:cNvSpPr txBox="1"/>
          <p:nvPr/>
        </p:nvSpPr>
        <p:spPr>
          <a:xfrm>
            <a:off x="468313" y="1196975"/>
            <a:ext cx="8135937" cy="2646363"/>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ctr">
              <a:defRPr/>
            </a:pPr>
            <a:r>
              <a:rPr lang="fr-FR" b="1" dirty="0">
                <a:latin typeface="+mn-lt"/>
              </a:rPr>
              <a:t>Plan de la conférence </a:t>
            </a:r>
          </a:p>
          <a:p>
            <a:pPr>
              <a:defRPr/>
            </a:pPr>
            <a:endParaRPr lang="fr-FR" sz="1200" dirty="0">
              <a:latin typeface="+mn-lt"/>
            </a:endParaRPr>
          </a:p>
          <a:p>
            <a:pPr marL="342900" indent="-342900">
              <a:spcBef>
                <a:spcPts val="1200"/>
              </a:spcBef>
              <a:buFont typeface="+mj-lt"/>
              <a:buAutoNum type="arabicPeriod"/>
              <a:defRPr/>
            </a:pPr>
            <a:r>
              <a:rPr lang="fr-FR" dirty="0">
                <a:latin typeface="+mn-lt"/>
              </a:rPr>
              <a:t>Réflexion sur les concepts de solidarité et de lien social</a:t>
            </a:r>
          </a:p>
          <a:p>
            <a:pPr marL="342900" indent="-342900">
              <a:spcBef>
                <a:spcPts val="1200"/>
              </a:spcBef>
              <a:buFont typeface="+mj-lt"/>
              <a:buAutoNum type="arabicPeriod"/>
              <a:defRPr/>
            </a:pPr>
            <a:r>
              <a:rPr lang="fr-FR" dirty="0">
                <a:latin typeface="+mn-lt"/>
              </a:rPr>
              <a:t>Définition des liens sociaux</a:t>
            </a:r>
          </a:p>
          <a:p>
            <a:pPr marL="342900" indent="-342900">
              <a:spcBef>
                <a:spcPts val="1200"/>
              </a:spcBef>
              <a:buFont typeface="+mj-lt"/>
              <a:buAutoNum type="arabicPeriod"/>
              <a:defRPr/>
            </a:pPr>
            <a:r>
              <a:rPr lang="fr-FR" dirty="0">
                <a:latin typeface="+mn-lt"/>
              </a:rPr>
              <a:t>L’entrecroisement inégal des liens sociaux</a:t>
            </a:r>
          </a:p>
          <a:p>
            <a:pPr marL="342900" indent="-342900">
              <a:spcBef>
                <a:spcPts val="1200"/>
              </a:spcBef>
              <a:buFont typeface="+mj-lt"/>
              <a:buAutoNum type="arabicPeriod"/>
              <a:defRPr/>
            </a:pPr>
            <a:r>
              <a:rPr lang="fr-FR" dirty="0">
                <a:latin typeface="+mn-lt"/>
              </a:rPr>
              <a:t>Définition des régimes d’attachement</a:t>
            </a:r>
          </a:p>
          <a:p>
            <a:pPr>
              <a:defRPr/>
            </a:pPr>
            <a:endParaRPr lang="fr-FR"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D49D52-B069-4EA0-9EEB-30DD9A2F2B05}"/>
              </a:ext>
            </a:extLst>
          </p:cNvPr>
          <p:cNvSpPr/>
          <p:nvPr/>
        </p:nvSpPr>
        <p:spPr>
          <a:xfrm>
            <a:off x="180975" y="971550"/>
            <a:ext cx="8782050" cy="2416175"/>
          </a:xfrm>
          <a:prstGeom prst="rect">
            <a:avLst/>
          </a:prstGeom>
        </p:spPr>
        <p:txBody>
          <a:bodyPr>
            <a:spAutoFit/>
          </a:bodyPr>
          <a:lstStyle/>
          <a:p>
            <a:pPr marL="285750" indent="-285750" algn="just">
              <a:spcBef>
                <a:spcPts val="600"/>
              </a:spcBef>
              <a:buFont typeface="Wingdings" panose="05000000000000000000" pitchFamily="2" charset="2"/>
              <a:buChar char="§"/>
              <a:defRPr/>
            </a:pPr>
            <a:r>
              <a:rPr lang="fr-FR" dirty="0">
                <a:solidFill>
                  <a:srgbClr val="000000"/>
                </a:solidFill>
                <a:latin typeface="+mn-lt"/>
              </a:rPr>
              <a:t>Ces quatre types de liens sont </a:t>
            </a:r>
            <a:r>
              <a:rPr lang="fr-FR" b="1" dirty="0">
                <a:solidFill>
                  <a:srgbClr val="000000"/>
                </a:solidFill>
                <a:latin typeface="+mn-lt"/>
              </a:rPr>
              <a:t>complémentaires et entrecroisés</a:t>
            </a:r>
            <a:r>
              <a:rPr lang="fr-FR" dirty="0">
                <a:solidFill>
                  <a:srgbClr val="000000"/>
                </a:solidFill>
                <a:latin typeface="+mn-lt"/>
              </a:rPr>
              <a:t>. Ils constituent « le tissu social » qui enveloppe l'individu (réf. à la réflexion de Durkheim en 1888)</a:t>
            </a:r>
          </a:p>
          <a:p>
            <a:pPr marL="285750" indent="-285750" algn="just">
              <a:spcBef>
                <a:spcPts val="600"/>
              </a:spcBef>
              <a:buFont typeface="Wingdings" panose="05000000000000000000" pitchFamily="2" charset="2"/>
              <a:buChar char="§"/>
              <a:defRPr/>
            </a:pPr>
            <a:r>
              <a:rPr lang="fr-FR" dirty="0">
                <a:solidFill>
                  <a:srgbClr val="000000"/>
                </a:solidFill>
                <a:latin typeface="+mn-lt"/>
              </a:rPr>
              <a:t>Lorsque ce dernier décline son </a:t>
            </a:r>
            <a:r>
              <a:rPr lang="fr-FR" i="1" dirty="0">
                <a:solidFill>
                  <a:srgbClr val="000000"/>
                </a:solidFill>
                <a:latin typeface="+mn-lt"/>
              </a:rPr>
              <a:t>identité</a:t>
            </a:r>
            <a:r>
              <a:rPr lang="fr-FR" dirty="0">
                <a:solidFill>
                  <a:srgbClr val="000000"/>
                </a:solidFill>
                <a:latin typeface="+mn-lt"/>
              </a:rPr>
              <a:t>, il peut faire référence aussi bien à :</a:t>
            </a:r>
          </a:p>
          <a:p>
            <a:pPr marL="742950" lvl="1" indent="-285750" algn="just">
              <a:spcBef>
                <a:spcPts val="600"/>
              </a:spcBef>
              <a:buFont typeface="Courier New" panose="02070309020205020404" pitchFamily="49" charset="0"/>
              <a:buChar char="o"/>
              <a:defRPr/>
            </a:pPr>
            <a:r>
              <a:rPr lang="fr-FR" b="1" dirty="0">
                <a:solidFill>
                  <a:srgbClr val="000000"/>
                </a:solidFill>
                <a:latin typeface="+mn-lt"/>
              </a:rPr>
              <a:t>sa nationalité </a:t>
            </a:r>
            <a:r>
              <a:rPr lang="fr-FR" dirty="0">
                <a:solidFill>
                  <a:srgbClr val="000000"/>
                </a:solidFill>
                <a:latin typeface="+mn-lt"/>
              </a:rPr>
              <a:t>(</a:t>
            </a:r>
            <a:r>
              <a:rPr lang="fr-FR" i="1" dirty="0">
                <a:solidFill>
                  <a:srgbClr val="000000"/>
                </a:solidFill>
                <a:latin typeface="+mn-lt"/>
              </a:rPr>
              <a:t>lien de citoyenneté</a:t>
            </a:r>
            <a:r>
              <a:rPr lang="fr-FR" dirty="0">
                <a:solidFill>
                  <a:srgbClr val="000000"/>
                </a:solidFill>
                <a:latin typeface="+mn-lt"/>
              </a:rPr>
              <a:t>), </a:t>
            </a:r>
          </a:p>
          <a:p>
            <a:pPr marL="742950" lvl="1" indent="-285750" algn="just">
              <a:spcBef>
                <a:spcPts val="600"/>
              </a:spcBef>
              <a:buFont typeface="Courier New" panose="02070309020205020404" pitchFamily="49" charset="0"/>
              <a:buChar char="o"/>
              <a:defRPr/>
            </a:pPr>
            <a:r>
              <a:rPr lang="fr-FR" b="1" dirty="0">
                <a:solidFill>
                  <a:srgbClr val="000000"/>
                </a:solidFill>
                <a:latin typeface="+mn-lt"/>
              </a:rPr>
              <a:t>à sa profession </a:t>
            </a:r>
            <a:r>
              <a:rPr lang="fr-FR" dirty="0">
                <a:solidFill>
                  <a:srgbClr val="000000"/>
                </a:solidFill>
                <a:latin typeface="+mn-lt"/>
              </a:rPr>
              <a:t>(</a:t>
            </a:r>
            <a:r>
              <a:rPr lang="fr-FR" i="1" dirty="0">
                <a:solidFill>
                  <a:srgbClr val="000000"/>
                </a:solidFill>
                <a:latin typeface="+mn-lt"/>
              </a:rPr>
              <a:t>lien de participation organique</a:t>
            </a:r>
            <a:r>
              <a:rPr lang="fr-FR" dirty="0">
                <a:solidFill>
                  <a:srgbClr val="000000"/>
                </a:solidFill>
                <a:latin typeface="+mn-lt"/>
              </a:rPr>
              <a:t>), </a:t>
            </a:r>
          </a:p>
          <a:p>
            <a:pPr marL="742950" lvl="1" indent="-285750" algn="just">
              <a:spcBef>
                <a:spcPts val="600"/>
              </a:spcBef>
              <a:buFont typeface="Courier New" panose="02070309020205020404" pitchFamily="49" charset="0"/>
              <a:buChar char="o"/>
              <a:defRPr/>
            </a:pPr>
            <a:r>
              <a:rPr lang="fr-FR" b="1" dirty="0">
                <a:solidFill>
                  <a:srgbClr val="000000"/>
                </a:solidFill>
                <a:latin typeface="+mn-lt"/>
              </a:rPr>
              <a:t>à ses groupes d'appartenance </a:t>
            </a:r>
            <a:r>
              <a:rPr lang="fr-FR" dirty="0">
                <a:solidFill>
                  <a:srgbClr val="000000"/>
                </a:solidFill>
                <a:latin typeface="+mn-lt"/>
              </a:rPr>
              <a:t>(</a:t>
            </a:r>
            <a:r>
              <a:rPr lang="fr-FR" i="1" dirty="0">
                <a:solidFill>
                  <a:srgbClr val="000000"/>
                </a:solidFill>
                <a:latin typeface="+mn-lt"/>
              </a:rPr>
              <a:t>lien de participation élective</a:t>
            </a:r>
            <a:r>
              <a:rPr lang="fr-FR" dirty="0">
                <a:solidFill>
                  <a:srgbClr val="000000"/>
                </a:solidFill>
                <a:latin typeface="+mn-lt"/>
              </a:rPr>
              <a:t>), </a:t>
            </a:r>
          </a:p>
          <a:p>
            <a:pPr marL="742950" lvl="1" indent="-285750" algn="just">
              <a:spcBef>
                <a:spcPts val="600"/>
              </a:spcBef>
              <a:buFont typeface="Courier New" panose="02070309020205020404" pitchFamily="49" charset="0"/>
              <a:buChar char="o"/>
              <a:defRPr/>
            </a:pPr>
            <a:r>
              <a:rPr lang="fr-FR" b="1" dirty="0">
                <a:solidFill>
                  <a:srgbClr val="000000"/>
                </a:solidFill>
                <a:latin typeface="+mn-lt"/>
              </a:rPr>
              <a:t>à ses origines familiales </a:t>
            </a:r>
            <a:r>
              <a:rPr lang="fr-FR" dirty="0">
                <a:solidFill>
                  <a:srgbClr val="000000"/>
                </a:solidFill>
                <a:latin typeface="+mn-lt"/>
              </a:rPr>
              <a:t>(</a:t>
            </a:r>
            <a:r>
              <a:rPr lang="fr-FR" i="1" dirty="0">
                <a:solidFill>
                  <a:srgbClr val="000000"/>
                </a:solidFill>
                <a:latin typeface="+mn-lt"/>
              </a:rPr>
              <a:t>lien de filiation</a:t>
            </a:r>
            <a:r>
              <a:rPr lang="fr-FR" dirty="0">
                <a:solidFill>
                  <a:srgbClr val="000000"/>
                </a:solidFill>
                <a:latin typeface="+mn-lt"/>
              </a:rPr>
              <a:t>).</a:t>
            </a:r>
            <a:endParaRPr lang="fr-FR" dirty="0">
              <a:latin typeface="+mn-lt"/>
            </a:endParaRPr>
          </a:p>
        </p:txBody>
      </p:sp>
      <p:sp>
        <p:nvSpPr>
          <p:cNvPr id="3" name="Rectangle 2">
            <a:extLst>
              <a:ext uri="{FF2B5EF4-FFF2-40B4-BE49-F238E27FC236}">
                <a16:creationId xmlns:a16="http://schemas.microsoft.com/office/drawing/2014/main" id="{EA5BC4F2-01BF-4FDD-8D5F-3ECA3C6BEBD1}"/>
              </a:ext>
            </a:extLst>
          </p:cNvPr>
          <p:cNvSpPr/>
          <p:nvPr/>
        </p:nvSpPr>
        <p:spPr>
          <a:xfrm>
            <a:off x="180975" y="3473450"/>
            <a:ext cx="8782050" cy="2892425"/>
          </a:xfrm>
          <a:prstGeom prst="rect">
            <a:avLst/>
          </a:prstGeom>
        </p:spPr>
        <p:txBody>
          <a:bodyPr>
            <a:spAutoFit/>
          </a:bodyPr>
          <a:lstStyle/>
          <a:p>
            <a:pPr marL="285750" indent="-285750" algn="just">
              <a:spcBef>
                <a:spcPts val="1200"/>
              </a:spcBef>
              <a:buFont typeface="Wingdings" panose="05000000000000000000" pitchFamily="2" charset="2"/>
              <a:buChar char="§"/>
              <a:defRPr/>
            </a:pPr>
            <a:r>
              <a:rPr lang="fr-FR" dirty="0">
                <a:solidFill>
                  <a:srgbClr val="000000"/>
                </a:solidFill>
                <a:latin typeface="+mn-lt"/>
              </a:rPr>
              <a:t>Si l'intensité de ces liens sociaux varie d'un individu à l'autre en fonction des conditions particulières de sa socialisation, elle dépend aussi de </a:t>
            </a:r>
            <a:r>
              <a:rPr lang="fr-FR" u="sng" dirty="0">
                <a:solidFill>
                  <a:srgbClr val="000000"/>
                </a:solidFill>
                <a:latin typeface="+mn-lt"/>
              </a:rPr>
              <a:t>l'importance relative que les sociétés leur accordent. </a:t>
            </a:r>
          </a:p>
          <a:p>
            <a:pPr marL="285750" indent="-285750" algn="just">
              <a:spcBef>
                <a:spcPts val="1200"/>
              </a:spcBef>
              <a:buFont typeface="Wingdings" panose="05000000000000000000" pitchFamily="2" charset="2"/>
              <a:buChar char="§"/>
              <a:defRPr/>
            </a:pPr>
            <a:r>
              <a:rPr lang="fr-FR" dirty="0">
                <a:solidFill>
                  <a:srgbClr val="000000"/>
                </a:solidFill>
                <a:latin typeface="+mn-lt"/>
              </a:rPr>
              <a:t>Le rôle que jouent par exemple les « solidarités familiales » et les attentes collectives à leur égard est variable d'une société à l'autre. </a:t>
            </a:r>
          </a:p>
          <a:p>
            <a:pPr marL="285750" indent="-285750" algn="just">
              <a:spcBef>
                <a:spcPts val="1200"/>
              </a:spcBef>
              <a:buFont typeface="Wingdings" panose="05000000000000000000" pitchFamily="2" charset="2"/>
              <a:buChar char="§"/>
              <a:defRPr/>
            </a:pPr>
            <a:r>
              <a:rPr lang="fr-FR" dirty="0">
                <a:solidFill>
                  <a:srgbClr val="000000"/>
                </a:solidFill>
                <a:latin typeface="+mn-lt"/>
              </a:rPr>
              <a:t>Les formes de sociabilité qui découlent du « </a:t>
            </a:r>
            <a:r>
              <a:rPr lang="fr-FR" i="1" dirty="0">
                <a:solidFill>
                  <a:srgbClr val="000000"/>
                </a:solidFill>
                <a:latin typeface="+mn-lt"/>
              </a:rPr>
              <a:t>lien de participation élective</a:t>
            </a:r>
            <a:r>
              <a:rPr lang="fr-FR" dirty="0">
                <a:solidFill>
                  <a:srgbClr val="000000"/>
                </a:solidFill>
                <a:latin typeface="+mn-lt"/>
              </a:rPr>
              <a:t> »</a:t>
            </a:r>
            <a:r>
              <a:rPr lang="fr-FR" i="1" dirty="0">
                <a:solidFill>
                  <a:srgbClr val="000000"/>
                </a:solidFill>
                <a:latin typeface="+mn-lt"/>
              </a:rPr>
              <a:t> </a:t>
            </a:r>
            <a:r>
              <a:rPr lang="fr-FR" dirty="0">
                <a:solidFill>
                  <a:srgbClr val="000000"/>
                </a:solidFill>
                <a:latin typeface="+mn-lt"/>
              </a:rPr>
              <a:t>ou du « </a:t>
            </a:r>
            <a:r>
              <a:rPr lang="fr-FR" i="1" dirty="0">
                <a:solidFill>
                  <a:srgbClr val="000000"/>
                </a:solidFill>
                <a:latin typeface="+mn-lt"/>
              </a:rPr>
              <a:t>lien de participation organique </a:t>
            </a:r>
            <a:r>
              <a:rPr lang="fr-FR" dirty="0">
                <a:solidFill>
                  <a:srgbClr val="000000"/>
                </a:solidFill>
                <a:latin typeface="+mn-lt"/>
              </a:rPr>
              <a:t>» dépendent en grande partie du genre de vie et sont multiples. L'importance accordée au « </a:t>
            </a:r>
            <a:r>
              <a:rPr lang="fr-FR" i="1" dirty="0">
                <a:solidFill>
                  <a:srgbClr val="000000"/>
                </a:solidFill>
                <a:latin typeface="+mn-lt"/>
              </a:rPr>
              <a:t>principe de citoyenneté</a:t>
            </a:r>
            <a:r>
              <a:rPr lang="fr-FR" dirty="0">
                <a:solidFill>
                  <a:srgbClr val="000000"/>
                </a:solidFill>
                <a:latin typeface="+mn-lt"/>
              </a:rPr>
              <a:t> » comme fondement de la protection et de la reconnaissance n'est pas la même dans tous les pays.</a:t>
            </a:r>
            <a:endParaRPr lang="fr-FR" dirty="0">
              <a:latin typeface="+mn-lt"/>
            </a:endParaRPr>
          </a:p>
        </p:txBody>
      </p:sp>
      <p:sp>
        <p:nvSpPr>
          <p:cNvPr id="4" name="Rectangle 3">
            <a:extLst>
              <a:ext uri="{FF2B5EF4-FFF2-40B4-BE49-F238E27FC236}">
                <a16:creationId xmlns:a16="http://schemas.microsoft.com/office/drawing/2014/main" id="{E1385F51-1251-45F3-AA4D-A1FE6929E76C}"/>
              </a:ext>
            </a:extLst>
          </p:cNvPr>
          <p:cNvSpPr/>
          <p:nvPr/>
        </p:nvSpPr>
        <p:spPr>
          <a:xfrm>
            <a:off x="338138" y="385763"/>
            <a:ext cx="3802062" cy="368300"/>
          </a:xfrm>
          <a:prstGeom prst="rect">
            <a:avLst/>
          </a:prstGeom>
        </p:spPr>
        <p:txBody>
          <a:bodyPr>
            <a:spAutoFit/>
          </a:bodyPr>
          <a:lstStyle/>
          <a:p>
            <a:pPr>
              <a:defRPr/>
            </a:pPr>
            <a:r>
              <a:rPr lang="fr-FR" b="1" dirty="0">
                <a:solidFill>
                  <a:schemeClr val="accent4">
                    <a:lumMod val="50000"/>
                  </a:schemeClr>
                </a:solidFill>
              </a:rPr>
              <a:t>Des liens complémentaires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239BBD-4492-4207-868E-263E7D65D136}"/>
              </a:ext>
            </a:extLst>
          </p:cNvPr>
          <p:cNvSpPr/>
          <p:nvPr/>
        </p:nvSpPr>
        <p:spPr>
          <a:xfrm>
            <a:off x="339725" y="260350"/>
            <a:ext cx="8496300" cy="400050"/>
          </a:xfrm>
          <a:prstGeom prst="rect">
            <a:avLst/>
          </a:prstGeom>
        </p:spPr>
        <p:txBody>
          <a:bodyPr>
            <a:spAutoFit/>
          </a:bodyPr>
          <a:lstStyle/>
          <a:p>
            <a:pPr>
              <a:defRPr/>
            </a:pPr>
            <a:r>
              <a:rPr lang="fr-FR" sz="2000" b="1" dirty="0">
                <a:solidFill>
                  <a:schemeClr val="accent4">
                    <a:lumMod val="50000"/>
                  </a:schemeClr>
                </a:solidFill>
                <a:latin typeface="+mj-lt"/>
              </a:rPr>
              <a:t>La thèse du délitement des liens sociaux : Crise du lien social ?</a:t>
            </a:r>
            <a:endParaRPr lang="fr-FR" sz="2000" dirty="0">
              <a:solidFill>
                <a:schemeClr val="accent4">
                  <a:lumMod val="50000"/>
                </a:schemeClr>
              </a:solidFill>
              <a:latin typeface="+mj-lt"/>
            </a:endParaRPr>
          </a:p>
        </p:txBody>
      </p:sp>
      <p:sp>
        <p:nvSpPr>
          <p:cNvPr id="3" name="ZoneTexte 2">
            <a:extLst>
              <a:ext uri="{FF2B5EF4-FFF2-40B4-BE49-F238E27FC236}">
                <a16:creationId xmlns:a16="http://schemas.microsoft.com/office/drawing/2014/main" id="{B11DF4AC-75FC-498B-B6C4-EEB69E2BDCE0}"/>
              </a:ext>
            </a:extLst>
          </p:cNvPr>
          <p:cNvSpPr txBox="1"/>
          <p:nvPr/>
        </p:nvSpPr>
        <p:spPr>
          <a:xfrm>
            <a:off x="338138" y="765175"/>
            <a:ext cx="8497887" cy="646113"/>
          </a:xfrm>
          <a:prstGeom prst="rect">
            <a:avLst/>
          </a:prstGeom>
          <a:noFill/>
        </p:spPr>
        <p:txBody>
          <a:bodyPr>
            <a:spAutoFit/>
          </a:bodyPr>
          <a:lstStyle/>
          <a:p>
            <a:pPr marL="285750" indent="-285750">
              <a:buFont typeface="Wingdings" panose="05000000000000000000" pitchFamily="2" charset="2"/>
              <a:buChar char="§"/>
              <a:defRPr/>
            </a:pPr>
            <a:r>
              <a:rPr lang="fr-FR" dirty="0">
                <a:latin typeface="+mj-lt"/>
              </a:rPr>
              <a:t>Vision </a:t>
            </a:r>
            <a:r>
              <a:rPr lang="fr-FR" i="1" dirty="0">
                <a:latin typeface="+mj-lt"/>
              </a:rPr>
              <a:t>positive</a:t>
            </a:r>
            <a:r>
              <a:rPr lang="fr-FR" dirty="0">
                <a:latin typeface="+mj-lt"/>
              </a:rPr>
              <a:t> des liens. C’est le manque de liens que l’on souligne comme problème : = idée d’isolement et de délitement des lien sociaux.</a:t>
            </a:r>
          </a:p>
        </p:txBody>
      </p:sp>
      <p:sp>
        <p:nvSpPr>
          <p:cNvPr id="4" name="ZoneTexte 3">
            <a:extLst>
              <a:ext uri="{FF2B5EF4-FFF2-40B4-BE49-F238E27FC236}">
                <a16:creationId xmlns:a16="http://schemas.microsoft.com/office/drawing/2014/main" id="{D629D4D9-CE9C-4A90-B360-037C8DBD1953}"/>
              </a:ext>
            </a:extLst>
          </p:cNvPr>
          <p:cNvSpPr txBox="1"/>
          <p:nvPr/>
        </p:nvSpPr>
        <p:spPr>
          <a:xfrm>
            <a:off x="339725" y="1539875"/>
            <a:ext cx="8496300" cy="1277938"/>
          </a:xfrm>
          <a:prstGeom prst="rect">
            <a:avLst/>
          </a:prstGeom>
          <a:noFill/>
        </p:spPr>
        <p:txBody>
          <a:bodyPr>
            <a:spAutoFit/>
          </a:bodyPr>
          <a:lstStyle/>
          <a:p>
            <a:pPr marL="285750" indent="-285750">
              <a:buFont typeface="Wingdings" panose="05000000000000000000" pitchFamily="2" charset="2"/>
              <a:buChar char="§"/>
              <a:defRPr/>
            </a:pPr>
            <a:r>
              <a:rPr lang="fr-FR" dirty="0">
                <a:latin typeface="+mj-lt"/>
              </a:rPr>
              <a:t>Pourtant, il existe des cas où les individus </a:t>
            </a:r>
            <a:r>
              <a:rPr lang="fr-FR" i="1" dirty="0">
                <a:latin typeface="+mj-lt"/>
              </a:rPr>
              <a:t>étouffent</a:t>
            </a:r>
            <a:r>
              <a:rPr lang="fr-FR" dirty="0">
                <a:latin typeface="+mj-lt"/>
              </a:rPr>
              <a:t> dans une relation qui les relie à autrui, le lien devient alors « </a:t>
            </a:r>
            <a:r>
              <a:rPr lang="fr-FR" i="1" dirty="0">
                <a:latin typeface="+mj-lt"/>
              </a:rPr>
              <a:t>oppressant »</a:t>
            </a:r>
            <a:r>
              <a:rPr lang="fr-FR" dirty="0">
                <a:latin typeface="+mj-lt"/>
              </a:rPr>
              <a:t>. Le lien ne permet plus « </a:t>
            </a:r>
            <a:r>
              <a:rPr lang="fr-FR" i="1" dirty="0">
                <a:latin typeface="+mj-lt"/>
              </a:rPr>
              <a:t>d’être soi</a:t>
            </a:r>
            <a:r>
              <a:rPr lang="fr-FR" dirty="0">
                <a:latin typeface="+mj-lt"/>
              </a:rPr>
              <a:t> ». Il est envahissant et peut correspondre à un obstacle de « </a:t>
            </a:r>
            <a:r>
              <a:rPr lang="fr-FR" i="1" dirty="0">
                <a:latin typeface="+mj-lt"/>
              </a:rPr>
              <a:t>l’autonomie</a:t>
            </a:r>
            <a:r>
              <a:rPr lang="fr-FR" dirty="0">
                <a:latin typeface="+mj-lt"/>
              </a:rPr>
              <a:t> »</a:t>
            </a:r>
          </a:p>
          <a:p>
            <a:pPr marL="285750" indent="-285750">
              <a:spcBef>
                <a:spcPts val="600"/>
              </a:spcBef>
              <a:buFont typeface="Wingdings" panose="05000000000000000000" pitchFamily="2" charset="2"/>
              <a:buChar char="§"/>
              <a:defRPr/>
            </a:pPr>
            <a:r>
              <a:rPr lang="fr-FR" dirty="0">
                <a:latin typeface="+mj-lt"/>
              </a:rPr>
              <a:t>Suicide altruiste – suicide fataliste (Durkheim)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80DCDDAA-3B14-4B12-B0E3-074D9C33B07B}"/>
              </a:ext>
            </a:extLst>
          </p:cNvPr>
          <p:cNvCxnSpPr>
            <a:cxnSpLocks/>
            <a:stCxn id="12" idx="6"/>
            <a:endCxn id="9" idx="2"/>
          </p:cNvCxnSpPr>
          <p:nvPr/>
        </p:nvCxnSpPr>
        <p:spPr>
          <a:xfrm flipV="1">
            <a:off x="1633538" y="4222750"/>
            <a:ext cx="5699125" cy="2540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A4696B69-AA63-4713-9F51-79F368E8E1C3}"/>
              </a:ext>
            </a:extLst>
          </p:cNvPr>
          <p:cNvCxnSpPr>
            <a:cxnSpLocks/>
          </p:cNvCxnSpPr>
          <p:nvPr/>
        </p:nvCxnSpPr>
        <p:spPr>
          <a:xfrm flipH="1" flipV="1">
            <a:off x="4406900" y="1700213"/>
            <a:ext cx="0" cy="4297362"/>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2F0F3E8-32A8-4981-B90E-4E3EB804FF58}"/>
              </a:ext>
            </a:extLst>
          </p:cNvPr>
          <p:cNvSpPr txBox="1"/>
          <p:nvPr/>
        </p:nvSpPr>
        <p:spPr>
          <a:xfrm rot="16200000">
            <a:off x="3450432" y="2416969"/>
            <a:ext cx="1296987" cy="307975"/>
          </a:xfrm>
          <a:prstGeom prst="rect">
            <a:avLst/>
          </a:prstGeom>
          <a:solidFill>
            <a:schemeClr val="accent4">
              <a:lumMod val="40000"/>
              <a:lumOff val="60000"/>
            </a:schemeClr>
          </a:solidFill>
        </p:spPr>
        <p:txBody>
          <a:bodyPr>
            <a:spAutoFit/>
          </a:bodyPr>
          <a:lstStyle/>
          <a:p>
            <a:pPr algn="ctr">
              <a:defRPr/>
            </a:pPr>
            <a:r>
              <a:rPr lang="fr-FR" sz="1400" dirty="0"/>
              <a:t>Protection</a:t>
            </a:r>
          </a:p>
        </p:txBody>
      </p:sp>
      <p:sp>
        <p:nvSpPr>
          <p:cNvPr id="8" name="ZoneTexte 7">
            <a:extLst>
              <a:ext uri="{FF2B5EF4-FFF2-40B4-BE49-F238E27FC236}">
                <a16:creationId xmlns:a16="http://schemas.microsoft.com/office/drawing/2014/main" id="{46C92883-2621-49F5-B2F2-CA05B7316AEA}"/>
              </a:ext>
            </a:extLst>
          </p:cNvPr>
          <p:cNvSpPr txBox="1"/>
          <p:nvPr/>
        </p:nvSpPr>
        <p:spPr>
          <a:xfrm>
            <a:off x="5424488" y="3817938"/>
            <a:ext cx="1620837" cy="306387"/>
          </a:xfrm>
          <a:prstGeom prst="rect">
            <a:avLst/>
          </a:prstGeom>
          <a:solidFill>
            <a:schemeClr val="accent4">
              <a:lumMod val="40000"/>
              <a:lumOff val="60000"/>
            </a:schemeClr>
          </a:solidFill>
        </p:spPr>
        <p:txBody>
          <a:bodyPr>
            <a:spAutoFit/>
          </a:bodyPr>
          <a:lstStyle/>
          <a:p>
            <a:pPr algn="ctr">
              <a:defRPr/>
            </a:pPr>
            <a:r>
              <a:rPr lang="fr-FR" sz="1400" dirty="0"/>
              <a:t>Reconnaissance</a:t>
            </a:r>
          </a:p>
        </p:txBody>
      </p:sp>
      <p:sp>
        <p:nvSpPr>
          <p:cNvPr id="9" name="Ellipse 8">
            <a:extLst>
              <a:ext uri="{FF2B5EF4-FFF2-40B4-BE49-F238E27FC236}">
                <a16:creationId xmlns:a16="http://schemas.microsoft.com/office/drawing/2014/main" id="{5918518C-0761-418B-AA6F-6522ABBDE773}"/>
              </a:ext>
            </a:extLst>
          </p:cNvPr>
          <p:cNvSpPr/>
          <p:nvPr/>
        </p:nvSpPr>
        <p:spPr>
          <a:xfrm>
            <a:off x="7332663" y="3971925"/>
            <a:ext cx="576262"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2" name="Ellipse 11">
            <a:extLst>
              <a:ext uri="{FF2B5EF4-FFF2-40B4-BE49-F238E27FC236}">
                <a16:creationId xmlns:a16="http://schemas.microsoft.com/office/drawing/2014/main" id="{4166C8D7-E068-4770-98F5-BC76A2148E38}"/>
              </a:ext>
            </a:extLst>
          </p:cNvPr>
          <p:cNvSpPr/>
          <p:nvPr/>
        </p:nvSpPr>
        <p:spPr>
          <a:xfrm>
            <a:off x="1057275" y="3995738"/>
            <a:ext cx="576263" cy="50323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5" name="Ellipse 14">
            <a:extLst>
              <a:ext uri="{FF2B5EF4-FFF2-40B4-BE49-F238E27FC236}">
                <a16:creationId xmlns:a16="http://schemas.microsoft.com/office/drawing/2014/main" id="{E5F25114-B91A-4694-95CE-CCFF874B5C1C}"/>
              </a:ext>
            </a:extLst>
          </p:cNvPr>
          <p:cNvSpPr/>
          <p:nvPr/>
        </p:nvSpPr>
        <p:spPr>
          <a:xfrm>
            <a:off x="4125913" y="5997575"/>
            <a:ext cx="576262"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6" name="Ellipse 15">
            <a:extLst>
              <a:ext uri="{FF2B5EF4-FFF2-40B4-BE49-F238E27FC236}">
                <a16:creationId xmlns:a16="http://schemas.microsoft.com/office/drawing/2014/main" id="{7DA88C3F-1962-48A7-8236-CBBD953E0DE5}"/>
              </a:ext>
            </a:extLst>
          </p:cNvPr>
          <p:cNvSpPr/>
          <p:nvPr/>
        </p:nvSpPr>
        <p:spPr>
          <a:xfrm>
            <a:off x="4119563" y="1177925"/>
            <a:ext cx="576262" cy="5048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21" name="Ellipse 20">
            <a:extLst>
              <a:ext uri="{FF2B5EF4-FFF2-40B4-BE49-F238E27FC236}">
                <a16:creationId xmlns:a16="http://schemas.microsoft.com/office/drawing/2014/main" id="{D08E0E78-AC67-4AB1-A7A3-428335832278}"/>
              </a:ext>
            </a:extLst>
          </p:cNvPr>
          <p:cNvSpPr/>
          <p:nvPr/>
        </p:nvSpPr>
        <p:spPr>
          <a:xfrm>
            <a:off x="5429250" y="4970463"/>
            <a:ext cx="1525588" cy="116998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Liens qui fragilisent</a:t>
            </a:r>
          </a:p>
        </p:txBody>
      </p:sp>
      <p:sp>
        <p:nvSpPr>
          <p:cNvPr id="22" name="Ellipse 21">
            <a:extLst>
              <a:ext uri="{FF2B5EF4-FFF2-40B4-BE49-F238E27FC236}">
                <a16:creationId xmlns:a16="http://schemas.microsoft.com/office/drawing/2014/main" id="{962F9133-C925-4C4C-8D3E-DEC41988D94D}"/>
              </a:ext>
            </a:extLst>
          </p:cNvPr>
          <p:cNvSpPr/>
          <p:nvPr/>
        </p:nvSpPr>
        <p:spPr>
          <a:xfrm>
            <a:off x="5424488" y="1781175"/>
            <a:ext cx="1525587" cy="1169988"/>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Liens qui libèrent</a:t>
            </a:r>
          </a:p>
        </p:txBody>
      </p:sp>
      <p:sp>
        <p:nvSpPr>
          <p:cNvPr id="23" name="Ellipse 22">
            <a:extLst>
              <a:ext uri="{FF2B5EF4-FFF2-40B4-BE49-F238E27FC236}">
                <a16:creationId xmlns:a16="http://schemas.microsoft.com/office/drawing/2014/main" id="{A5F1D9F5-C9BF-4BA4-85E4-33643B2F6146}"/>
              </a:ext>
            </a:extLst>
          </p:cNvPr>
          <p:cNvSpPr/>
          <p:nvPr/>
        </p:nvSpPr>
        <p:spPr>
          <a:xfrm>
            <a:off x="1663700" y="1781175"/>
            <a:ext cx="1525588" cy="116998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Liens qui oppriment</a:t>
            </a:r>
          </a:p>
        </p:txBody>
      </p:sp>
      <p:sp>
        <p:nvSpPr>
          <p:cNvPr id="24" name="Ellipse 23">
            <a:extLst>
              <a:ext uri="{FF2B5EF4-FFF2-40B4-BE49-F238E27FC236}">
                <a16:creationId xmlns:a16="http://schemas.microsoft.com/office/drawing/2014/main" id="{E97ED9A8-9082-4634-AADA-21F252D27BF8}"/>
              </a:ext>
            </a:extLst>
          </p:cNvPr>
          <p:cNvSpPr/>
          <p:nvPr/>
        </p:nvSpPr>
        <p:spPr>
          <a:xfrm>
            <a:off x="1663700" y="4970463"/>
            <a:ext cx="1525588" cy="1169987"/>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Rupture des liens</a:t>
            </a:r>
          </a:p>
        </p:txBody>
      </p:sp>
      <p:sp>
        <p:nvSpPr>
          <p:cNvPr id="30" name="ZoneTexte 29">
            <a:extLst>
              <a:ext uri="{FF2B5EF4-FFF2-40B4-BE49-F238E27FC236}">
                <a16:creationId xmlns:a16="http://schemas.microsoft.com/office/drawing/2014/main" id="{6889C72B-9E31-462C-A288-54C7C1FB489C}"/>
              </a:ext>
            </a:extLst>
          </p:cNvPr>
          <p:cNvSpPr txBox="1"/>
          <p:nvPr/>
        </p:nvSpPr>
        <p:spPr>
          <a:xfrm>
            <a:off x="2805113" y="428625"/>
            <a:ext cx="2897187" cy="369888"/>
          </a:xfrm>
          <a:prstGeom prst="rect">
            <a:avLst/>
          </a:prstGeom>
          <a:noFill/>
        </p:spPr>
        <p:txBody>
          <a:bodyPr wrap="none">
            <a:spAutoFit/>
          </a:bodyPr>
          <a:lstStyle/>
          <a:p>
            <a:pPr>
              <a:defRPr/>
            </a:pPr>
            <a:r>
              <a:rPr lang="fr-FR" b="1" dirty="0">
                <a:solidFill>
                  <a:schemeClr val="accent4">
                    <a:lumMod val="50000"/>
                  </a:schemeClr>
                </a:solidFill>
                <a:latin typeface="+mj-lt"/>
              </a:rPr>
              <a:t>Délitement des liens sociaux</a:t>
            </a:r>
          </a:p>
        </p:txBody>
      </p:sp>
      <p:sp>
        <p:nvSpPr>
          <p:cNvPr id="31" name="Rectangle 30">
            <a:extLst>
              <a:ext uri="{FF2B5EF4-FFF2-40B4-BE49-F238E27FC236}">
                <a16:creationId xmlns:a16="http://schemas.microsoft.com/office/drawing/2014/main" id="{39D6E967-AE57-4387-A644-5780BC4BE018}"/>
              </a:ext>
            </a:extLst>
          </p:cNvPr>
          <p:cNvSpPr/>
          <p:nvPr/>
        </p:nvSpPr>
        <p:spPr>
          <a:xfrm>
            <a:off x="468313" y="981075"/>
            <a:ext cx="8064500" cy="57610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a:extLst>
              <a:ext uri="{FF2B5EF4-FFF2-40B4-BE49-F238E27FC236}">
                <a16:creationId xmlns:a16="http://schemas.microsoft.com/office/drawing/2014/main" id="{9E5846CB-7F53-4824-8D63-9A2FD77D16BB}"/>
              </a:ext>
            </a:extLst>
          </p:cNvPr>
          <p:cNvCxnSpPr>
            <a:cxnSpLocks/>
            <a:stCxn id="7" idx="6"/>
            <a:endCxn id="6" idx="2"/>
          </p:cNvCxnSpPr>
          <p:nvPr/>
        </p:nvCxnSpPr>
        <p:spPr>
          <a:xfrm flipV="1">
            <a:off x="1633538" y="4222750"/>
            <a:ext cx="5699125" cy="2540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C8C37888-E993-4FFC-A5CB-5EB232FF729D}"/>
              </a:ext>
            </a:extLst>
          </p:cNvPr>
          <p:cNvCxnSpPr>
            <a:cxnSpLocks/>
          </p:cNvCxnSpPr>
          <p:nvPr/>
        </p:nvCxnSpPr>
        <p:spPr>
          <a:xfrm flipH="1" flipV="1">
            <a:off x="4425950" y="1700213"/>
            <a:ext cx="0" cy="4297362"/>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D92E5C8D-941B-477A-BD2C-E79466CD20A7}"/>
              </a:ext>
            </a:extLst>
          </p:cNvPr>
          <p:cNvSpPr txBox="1"/>
          <p:nvPr/>
        </p:nvSpPr>
        <p:spPr>
          <a:xfrm rot="16200000">
            <a:off x="3450432" y="2416969"/>
            <a:ext cx="1296987" cy="307975"/>
          </a:xfrm>
          <a:prstGeom prst="rect">
            <a:avLst/>
          </a:prstGeom>
          <a:solidFill>
            <a:schemeClr val="accent4">
              <a:lumMod val="40000"/>
              <a:lumOff val="60000"/>
            </a:schemeClr>
          </a:solidFill>
        </p:spPr>
        <p:txBody>
          <a:bodyPr>
            <a:spAutoFit/>
          </a:bodyPr>
          <a:lstStyle/>
          <a:p>
            <a:pPr algn="ctr">
              <a:defRPr/>
            </a:pPr>
            <a:r>
              <a:rPr lang="fr-FR" sz="1400" dirty="0"/>
              <a:t>Protection</a:t>
            </a:r>
          </a:p>
        </p:txBody>
      </p:sp>
      <p:sp>
        <p:nvSpPr>
          <p:cNvPr id="5" name="ZoneTexte 4">
            <a:extLst>
              <a:ext uri="{FF2B5EF4-FFF2-40B4-BE49-F238E27FC236}">
                <a16:creationId xmlns:a16="http://schemas.microsoft.com/office/drawing/2014/main" id="{5CE0BF8C-5D39-4BB3-B236-EBB1CD8E4346}"/>
              </a:ext>
            </a:extLst>
          </p:cNvPr>
          <p:cNvSpPr txBox="1"/>
          <p:nvPr/>
        </p:nvSpPr>
        <p:spPr>
          <a:xfrm>
            <a:off x="5424488" y="3817938"/>
            <a:ext cx="1620837" cy="306387"/>
          </a:xfrm>
          <a:prstGeom prst="rect">
            <a:avLst/>
          </a:prstGeom>
          <a:solidFill>
            <a:schemeClr val="accent4">
              <a:lumMod val="40000"/>
              <a:lumOff val="60000"/>
            </a:schemeClr>
          </a:solidFill>
        </p:spPr>
        <p:txBody>
          <a:bodyPr>
            <a:spAutoFit/>
          </a:bodyPr>
          <a:lstStyle/>
          <a:p>
            <a:pPr algn="ctr">
              <a:defRPr/>
            </a:pPr>
            <a:r>
              <a:rPr lang="fr-FR" sz="1400" dirty="0"/>
              <a:t>Reconnaissance</a:t>
            </a:r>
          </a:p>
        </p:txBody>
      </p:sp>
      <p:sp>
        <p:nvSpPr>
          <p:cNvPr id="6" name="Ellipse 5">
            <a:extLst>
              <a:ext uri="{FF2B5EF4-FFF2-40B4-BE49-F238E27FC236}">
                <a16:creationId xmlns:a16="http://schemas.microsoft.com/office/drawing/2014/main" id="{7F75F967-CFBD-4B29-8988-52553FB0F094}"/>
              </a:ext>
            </a:extLst>
          </p:cNvPr>
          <p:cNvSpPr/>
          <p:nvPr/>
        </p:nvSpPr>
        <p:spPr>
          <a:xfrm>
            <a:off x="7332663" y="3971925"/>
            <a:ext cx="576262"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7" name="Ellipse 6">
            <a:extLst>
              <a:ext uri="{FF2B5EF4-FFF2-40B4-BE49-F238E27FC236}">
                <a16:creationId xmlns:a16="http://schemas.microsoft.com/office/drawing/2014/main" id="{DBB5AFEF-D553-4324-ABA4-C84D53A63C8D}"/>
              </a:ext>
            </a:extLst>
          </p:cNvPr>
          <p:cNvSpPr/>
          <p:nvPr/>
        </p:nvSpPr>
        <p:spPr>
          <a:xfrm>
            <a:off x="1057275" y="3995738"/>
            <a:ext cx="576263" cy="50323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8" name="Ellipse 7">
            <a:extLst>
              <a:ext uri="{FF2B5EF4-FFF2-40B4-BE49-F238E27FC236}">
                <a16:creationId xmlns:a16="http://schemas.microsoft.com/office/drawing/2014/main" id="{2F6FD526-108C-4EEB-A45B-88CEC7D8004D}"/>
              </a:ext>
            </a:extLst>
          </p:cNvPr>
          <p:cNvSpPr/>
          <p:nvPr/>
        </p:nvSpPr>
        <p:spPr>
          <a:xfrm>
            <a:off x="4156075" y="5997575"/>
            <a:ext cx="576263"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9" name="Ellipse 8">
            <a:extLst>
              <a:ext uri="{FF2B5EF4-FFF2-40B4-BE49-F238E27FC236}">
                <a16:creationId xmlns:a16="http://schemas.microsoft.com/office/drawing/2014/main" id="{029DBD6C-AFD0-4D0C-9E05-88172BE5BB0A}"/>
              </a:ext>
            </a:extLst>
          </p:cNvPr>
          <p:cNvSpPr/>
          <p:nvPr/>
        </p:nvSpPr>
        <p:spPr>
          <a:xfrm>
            <a:off x="4156075" y="1196975"/>
            <a:ext cx="576263"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0" name="Ellipse 9">
            <a:extLst>
              <a:ext uri="{FF2B5EF4-FFF2-40B4-BE49-F238E27FC236}">
                <a16:creationId xmlns:a16="http://schemas.microsoft.com/office/drawing/2014/main" id="{3A808081-D173-46D2-BD1B-620C53D5E18E}"/>
              </a:ext>
            </a:extLst>
          </p:cNvPr>
          <p:cNvSpPr/>
          <p:nvPr/>
        </p:nvSpPr>
        <p:spPr>
          <a:xfrm>
            <a:off x="5424488" y="4964113"/>
            <a:ext cx="1908175" cy="116998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Relation fragilisée</a:t>
            </a:r>
          </a:p>
        </p:txBody>
      </p:sp>
      <p:sp>
        <p:nvSpPr>
          <p:cNvPr id="11" name="Ellipse 10">
            <a:extLst>
              <a:ext uri="{FF2B5EF4-FFF2-40B4-BE49-F238E27FC236}">
                <a16:creationId xmlns:a16="http://schemas.microsoft.com/office/drawing/2014/main" id="{E2B7FC25-31E4-4D0D-B2C6-4B197EA524BC}"/>
              </a:ext>
            </a:extLst>
          </p:cNvPr>
          <p:cNvSpPr/>
          <p:nvPr/>
        </p:nvSpPr>
        <p:spPr>
          <a:xfrm>
            <a:off x="5424488" y="1781175"/>
            <a:ext cx="1908175" cy="1169988"/>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Relation épanouie</a:t>
            </a:r>
          </a:p>
        </p:txBody>
      </p:sp>
      <p:sp>
        <p:nvSpPr>
          <p:cNvPr id="12" name="Ellipse 11">
            <a:extLst>
              <a:ext uri="{FF2B5EF4-FFF2-40B4-BE49-F238E27FC236}">
                <a16:creationId xmlns:a16="http://schemas.microsoft.com/office/drawing/2014/main" id="{88584F58-DFEF-4F33-B70E-51298998736E}"/>
              </a:ext>
            </a:extLst>
          </p:cNvPr>
          <p:cNvSpPr/>
          <p:nvPr/>
        </p:nvSpPr>
        <p:spPr>
          <a:xfrm>
            <a:off x="1663700" y="1781175"/>
            <a:ext cx="1908175" cy="116998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Relation oppressante et inégalitaire</a:t>
            </a:r>
          </a:p>
        </p:txBody>
      </p:sp>
      <p:sp>
        <p:nvSpPr>
          <p:cNvPr id="13" name="Ellipse 12">
            <a:extLst>
              <a:ext uri="{FF2B5EF4-FFF2-40B4-BE49-F238E27FC236}">
                <a16:creationId xmlns:a16="http://schemas.microsoft.com/office/drawing/2014/main" id="{A4937A7F-E35B-428D-93C8-EE33637E2DB7}"/>
              </a:ext>
            </a:extLst>
          </p:cNvPr>
          <p:cNvSpPr/>
          <p:nvPr/>
        </p:nvSpPr>
        <p:spPr>
          <a:xfrm>
            <a:off x="1663700" y="4970463"/>
            <a:ext cx="1908175" cy="1169987"/>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Rupture </a:t>
            </a:r>
          </a:p>
          <a:p>
            <a:pPr algn="ctr">
              <a:defRPr/>
            </a:pPr>
            <a:r>
              <a:rPr lang="fr-FR" sz="1600" dirty="0">
                <a:solidFill>
                  <a:schemeClr val="tx1"/>
                </a:solidFill>
              </a:rPr>
              <a:t>du lien</a:t>
            </a:r>
          </a:p>
        </p:txBody>
      </p:sp>
      <p:sp>
        <p:nvSpPr>
          <p:cNvPr id="14" name="ZoneTexte 13">
            <a:extLst>
              <a:ext uri="{FF2B5EF4-FFF2-40B4-BE49-F238E27FC236}">
                <a16:creationId xmlns:a16="http://schemas.microsoft.com/office/drawing/2014/main" id="{CC3682A7-46AD-4F04-BE97-F20944DD4CAF}"/>
              </a:ext>
            </a:extLst>
          </p:cNvPr>
          <p:cNvSpPr txBox="1"/>
          <p:nvPr/>
        </p:nvSpPr>
        <p:spPr>
          <a:xfrm>
            <a:off x="3422650" y="541338"/>
            <a:ext cx="1658938" cy="368300"/>
          </a:xfrm>
          <a:prstGeom prst="rect">
            <a:avLst/>
          </a:prstGeom>
          <a:noFill/>
        </p:spPr>
        <p:txBody>
          <a:bodyPr wrap="none">
            <a:spAutoFit/>
          </a:bodyPr>
          <a:lstStyle/>
          <a:p>
            <a:pPr>
              <a:defRPr/>
            </a:pPr>
            <a:r>
              <a:rPr lang="fr-FR" b="1" dirty="0">
                <a:solidFill>
                  <a:schemeClr val="accent4">
                    <a:lumMod val="50000"/>
                  </a:schemeClr>
                </a:solidFill>
                <a:latin typeface="+mj-lt"/>
              </a:rPr>
              <a:t>Lien de filiation</a:t>
            </a:r>
          </a:p>
        </p:txBody>
      </p:sp>
      <p:sp>
        <p:nvSpPr>
          <p:cNvPr id="15" name="Rectangle 14">
            <a:extLst>
              <a:ext uri="{FF2B5EF4-FFF2-40B4-BE49-F238E27FC236}">
                <a16:creationId xmlns:a16="http://schemas.microsoft.com/office/drawing/2014/main" id="{9E01A8ED-2AA0-431F-AB86-0C6B5AE06433}"/>
              </a:ext>
            </a:extLst>
          </p:cNvPr>
          <p:cNvSpPr/>
          <p:nvPr/>
        </p:nvSpPr>
        <p:spPr>
          <a:xfrm>
            <a:off x="468313" y="981075"/>
            <a:ext cx="8064500" cy="57610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a:extLst>
              <a:ext uri="{FF2B5EF4-FFF2-40B4-BE49-F238E27FC236}">
                <a16:creationId xmlns:a16="http://schemas.microsoft.com/office/drawing/2014/main" id="{F6580158-F5D2-4951-98DE-A8610F1822BA}"/>
              </a:ext>
            </a:extLst>
          </p:cNvPr>
          <p:cNvCxnSpPr>
            <a:cxnSpLocks/>
            <a:stCxn id="7" idx="6"/>
            <a:endCxn id="6" idx="2"/>
          </p:cNvCxnSpPr>
          <p:nvPr/>
        </p:nvCxnSpPr>
        <p:spPr>
          <a:xfrm flipV="1">
            <a:off x="1633538" y="4222750"/>
            <a:ext cx="5699125" cy="2540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F3723F2D-0678-4A90-AB98-2E16907D6763}"/>
              </a:ext>
            </a:extLst>
          </p:cNvPr>
          <p:cNvCxnSpPr>
            <a:cxnSpLocks/>
          </p:cNvCxnSpPr>
          <p:nvPr/>
        </p:nvCxnSpPr>
        <p:spPr>
          <a:xfrm flipH="1" flipV="1">
            <a:off x="4375150" y="1700213"/>
            <a:ext cx="0" cy="4297362"/>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837E6EF-62AF-408F-9AC2-FCF0A2A1F5BD}"/>
              </a:ext>
            </a:extLst>
          </p:cNvPr>
          <p:cNvSpPr txBox="1"/>
          <p:nvPr/>
        </p:nvSpPr>
        <p:spPr>
          <a:xfrm rot="16200000">
            <a:off x="3450432" y="2416969"/>
            <a:ext cx="1296987" cy="307975"/>
          </a:xfrm>
          <a:prstGeom prst="rect">
            <a:avLst/>
          </a:prstGeom>
          <a:solidFill>
            <a:schemeClr val="accent4">
              <a:lumMod val="40000"/>
              <a:lumOff val="60000"/>
            </a:schemeClr>
          </a:solidFill>
        </p:spPr>
        <p:txBody>
          <a:bodyPr>
            <a:spAutoFit/>
          </a:bodyPr>
          <a:lstStyle/>
          <a:p>
            <a:pPr algn="ctr">
              <a:defRPr/>
            </a:pPr>
            <a:r>
              <a:rPr lang="fr-FR" sz="1400" dirty="0"/>
              <a:t>Protection</a:t>
            </a:r>
          </a:p>
        </p:txBody>
      </p:sp>
      <p:sp>
        <p:nvSpPr>
          <p:cNvPr id="5" name="ZoneTexte 4">
            <a:extLst>
              <a:ext uri="{FF2B5EF4-FFF2-40B4-BE49-F238E27FC236}">
                <a16:creationId xmlns:a16="http://schemas.microsoft.com/office/drawing/2014/main" id="{31336731-EBAD-4813-888D-EA7ED77D3052}"/>
              </a:ext>
            </a:extLst>
          </p:cNvPr>
          <p:cNvSpPr txBox="1"/>
          <p:nvPr/>
        </p:nvSpPr>
        <p:spPr>
          <a:xfrm>
            <a:off x="5424488" y="3817938"/>
            <a:ext cx="1620837" cy="306387"/>
          </a:xfrm>
          <a:prstGeom prst="rect">
            <a:avLst/>
          </a:prstGeom>
          <a:solidFill>
            <a:schemeClr val="accent4">
              <a:lumMod val="40000"/>
              <a:lumOff val="60000"/>
            </a:schemeClr>
          </a:solidFill>
        </p:spPr>
        <p:txBody>
          <a:bodyPr>
            <a:spAutoFit/>
          </a:bodyPr>
          <a:lstStyle/>
          <a:p>
            <a:pPr algn="ctr">
              <a:defRPr/>
            </a:pPr>
            <a:r>
              <a:rPr lang="fr-FR" sz="1400" dirty="0"/>
              <a:t>Reconnaissance</a:t>
            </a:r>
          </a:p>
        </p:txBody>
      </p:sp>
      <p:sp>
        <p:nvSpPr>
          <p:cNvPr id="6" name="Ellipse 5">
            <a:extLst>
              <a:ext uri="{FF2B5EF4-FFF2-40B4-BE49-F238E27FC236}">
                <a16:creationId xmlns:a16="http://schemas.microsoft.com/office/drawing/2014/main" id="{D8575996-284B-45D7-8E6B-72836C80737D}"/>
              </a:ext>
            </a:extLst>
          </p:cNvPr>
          <p:cNvSpPr/>
          <p:nvPr/>
        </p:nvSpPr>
        <p:spPr>
          <a:xfrm>
            <a:off x="7332663" y="3971925"/>
            <a:ext cx="576262"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7" name="Ellipse 6">
            <a:extLst>
              <a:ext uri="{FF2B5EF4-FFF2-40B4-BE49-F238E27FC236}">
                <a16:creationId xmlns:a16="http://schemas.microsoft.com/office/drawing/2014/main" id="{173E5ABC-3B39-4679-AD07-FBF5E28DA975}"/>
              </a:ext>
            </a:extLst>
          </p:cNvPr>
          <p:cNvSpPr/>
          <p:nvPr/>
        </p:nvSpPr>
        <p:spPr>
          <a:xfrm>
            <a:off x="1057275" y="3995738"/>
            <a:ext cx="576263" cy="50323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8" name="Ellipse 7">
            <a:extLst>
              <a:ext uri="{FF2B5EF4-FFF2-40B4-BE49-F238E27FC236}">
                <a16:creationId xmlns:a16="http://schemas.microsoft.com/office/drawing/2014/main" id="{404A2BC4-3F88-44E8-9D31-33F8F99F276D}"/>
              </a:ext>
            </a:extLst>
          </p:cNvPr>
          <p:cNvSpPr/>
          <p:nvPr/>
        </p:nvSpPr>
        <p:spPr>
          <a:xfrm>
            <a:off x="4087813" y="5997575"/>
            <a:ext cx="574675" cy="5048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9" name="Ellipse 8">
            <a:extLst>
              <a:ext uri="{FF2B5EF4-FFF2-40B4-BE49-F238E27FC236}">
                <a16:creationId xmlns:a16="http://schemas.microsoft.com/office/drawing/2014/main" id="{304B3211-A62C-467B-841F-AC03DBC77991}"/>
              </a:ext>
            </a:extLst>
          </p:cNvPr>
          <p:cNvSpPr/>
          <p:nvPr/>
        </p:nvSpPr>
        <p:spPr>
          <a:xfrm>
            <a:off x="4098925" y="1196975"/>
            <a:ext cx="574675"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0" name="Ellipse 9">
            <a:extLst>
              <a:ext uri="{FF2B5EF4-FFF2-40B4-BE49-F238E27FC236}">
                <a16:creationId xmlns:a16="http://schemas.microsoft.com/office/drawing/2014/main" id="{E6D883D5-57AA-4E95-9D42-5736D39680AB}"/>
              </a:ext>
            </a:extLst>
          </p:cNvPr>
          <p:cNvSpPr/>
          <p:nvPr/>
        </p:nvSpPr>
        <p:spPr>
          <a:xfrm>
            <a:off x="5424488" y="4970463"/>
            <a:ext cx="1908175" cy="116998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Intégration incertaine</a:t>
            </a:r>
          </a:p>
        </p:txBody>
      </p:sp>
      <p:sp>
        <p:nvSpPr>
          <p:cNvPr id="11" name="Ellipse 10">
            <a:extLst>
              <a:ext uri="{FF2B5EF4-FFF2-40B4-BE49-F238E27FC236}">
                <a16:creationId xmlns:a16="http://schemas.microsoft.com/office/drawing/2014/main" id="{6BF522EC-9DB6-411F-9593-EB9549D0BA28}"/>
              </a:ext>
            </a:extLst>
          </p:cNvPr>
          <p:cNvSpPr/>
          <p:nvPr/>
        </p:nvSpPr>
        <p:spPr>
          <a:xfrm>
            <a:off x="5424488" y="1781175"/>
            <a:ext cx="1908175" cy="1169988"/>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Intégration assurée</a:t>
            </a:r>
          </a:p>
        </p:txBody>
      </p:sp>
      <p:sp>
        <p:nvSpPr>
          <p:cNvPr id="12" name="Ellipse 11">
            <a:extLst>
              <a:ext uri="{FF2B5EF4-FFF2-40B4-BE49-F238E27FC236}">
                <a16:creationId xmlns:a16="http://schemas.microsoft.com/office/drawing/2014/main" id="{3BA368CC-1271-4666-8546-264C78BCA681}"/>
              </a:ext>
            </a:extLst>
          </p:cNvPr>
          <p:cNvSpPr/>
          <p:nvPr/>
        </p:nvSpPr>
        <p:spPr>
          <a:xfrm>
            <a:off x="1663700" y="1781175"/>
            <a:ext cx="1908175" cy="116998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Intégration laborieuse</a:t>
            </a:r>
          </a:p>
        </p:txBody>
      </p:sp>
      <p:sp>
        <p:nvSpPr>
          <p:cNvPr id="13" name="Ellipse 12">
            <a:extLst>
              <a:ext uri="{FF2B5EF4-FFF2-40B4-BE49-F238E27FC236}">
                <a16:creationId xmlns:a16="http://schemas.microsoft.com/office/drawing/2014/main" id="{4421310B-EE39-4329-B055-D6D9EB126799}"/>
              </a:ext>
            </a:extLst>
          </p:cNvPr>
          <p:cNvSpPr/>
          <p:nvPr/>
        </p:nvSpPr>
        <p:spPr>
          <a:xfrm>
            <a:off x="1663700" y="4970463"/>
            <a:ext cx="1908175" cy="1169987"/>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Intégration disqualifiante</a:t>
            </a:r>
          </a:p>
        </p:txBody>
      </p:sp>
      <p:sp>
        <p:nvSpPr>
          <p:cNvPr id="14" name="ZoneTexte 13">
            <a:extLst>
              <a:ext uri="{FF2B5EF4-FFF2-40B4-BE49-F238E27FC236}">
                <a16:creationId xmlns:a16="http://schemas.microsoft.com/office/drawing/2014/main" id="{E299B802-6790-4BA0-8DE5-F943F10C0C0A}"/>
              </a:ext>
            </a:extLst>
          </p:cNvPr>
          <p:cNvSpPr txBox="1"/>
          <p:nvPr/>
        </p:nvSpPr>
        <p:spPr>
          <a:xfrm>
            <a:off x="1171575" y="466725"/>
            <a:ext cx="6399213" cy="369888"/>
          </a:xfrm>
          <a:prstGeom prst="rect">
            <a:avLst/>
          </a:prstGeom>
          <a:noFill/>
        </p:spPr>
        <p:txBody>
          <a:bodyPr wrap="none">
            <a:spAutoFit/>
          </a:bodyPr>
          <a:lstStyle/>
          <a:p>
            <a:pPr>
              <a:defRPr/>
            </a:pPr>
            <a:r>
              <a:rPr lang="fr-FR" b="1" dirty="0">
                <a:solidFill>
                  <a:schemeClr val="accent4">
                    <a:lumMod val="50000"/>
                  </a:schemeClr>
                </a:solidFill>
                <a:latin typeface="+mj-lt"/>
              </a:rPr>
              <a:t>Lien de participation organique </a:t>
            </a:r>
            <a:r>
              <a:rPr lang="fr-FR" dirty="0">
                <a:solidFill>
                  <a:schemeClr val="accent4">
                    <a:lumMod val="50000"/>
                  </a:schemeClr>
                </a:solidFill>
                <a:latin typeface="+mj-lt"/>
              </a:rPr>
              <a:t>(voir « </a:t>
            </a:r>
            <a:r>
              <a:rPr lang="fr-FR" i="1" dirty="0">
                <a:solidFill>
                  <a:schemeClr val="accent4">
                    <a:lumMod val="50000"/>
                  </a:schemeClr>
                </a:solidFill>
                <a:latin typeface="+mj-lt"/>
              </a:rPr>
              <a:t>le salarié de la précarité »</a:t>
            </a:r>
            <a:r>
              <a:rPr lang="fr-FR" dirty="0">
                <a:solidFill>
                  <a:schemeClr val="accent4">
                    <a:lumMod val="50000"/>
                  </a:schemeClr>
                </a:solidFill>
                <a:latin typeface="+mj-lt"/>
              </a:rPr>
              <a:t> )</a:t>
            </a:r>
          </a:p>
        </p:txBody>
      </p:sp>
      <p:sp>
        <p:nvSpPr>
          <p:cNvPr id="15" name="Rectangle 14">
            <a:extLst>
              <a:ext uri="{FF2B5EF4-FFF2-40B4-BE49-F238E27FC236}">
                <a16:creationId xmlns:a16="http://schemas.microsoft.com/office/drawing/2014/main" id="{3CE11A3B-A434-4A34-BB08-2E0E5F979A5C}"/>
              </a:ext>
            </a:extLst>
          </p:cNvPr>
          <p:cNvSpPr/>
          <p:nvPr/>
        </p:nvSpPr>
        <p:spPr>
          <a:xfrm>
            <a:off x="468313" y="981075"/>
            <a:ext cx="8064500" cy="57610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a:extLst>
              <a:ext uri="{FF2B5EF4-FFF2-40B4-BE49-F238E27FC236}">
                <a16:creationId xmlns:a16="http://schemas.microsoft.com/office/drawing/2014/main" id="{0B9953ED-A39C-4D16-9894-D2E222F68B1C}"/>
              </a:ext>
            </a:extLst>
          </p:cNvPr>
          <p:cNvCxnSpPr>
            <a:cxnSpLocks/>
            <a:stCxn id="7" idx="6"/>
            <a:endCxn id="6" idx="2"/>
          </p:cNvCxnSpPr>
          <p:nvPr/>
        </p:nvCxnSpPr>
        <p:spPr>
          <a:xfrm flipV="1">
            <a:off x="1633538" y="4222750"/>
            <a:ext cx="5699125" cy="2540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75AF91CD-052A-406C-BFBB-6C0F32BB45D6}"/>
              </a:ext>
            </a:extLst>
          </p:cNvPr>
          <p:cNvCxnSpPr>
            <a:cxnSpLocks/>
          </p:cNvCxnSpPr>
          <p:nvPr/>
        </p:nvCxnSpPr>
        <p:spPr>
          <a:xfrm flipH="1" flipV="1">
            <a:off x="4375150" y="1700213"/>
            <a:ext cx="0" cy="4297362"/>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EBE2576C-3AD3-4D46-8904-9BF89A559784}"/>
              </a:ext>
            </a:extLst>
          </p:cNvPr>
          <p:cNvSpPr txBox="1"/>
          <p:nvPr/>
        </p:nvSpPr>
        <p:spPr>
          <a:xfrm rot="16200000">
            <a:off x="3450432" y="2416969"/>
            <a:ext cx="1296987" cy="307975"/>
          </a:xfrm>
          <a:prstGeom prst="rect">
            <a:avLst/>
          </a:prstGeom>
          <a:solidFill>
            <a:schemeClr val="accent4">
              <a:lumMod val="40000"/>
              <a:lumOff val="60000"/>
            </a:schemeClr>
          </a:solidFill>
        </p:spPr>
        <p:txBody>
          <a:bodyPr>
            <a:spAutoFit/>
          </a:bodyPr>
          <a:lstStyle/>
          <a:p>
            <a:pPr algn="ctr">
              <a:defRPr/>
            </a:pPr>
            <a:r>
              <a:rPr lang="fr-FR" sz="1400" dirty="0"/>
              <a:t>Protection</a:t>
            </a:r>
          </a:p>
        </p:txBody>
      </p:sp>
      <p:sp>
        <p:nvSpPr>
          <p:cNvPr id="5" name="ZoneTexte 4">
            <a:extLst>
              <a:ext uri="{FF2B5EF4-FFF2-40B4-BE49-F238E27FC236}">
                <a16:creationId xmlns:a16="http://schemas.microsoft.com/office/drawing/2014/main" id="{1BCE78B9-9F05-4B76-9AEA-617D2C78DF5F}"/>
              </a:ext>
            </a:extLst>
          </p:cNvPr>
          <p:cNvSpPr txBox="1"/>
          <p:nvPr/>
        </p:nvSpPr>
        <p:spPr>
          <a:xfrm>
            <a:off x="5424488" y="3817938"/>
            <a:ext cx="1620837" cy="306387"/>
          </a:xfrm>
          <a:prstGeom prst="rect">
            <a:avLst/>
          </a:prstGeom>
          <a:solidFill>
            <a:schemeClr val="accent4">
              <a:lumMod val="40000"/>
              <a:lumOff val="60000"/>
            </a:schemeClr>
          </a:solidFill>
        </p:spPr>
        <p:txBody>
          <a:bodyPr>
            <a:spAutoFit/>
          </a:bodyPr>
          <a:lstStyle/>
          <a:p>
            <a:pPr algn="ctr">
              <a:defRPr/>
            </a:pPr>
            <a:r>
              <a:rPr lang="fr-FR" sz="1400" dirty="0"/>
              <a:t>Reconnaissance</a:t>
            </a:r>
          </a:p>
        </p:txBody>
      </p:sp>
      <p:sp>
        <p:nvSpPr>
          <p:cNvPr id="6" name="Ellipse 5">
            <a:extLst>
              <a:ext uri="{FF2B5EF4-FFF2-40B4-BE49-F238E27FC236}">
                <a16:creationId xmlns:a16="http://schemas.microsoft.com/office/drawing/2014/main" id="{03A4F151-AC92-47B9-928D-2328F145B334}"/>
              </a:ext>
            </a:extLst>
          </p:cNvPr>
          <p:cNvSpPr/>
          <p:nvPr/>
        </p:nvSpPr>
        <p:spPr>
          <a:xfrm>
            <a:off x="7332663" y="3971925"/>
            <a:ext cx="576262"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7" name="Ellipse 6">
            <a:extLst>
              <a:ext uri="{FF2B5EF4-FFF2-40B4-BE49-F238E27FC236}">
                <a16:creationId xmlns:a16="http://schemas.microsoft.com/office/drawing/2014/main" id="{BECE4CFD-9EE5-4DED-9D06-A0D94A8BF712}"/>
              </a:ext>
            </a:extLst>
          </p:cNvPr>
          <p:cNvSpPr/>
          <p:nvPr/>
        </p:nvSpPr>
        <p:spPr>
          <a:xfrm>
            <a:off x="1057275" y="3995738"/>
            <a:ext cx="576263" cy="503237"/>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8" name="Ellipse 7">
            <a:extLst>
              <a:ext uri="{FF2B5EF4-FFF2-40B4-BE49-F238E27FC236}">
                <a16:creationId xmlns:a16="http://schemas.microsoft.com/office/drawing/2014/main" id="{419FB083-FDFD-4BED-97DE-C027283A42C0}"/>
              </a:ext>
            </a:extLst>
          </p:cNvPr>
          <p:cNvSpPr/>
          <p:nvPr/>
        </p:nvSpPr>
        <p:spPr>
          <a:xfrm>
            <a:off x="4098925" y="5997575"/>
            <a:ext cx="576263" cy="5048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9" name="Ellipse 8">
            <a:extLst>
              <a:ext uri="{FF2B5EF4-FFF2-40B4-BE49-F238E27FC236}">
                <a16:creationId xmlns:a16="http://schemas.microsoft.com/office/drawing/2014/main" id="{ED94DCC4-50A3-4EC3-91C6-912846545A63}"/>
              </a:ext>
            </a:extLst>
          </p:cNvPr>
          <p:cNvSpPr/>
          <p:nvPr/>
        </p:nvSpPr>
        <p:spPr>
          <a:xfrm>
            <a:off x="4098925" y="1196975"/>
            <a:ext cx="574675" cy="503238"/>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latin typeface="Arial" panose="020B0604020202020204" pitchFamily="34" charset="0"/>
                <a:cs typeface="Arial" panose="020B0604020202020204" pitchFamily="34" charset="0"/>
              </a:rPr>
              <a:t>+</a:t>
            </a:r>
          </a:p>
        </p:txBody>
      </p:sp>
      <p:sp>
        <p:nvSpPr>
          <p:cNvPr id="10" name="Ellipse 9">
            <a:extLst>
              <a:ext uri="{FF2B5EF4-FFF2-40B4-BE49-F238E27FC236}">
                <a16:creationId xmlns:a16="http://schemas.microsoft.com/office/drawing/2014/main" id="{7CD42F38-4CE2-456A-8D7C-BDCF429ACE06}"/>
              </a:ext>
            </a:extLst>
          </p:cNvPr>
          <p:cNvSpPr/>
          <p:nvPr/>
        </p:nvSpPr>
        <p:spPr>
          <a:xfrm>
            <a:off x="5424488" y="4970463"/>
            <a:ext cx="1800225" cy="1511300"/>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Citoyenneté incertaine</a:t>
            </a:r>
          </a:p>
          <a:p>
            <a:pPr algn="ctr">
              <a:defRPr/>
            </a:pPr>
            <a:r>
              <a:rPr lang="fr-FR" sz="1600" dirty="0">
                <a:solidFill>
                  <a:schemeClr val="tx1"/>
                </a:solidFill>
              </a:rPr>
              <a:t>(problème d’accès aux droits)</a:t>
            </a:r>
          </a:p>
        </p:txBody>
      </p:sp>
      <p:sp>
        <p:nvSpPr>
          <p:cNvPr id="11" name="Ellipse 10">
            <a:extLst>
              <a:ext uri="{FF2B5EF4-FFF2-40B4-BE49-F238E27FC236}">
                <a16:creationId xmlns:a16="http://schemas.microsoft.com/office/drawing/2014/main" id="{631DDF47-6FBF-4428-9CCD-364E153B9E7B}"/>
              </a:ext>
            </a:extLst>
          </p:cNvPr>
          <p:cNvSpPr/>
          <p:nvPr/>
        </p:nvSpPr>
        <p:spPr>
          <a:xfrm>
            <a:off x="5424488" y="1781175"/>
            <a:ext cx="1800225" cy="1511300"/>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Pleine citoyenneté garantie</a:t>
            </a:r>
          </a:p>
        </p:txBody>
      </p:sp>
      <p:sp>
        <p:nvSpPr>
          <p:cNvPr id="12" name="Ellipse 11">
            <a:extLst>
              <a:ext uri="{FF2B5EF4-FFF2-40B4-BE49-F238E27FC236}">
                <a16:creationId xmlns:a16="http://schemas.microsoft.com/office/drawing/2014/main" id="{8B78E567-4798-4C1C-97D2-96782F26093E}"/>
              </a:ext>
            </a:extLst>
          </p:cNvPr>
          <p:cNvSpPr/>
          <p:nvPr/>
        </p:nvSpPr>
        <p:spPr>
          <a:xfrm>
            <a:off x="1663700" y="1781175"/>
            <a:ext cx="1800225" cy="1511300"/>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Sous-citoyenneté</a:t>
            </a:r>
          </a:p>
          <a:p>
            <a:pPr algn="ctr">
              <a:defRPr/>
            </a:pPr>
            <a:r>
              <a:rPr lang="fr-FR" sz="1600" dirty="0">
                <a:solidFill>
                  <a:schemeClr val="tx1"/>
                </a:solidFill>
              </a:rPr>
              <a:t>(anciens esclaves)</a:t>
            </a:r>
          </a:p>
        </p:txBody>
      </p:sp>
      <p:sp>
        <p:nvSpPr>
          <p:cNvPr id="13" name="Ellipse 12">
            <a:extLst>
              <a:ext uri="{FF2B5EF4-FFF2-40B4-BE49-F238E27FC236}">
                <a16:creationId xmlns:a16="http://schemas.microsoft.com/office/drawing/2014/main" id="{9D2F3AC9-9657-42A6-A1F4-34F4A5AB7E6F}"/>
              </a:ext>
            </a:extLst>
          </p:cNvPr>
          <p:cNvSpPr/>
          <p:nvPr/>
        </p:nvSpPr>
        <p:spPr>
          <a:xfrm>
            <a:off x="1663700" y="4970463"/>
            <a:ext cx="1800225" cy="1511300"/>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tx1"/>
                </a:solidFill>
              </a:rPr>
              <a:t>Rupture </a:t>
            </a:r>
          </a:p>
          <a:p>
            <a:pPr algn="ctr">
              <a:defRPr/>
            </a:pPr>
            <a:r>
              <a:rPr lang="fr-FR" sz="1600" dirty="0">
                <a:solidFill>
                  <a:schemeClr val="tx1"/>
                </a:solidFill>
              </a:rPr>
              <a:t>du lien</a:t>
            </a:r>
          </a:p>
        </p:txBody>
      </p:sp>
      <p:sp>
        <p:nvSpPr>
          <p:cNvPr id="14" name="ZoneTexte 13">
            <a:extLst>
              <a:ext uri="{FF2B5EF4-FFF2-40B4-BE49-F238E27FC236}">
                <a16:creationId xmlns:a16="http://schemas.microsoft.com/office/drawing/2014/main" id="{7FE3C1FB-C2EC-476A-9346-E83FC32A6A30}"/>
              </a:ext>
            </a:extLst>
          </p:cNvPr>
          <p:cNvSpPr txBox="1"/>
          <p:nvPr/>
        </p:nvSpPr>
        <p:spPr>
          <a:xfrm>
            <a:off x="3175000" y="466725"/>
            <a:ext cx="2049463" cy="368300"/>
          </a:xfrm>
          <a:prstGeom prst="rect">
            <a:avLst/>
          </a:prstGeom>
          <a:noFill/>
        </p:spPr>
        <p:txBody>
          <a:bodyPr wrap="none">
            <a:spAutoFit/>
          </a:bodyPr>
          <a:lstStyle/>
          <a:p>
            <a:pPr>
              <a:defRPr/>
            </a:pPr>
            <a:r>
              <a:rPr lang="fr-FR" b="1" dirty="0">
                <a:solidFill>
                  <a:schemeClr val="accent4">
                    <a:lumMod val="50000"/>
                  </a:schemeClr>
                </a:solidFill>
                <a:latin typeface="+mj-lt"/>
              </a:rPr>
              <a:t>Lien de citoyenneté</a:t>
            </a:r>
          </a:p>
        </p:txBody>
      </p:sp>
      <p:sp>
        <p:nvSpPr>
          <p:cNvPr id="15" name="Rectangle 14">
            <a:extLst>
              <a:ext uri="{FF2B5EF4-FFF2-40B4-BE49-F238E27FC236}">
                <a16:creationId xmlns:a16="http://schemas.microsoft.com/office/drawing/2014/main" id="{DDBEF231-E890-4124-B280-258C8109E672}"/>
              </a:ext>
            </a:extLst>
          </p:cNvPr>
          <p:cNvSpPr/>
          <p:nvPr/>
        </p:nvSpPr>
        <p:spPr>
          <a:xfrm>
            <a:off x="468313" y="981075"/>
            <a:ext cx="8064500" cy="57610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30FFE-93AF-421E-8A5D-CD3FFDB58DEF}"/>
              </a:ext>
            </a:extLst>
          </p:cNvPr>
          <p:cNvSpPr/>
          <p:nvPr/>
        </p:nvSpPr>
        <p:spPr>
          <a:xfrm>
            <a:off x="287338" y="1844675"/>
            <a:ext cx="8569325" cy="3954463"/>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spcBef>
                <a:spcPts val="600"/>
              </a:spcBef>
              <a:defRPr/>
            </a:pPr>
            <a:r>
              <a:rPr lang="fr-FR" sz="1700" dirty="0">
                <a:solidFill>
                  <a:srgbClr val="000000"/>
                </a:solidFill>
                <a:latin typeface="+mj-lt"/>
              </a:rPr>
              <a:t>On peut analyser la précarité des liens sociaux en fonction d'un déficit plus ou moins avancé de </a:t>
            </a:r>
            <a:r>
              <a:rPr lang="fr-FR" sz="1700" b="1" dirty="0">
                <a:solidFill>
                  <a:srgbClr val="000000"/>
                </a:solidFill>
                <a:latin typeface="+mj-lt"/>
              </a:rPr>
              <a:t>protection </a:t>
            </a:r>
            <a:r>
              <a:rPr lang="fr-FR" sz="1700" dirty="0">
                <a:solidFill>
                  <a:srgbClr val="000000"/>
                </a:solidFill>
                <a:latin typeface="+mj-lt"/>
              </a:rPr>
              <a:t>et d'un déni plus ou moins intense de </a:t>
            </a:r>
            <a:r>
              <a:rPr lang="fr-FR" sz="1700" b="1" dirty="0">
                <a:solidFill>
                  <a:srgbClr val="000000"/>
                </a:solidFill>
                <a:latin typeface="+mj-lt"/>
              </a:rPr>
              <a:t>reconnaissance</a:t>
            </a:r>
            <a:r>
              <a:rPr lang="fr-FR" sz="1700" dirty="0">
                <a:solidFill>
                  <a:srgbClr val="000000"/>
                </a:solidFill>
                <a:latin typeface="+mj-lt"/>
              </a:rPr>
              <a:t>. </a:t>
            </a:r>
          </a:p>
          <a:p>
            <a:pPr algn="just">
              <a:spcBef>
                <a:spcPts val="600"/>
              </a:spcBef>
              <a:defRPr/>
            </a:pPr>
            <a:r>
              <a:rPr lang="fr-FR" sz="1700" dirty="0">
                <a:solidFill>
                  <a:srgbClr val="000000"/>
                </a:solidFill>
                <a:latin typeface="+mj-lt"/>
              </a:rPr>
              <a:t>Chacun de ces liens dans son expression précaire correspond à une épreuve problématique : </a:t>
            </a:r>
          </a:p>
          <a:p>
            <a:pPr marL="742950" lvl="1" indent="-285750" algn="just">
              <a:spcBef>
                <a:spcPts val="600"/>
              </a:spcBef>
              <a:buFont typeface="Courier New" panose="02070309020205020404" pitchFamily="49" charset="0"/>
              <a:buChar char="o"/>
              <a:defRPr/>
            </a:pPr>
            <a:r>
              <a:rPr lang="fr-FR" sz="1700" dirty="0">
                <a:solidFill>
                  <a:srgbClr val="000000"/>
                </a:solidFill>
                <a:latin typeface="+mj-lt"/>
              </a:rPr>
              <a:t>le </a:t>
            </a:r>
            <a:r>
              <a:rPr lang="fr-FR" sz="1700" b="1" dirty="0">
                <a:solidFill>
                  <a:srgbClr val="000000"/>
                </a:solidFill>
                <a:latin typeface="+mj-lt"/>
              </a:rPr>
              <a:t>lien de filiation </a:t>
            </a:r>
            <a:r>
              <a:rPr lang="fr-FR" sz="1700" dirty="0">
                <a:solidFill>
                  <a:srgbClr val="000000"/>
                </a:solidFill>
                <a:latin typeface="+mj-lt"/>
              </a:rPr>
              <a:t>renvoie à l'épreuve potentielle de la </a:t>
            </a:r>
            <a:r>
              <a:rPr lang="fr-FR" sz="1700" i="1" dirty="0">
                <a:solidFill>
                  <a:srgbClr val="000000"/>
                </a:solidFill>
                <a:latin typeface="+mj-lt"/>
              </a:rPr>
              <a:t>déchéance parentale </a:t>
            </a:r>
            <a:r>
              <a:rPr lang="fr-FR" sz="1700" dirty="0">
                <a:solidFill>
                  <a:srgbClr val="000000"/>
                </a:solidFill>
                <a:latin typeface="+mj-lt"/>
              </a:rPr>
              <a:t>- pensez aux parents à qui on retire les enfants, considérés comme de </a:t>
            </a:r>
            <a:r>
              <a:rPr lang="fr-FR" sz="1700" i="1" dirty="0">
                <a:solidFill>
                  <a:srgbClr val="000000"/>
                </a:solidFill>
                <a:latin typeface="+mj-lt"/>
              </a:rPr>
              <a:t>mauvais parents</a:t>
            </a:r>
            <a:r>
              <a:rPr lang="fr-FR" sz="1700" dirty="0">
                <a:solidFill>
                  <a:srgbClr val="000000"/>
                </a:solidFill>
                <a:latin typeface="+mj-lt"/>
              </a:rPr>
              <a:t>, incapables de s'occuper de leurs enfants, ils sont infériorisés ; </a:t>
            </a:r>
          </a:p>
          <a:p>
            <a:pPr marL="742950" lvl="1" indent="-285750" algn="just">
              <a:spcBef>
                <a:spcPts val="600"/>
              </a:spcBef>
              <a:buFont typeface="Courier New" panose="02070309020205020404" pitchFamily="49" charset="0"/>
              <a:buChar char="o"/>
              <a:defRPr/>
            </a:pPr>
            <a:r>
              <a:rPr lang="fr-FR" sz="1700" dirty="0">
                <a:solidFill>
                  <a:srgbClr val="000000"/>
                </a:solidFill>
                <a:latin typeface="+mj-lt"/>
              </a:rPr>
              <a:t>le lien de </a:t>
            </a:r>
            <a:r>
              <a:rPr lang="fr-FR" sz="1700" b="1" dirty="0">
                <a:solidFill>
                  <a:srgbClr val="000000"/>
                </a:solidFill>
                <a:latin typeface="+mj-lt"/>
              </a:rPr>
              <a:t>participation élective </a:t>
            </a:r>
            <a:r>
              <a:rPr lang="fr-FR" sz="1700" dirty="0">
                <a:solidFill>
                  <a:srgbClr val="000000"/>
                </a:solidFill>
                <a:latin typeface="+mj-lt"/>
              </a:rPr>
              <a:t>(couple, réseaux d'amis), cela renvoie à l'épreuve du </a:t>
            </a:r>
            <a:r>
              <a:rPr lang="fr-FR" sz="1700" i="1" dirty="0">
                <a:solidFill>
                  <a:srgbClr val="000000"/>
                </a:solidFill>
                <a:latin typeface="+mj-lt"/>
              </a:rPr>
              <a:t>divorce ou de la séparation</a:t>
            </a:r>
            <a:r>
              <a:rPr lang="fr-FR" sz="1700" dirty="0">
                <a:solidFill>
                  <a:srgbClr val="000000"/>
                </a:solidFill>
                <a:latin typeface="+mj-lt"/>
              </a:rPr>
              <a:t>, mais aussi l'épreuve du </a:t>
            </a:r>
            <a:r>
              <a:rPr lang="fr-FR" sz="1700" i="1" dirty="0">
                <a:solidFill>
                  <a:srgbClr val="000000"/>
                </a:solidFill>
                <a:latin typeface="+mj-lt"/>
              </a:rPr>
              <a:t>rejet dans les groupes</a:t>
            </a:r>
            <a:r>
              <a:rPr lang="fr-FR" sz="1700" dirty="0">
                <a:solidFill>
                  <a:srgbClr val="000000"/>
                </a:solidFill>
                <a:latin typeface="+mj-lt"/>
              </a:rPr>
              <a:t>, de l'abandon, de la </a:t>
            </a:r>
            <a:r>
              <a:rPr lang="fr-FR" sz="1700" i="1" dirty="0">
                <a:solidFill>
                  <a:srgbClr val="000000"/>
                </a:solidFill>
                <a:latin typeface="+mj-lt"/>
              </a:rPr>
              <a:t>rupture du lien d'amitié </a:t>
            </a:r>
            <a:r>
              <a:rPr lang="fr-FR" sz="1700" dirty="0">
                <a:solidFill>
                  <a:srgbClr val="000000"/>
                </a:solidFill>
                <a:latin typeface="+mj-lt"/>
              </a:rPr>
              <a:t>; </a:t>
            </a:r>
          </a:p>
          <a:p>
            <a:pPr marL="742950" lvl="1" indent="-285750" algn="just">
              <a:spcBef>
                <a:spcPts val="600"/>
              </a:spcBef>
              <a:buFont typeface="Courier New" panose="02070309020205020404" pitchFamily="49" charset="0"/>
              <a:buChar char="o"/>
              <a:defRPr/>
            </a:pPr>
            <a:r>
              <a:rPr lang="fr-FR" sz="1700" dirty="0">
                <a:solidFill>
                  <a:srgbClr val="000000"/>
                </a:solidFill>
                <a:latin typeface="+mj-lt"/>
              </a:rPr>
              <a:t>dans le lien </a:t>
            </a:r>
            <a:r>
              <a:rPr lang="fr-FR" sz="1700" b="1" dirty="0">
                <a:solidFill>
                  <a:srgbClr val="000000"/>
                </a:solidFill>
                <a:latin typeface="+mj-lt"/>
              </a:rPr>
              <a:t>de participation organique </a:t>
            </a:r>
            <a:r>
              <a:rPr lang="fr-FR" sz="1700" dirty="0">
                <a:solidFill>
                  <a:srgbClr val="000000"/>
                </a:solidFill>
                <a:latin typeface="+mj-lt"/>
              </a:rPr>
              <a:t>l'épreuve clé c'est </a:t>
            </a:r>
            <a:r>
              <a:rPr lang="fr-FR" sz="1700" i="1" dirty="0">
                <a:solidFill>
                  <a:srgbClr val="000000"/>
                </a:solidFill>
                <a:latin typeface="+mj-lt"/>
              </a:rPr>
              <a:t>le chômage. </a:t>
            </a:r>
          </a:p>
          <a:p>
            <a:pPr marL="742950" lvl="1" indent="-285750" algn="just">
              <a:spcBef>
                <a:spcPts val="600"/>
              </a:spcBef>
              <a:buFont typeface="Courier New" panose="02070309020205020404" pitchFamily="49" charset="0"/>
              <a:buChar char="o"/>
              <a:defRPr/>
            </a:pPr>
            <a:r>
              <a:rPr lang="fr-FR" sz="1700" dirty="0">
                <a:solidFill>
                  <a:srgbClr val="000000"/>
                </a:solidFill>
                <a:latin typeface="+mj-lt"/>
              </a:rPr>
              <a:t>et enfin dans le </a:t>
            </a:r>
            <a:r>
              <a:rPr lang="fr-FR" sz="1700" b="1" dirty="0">
                <a:solidFill>
                  <a:srgbClr val="000000"/>
                </a:solidFill>
                <a:latin typeface="+mj-lt"/>
              </a:rPr>
              <a:t>lien de citoyenneté</a:t>
            </a:r>
            <a:r>
              <a:rPr lang="fr-FR" sz="1700" dirty="0">
                <a:solidFill>
                  <a:srgbClr val="000000"/>
                </a:solidFill>
                <a:latin typeface="+mj-lt"/>
              </a:rPr>
              <a:t>, on trouve des épreuves sous l'angle de </a:t>
            </a:r>
            <a:r>
              <a:rPr lang="fr-FR" sz="1700" i="1" dirty="0">
                <a:solidFill>
                  <a:srgbClr val="000000"/>
                </a:solidFill>
                <a:latin typeface="+mj-lt"/>
              </a:rPr>
              <a:t>l'exil</a:t>
            </a:r>
            <a:r>
              <a:rPr lang="fr-FR" sz="1700" dirty="0">
                <a:solidFill>
                  <a:srgbClr val="000000"/>
                </a:solidFill>
                <a:latin typeface="+mj-lt"/>
              </a:rPr>
              <a:t>, de la perte des droits relatifs à une inscription citoyenne dans une nation donnée.</a:t>
            </a:r>
          </a:p>
          <a:p>
            <a:pPr lvl="1" algn="r">
              <a:spcBef>
                <a:spcPts val="600"/>
              </a:spcBef>
              <a:defRPr/>
            </a:pPr>
            <a:r>
              <a:rPr lang="fr-FR" sz="1700" dirty="0">
                <a:solidFill>
                  <a:srgbClr val="000000"/>
                </a:solidFill>
                <a:latin typeface="+mj-lt"/>
              </a:rPr>
              <a:t>Serge Paugam, le lien social, ENS, 2012</a:t>
            </a:r>
          </a:p>
        </p:txBody>
      </p:sp>
      <p:sp>
        <p:nvSpPr>
          <p:cNvPr id="5" name="Rectangle 4">
            <a:extLst>
              <a:ext uri="{FF2B5EF4-FFF2-40B4-BE49-F238E27FC236}">
                <a16:creationId xmlns:a16="http://schemas.microsoft.com/office/drawing/2014/main" id="{474E96FC-5684-4E24-82E4-5708F8CFAD54}"/>
              </a:ext>
            </a:extLst>
          </p:cNvPr>
          <p:cNvSpPr/>
          <p:nvPr/>
        </p:nvSpPr>
        <p:spPr>
          <a:xfrm>
            <a:off x="277813" y="404813"/>
            <a:ext cx="3789362" cy="1016000"/>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defRPr/>
            </a:pPr>
            <a:r>
              <a:rPr lang="fr-FR" sz="2000" dirty="0">
                <a:solidFill>
                  <a:srgbClr val="000000"/>
                </a:solidFill>
                <a:latin typeface="+mj-lt"/>
                <a:hlinkClick r:id="rId2"/>
              </a:rPr>
              <a:t>Le lien social </a:t>
            </a:r>
            <a:endParaRPr lang="fr-FR" sz="2000" dirty="0">
              <a:solidFill>
                <a:srgbClr val="000000"/>
              </a:solidFill>
              <a:latin typeface="+mj-lt"/>
            </a:endParaRPr>
          </a:p>
          <a:p>
            <a:pPr>
              <a:defRPr/>
            </a:pPr>
            <a:r>
              <a:rPr lang="fr-FR" sz="2000" dirty="0">
                <a:solidFill>
                  <a:srgbClr val="000000"/>
                </a:solidFill>
                <a:latin typeface="+mj-lt"/>
              </a:rPr>
              <a:t>Entretien avec Serge Paugam</a:t>
            </a:r>
          </a:p>
          <a:p>
            <a:pPr>
              <a:defRPr/>
            </a:pPr>
            <a:r>
              <a:rPr lang="fr-FR" sz="2000" dirty="0">
                <a:solidFill>
                  <a:srgbClr val="666666"/>
                </a:solidFill>
                <a:latin typeface="+mj-lt"/>
              </a:rPr>
              <a:t>Publié le 06/07/2012</a:t>
            </a:r>
          </a:p>
        </p:txBody>
      </p:sp>
      <p:pic>
        <p:nvPicPr>
          <p:cNvPr id="28676" name="Picture 2" descr="http://ses.ens-lyon.fr/ses/configuration/fiche-de-configuration-charte-ENS/@@images/logo_site">
            <a:extLst>
              <a:ext uri="{FF2B5EF4-FFF2-40B4-BE49-F238E27FC236}">
                <a16:creationId xmlns:a16="http://schemas.microsoft.com/office/drawing/2014/main" id="{BBD80265-165C-4963-B605-6EBA75C31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74625"/>
            <a:ext cx="1447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Le lien social : entretien avec Serge Paugam ">
            <a:extLst>
              <a:ext uri="{FF2B5EF4-FFF2-40B4-BE49-F238E27FC236}">
                <a16:creationId xmlns:a16="http://schemas.microsoft.com/office/drawing/2014/main" id="{1A4C8884-F93D-45E0-9E5D-55B25888F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06375"/>
            <a:ext cx="12954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0D215E-A67F-444E-9084-CB8C8FC9C3D3}"/>
              </a:ext>
            </a:extLst>
          </p:cNvPr>
          <p:cNvSpPr txBox="1"/>
          <p:nvPr/>
        </p:nvSpPr>
        <p:spPr>
          <a:xfrm>
            <a:off x="277813" y="1120775"/>
            <a:ext cx="5545137" cy="400050"/>
          </a:xfrm>
          <a:prstGeom prst="rect">
            <a:avLst/>
          </a:prstGeom>
          <a:noFill/>
        </p:spPr>
        <p:txBody>
          <a:bodyPr>
            <a:spAutoFit/>
          </a:bodyPr>
          <a:lstStyle/>
          <a:p>
            <a:pPr>
              <a:defRPr/>
            </a:pPr>
            <a:r>
              <a:rPr lang="fr-FR" sz="2000" b="1" dirty="0">
                <a:solidFill>
                  <a:schemeClr val="accent4">
                    <a:lumMod val="50000"/>
                  </a:schemeClr>
                </a:solidFill>
                <a:latin typeface="+mj-lt"/>
              </a:rPr>
              <a:t>Trois groupes : la famille, la patrie et l’humanité</a:t>
            </a:r>
          </a:p>
        </p:txBody>
      </p:sp>
      <p:sp>
        <p:nvSpPr>
          <p:cNvPr id="3" name="ZoneTexte 2">
            <a:extLst>
              <a:ext uri="{FF2B5EF4-FFF2-40B4-BE49-F238E27FC236}">
                <a16:creationId xmlns:a16="http://schemas.microsoft.com/office/drawing/2014/main" id="{79D32FC9-A7C9-4D5C-B3D1-06316D9F6C1C}"/>
              </a:ext>
            </a:extLst>
          </p:cNvPr>
          <p:cNvSpPr txBox="1"/>
          <p:nvPr/>
        </p:nvSpPr>
        <p:spPr>
          <a:xfrm>
            <a:off x="150813" y="1831975"/>
            <a:ext cx="6516687" cy="923925"/>
          </a:xfrm>
          <a:prstGeom prst="rect">
            <a:avLst/>
          </a:prstGeom>
          <a:noFill/>
        </p:spPr>
        <p:txBody>
          <a:bodyPr>
            <a:spAutoFit/>
          </a:bodyPr>
          <a:lstStyle/>
          <a:p>
            <a:pPr marL="285750" indent="-285750" algn="just">
              <a:buFont typeface="Wingdings" panose="05000000000000000000" pitchFamily="2" charset="2"/>
              <a:buChar char="§"/>
              <a:defRPr/>
            </a:pPr>
            <a:r>
              <a:rPr lang="fr-FR" dirty="0">
                <a:latin typeface="+mn-lt"/>
              </a:rPr>
              <a:t>Ces trois groupes correspondent, selon Durkheim, à des phases différentes de notre existence sociale et morale, mais ils peuvent aujourd’hui se superposer sans s’exclure : </a:t>
            </a:r>
          </a:p>
        </p:txBody>
      </p:sp>
      <p:sp>
        <p:nvSpPr>
          <p:cNvPr id="4" name="ZoneTexte 3">
            <a:extLst>
              <a:ext uri="{FF2B5EF4-FFF2-40B4-BE49-F238E27FC236}">
                <a16:creationId xmlns:a16="http://schemas.microsoft.com/office/drawing/2014/main" id="{2400D042-BF4A-42D0-A91F-88F8A486D994}"/>
              </a:ext>
            </a:extLst>
          </p:cNvPr>
          <p:cNvSpPr txBox="1"/>
          <p:nvPr/>
        </p:nvSpPr>
        <p:spPr>
          <a:xfrm>
            <a:off x="280988" y="2868613"/>
            <a:ext cx="6516687" cy="2108200"/>
          </a:xfrm>
          <a:prstGeom prst="rect">
            <a:avLst/>
          </a:prstGeom>
          <a:noFill/>
          <a:ln>
            <a:solidFill>
              <a:schemeClr val="tx1">
                <a:lumMod val="50000"/>
                <a:lumOff val="50000"/>
              </a:schemeClr>
            </a:solidFill>
            <a:prstDash val="sysDot"/>
          </a:ln>
        </p:spPr>
        <p:txBody>
          <a:bodyPr>
            <a:spAutoFit/>
          </a:bodyPr>
          <a:lstStyle/>
          <a:p>
            <a:pPr algn="just">
              <a:defRPr/>
            </a:pPr>
            <a:r>
              <a:rPr lang="fr-FR" i="1" dirty="0">
                <a:latin typeface="+mn-lt"/>
              </a:rPr>
              <a:t>« De même que chacun d’eux a son rôle dans la suite du développement historique, ils se </a:t>
            </a:r>
            <a:r>
              <a:rPr lang="fr-FR" b="1" i="1" dirty="0">
                <a:latin typeface="+mn-lt"/>
              </a:rPr>
              <a:t>complètent mutuellement </a:t>
            </a:r>
            <a:r>
              <a:rPr lang="fr-FR" i="1" dirty="0">
                <a:latin typeface="+mn-lt"/>
              </a:rPr>
              <a:t>dans le présent ; chacun a sa fonction. </a:t>
            </a:r>
            <a:r>
              <a:rPr lang="fr-FR" b="1" i="1" dirty="0">
                <a:latin typeface="+mn-lt"/>
              </a:rPr>
              <a:t>La famille </a:t>
            </a:r>
            <a:r>
              <a:rPr lang="fr-FR" i="1" dirty="0">
                <a:latin typeface="+mn-lt"/>
              </a:rPr>
              <a:t>enveloppe l’individu d’une toute autre manière que </a:t>
            </a:r>
            <a:r>
              <a:rPr lang="fr-FR" b="1" i="1" dirty="0">
                <a:latin typeface="+mn-lt"/>
              </a:rPr>
              <a:t>la patrie</a:t>
            </a:r>
            <a:r>
              <a:rPr lang="fr-FR" i="1" dirty="0">
                <a:latin typeface="+mn-lt"/>
              </a:rPr>
              <a:t>, et répond à d’autres besoins moraux. Il n’y a pas à faire un choix exclusif entre eux. L’homme n’est véritablement complet que s’il est soumis à cette triple action »</a:t>
            </a:r>
          </a:p>
          <a:p>
            <a:pPr algn="r">
              <a:spcBef>
                <a:spcPts val="600"/>
              </a:spcBef>
              <a:defRPr/>
            </a:pPr>
            <a:r>
              <a:rPr lang="fr-FR" i="1" dirty="0">
                <a:latin typeface="+mn-lt"/>
              </a:rPr>
              <a:t>Emile Durkheim, L’éducation morale</a:t>
            </a:r>
            <a:r>
              <a:rPr lang="fr-FR" dirty="0">
                <a:latin typeface="+mn-lt"/>
              </a:rPr>
              <a:t> (1903), PUF, 2012, page 63.</a:t>
            </a:r>
          </a:p>
        </p:txBody>
      </p:sp>
      <p:pic>
        <p:nvPicPr>
          <p:cNvPr id="41986" name="Picture 2" descr="RÃ©sultat de recherche d'images pour &quot;l'Ã©ducation morale durkheim&quot;">
            <a:extLst>
              <a:ext uri="{FF2B5EF4-FFF2-40B4-BE49-F238E27FC236}">
                <a16:creationId xmlns:a16="http://schemas.microsoft.com/office/drawing/2014/main" id="{CF09B60A-59B2-4BF3-A13F-CBDD7F852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778000"/>
            <a:ext cx="20669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2A7415D-7BA7-4CC5-851F-1A7AA4708D4B}"/>
              </a:ext>
            </a:extLst>
          </p:cNvPr>
          <p:cNvSpPr/>
          <p:nvPr/>
        </p:nvSpPr>
        <p:spPr>
          <a:xfrm>
            <a:off x="150813" y="347663"/>
            <a:ext cx="6400800" cy="430212"/>
          </a:xfrm>
          <a:prstGeom prst="rect">
            <a:avLst/>
          </a:prstGeom>
        </p:spPr>
        <p:txBody>
          <a:bodyPr>
            <a:spAutoFit/>
          </a:bodyPr>
          <a:lstStyle/>
          <a:p>
            <a:pPr>
              <a:spcBef>
                <a:spcPts val="1200"/>
              </a:spcBef>
              <a:defRPr/>
            </a:pPr>
            <a:r>
              <a:rPr lang="fr-FR" sz="2200" b="1" dirty="0">
                <a:solidFill>
                  <a:schemeClr val="accent4">
                    <a:lumMod val="50000"/>
                  </a:schemeClr>
                </a:solidFill>
                <a:latin typeface="+mj-lt"/>
              </a:rPr>
              <a:t>3. L’entrecroisement inégal des liens sociaux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49961D8-C046-43AF-8C1C-BEF44F38AA3E}"/>
              </a:ext>
            </a:extLst>
          </p:cNvPr>
          <p:cNvSpPr txBox="1"/>
          <p:nvPr/>
        </p:nvSpPr>
        <p:spPr>
          <a:xfrm>
            <a:off x="395288" y="547688"/>
            <a:ext cx="8353425" cy="400050"/>
          </a:xfrm>
          <a:prstGeom prst="rect">
            <a:avLst/>
          </a:prstGeom>
          <a:noFill/>
        </p:spPr>
        <p:txBody>
          <a:bodyPr>
            <a:spAutoFit/>
          </a:bodyPr>
          <a:lstStyle/>
          <a:p>
            <a:pPr>
              <a:defRPr/>
            </a:pPr>
            <a:r>
              <a:rPr lang="fr-FR" sz="2000" b="1" dirty="0">
                <a:solidFill>
                  <a:schemeClr val="accent4">
                    <a:lumMod val="50000"/>
                  </a:schemeClr>
                </a:solidFill>
                <a:latin typeface="+mj-lt"/>
              </a:rPr>
              <a:t>Et la corporation ?</a:t>
            </a:r>
          </a:p>
        </p:txBody>
      </p:sp>
      <p:sp>
        <p:nvSpPr>
          <p:cNvPr id="3" name="ZoneTexte 2">
            <a:extLst>
              <a:ext uri="{FF2B5EF4-FFF2-40B4-BE49-F238E27FC236}">
                <a16:creationId xmlns:a16="http://schemas.microsoft.com/office/drawing/2014/main" id="{AE8B54F9-DF32-4332-BD3D-1A469B4FCE29}"/>
              </a:ext>
            </a:extLst>
          </p:cNvPr>
          <p:cNvSpPr txBox="1"/>
          <p:nvPr/>
        </p:nvSpPr>
        <p:spPr>
          <a:xfrm>
            <a:off x="395288" y="1196975"/>
            <a:ext cx="8353425" cy="1200150"/>
          </a:xfrm>
          <a:prstGeom prst="rect">
            <a:avLst/>
          </a:prstGeom>
          <a:noFill/>
        </p:spPr>
        <p:txBody>
          <a:bodyPr>
            <a:spAutoFit/>
          </a:bodyPr>
          <a:lstStyle/>
          <a:p>
            <a:pPr marL="285750" indent="-285750" algn="just">
              <a:buFont typeface="Wingdings" panose="05000000000000000000" pitchFamily="2" charset="2"/>
              <a:buChar char="§"/>
              <a:defRPr/>
            </a:pPr>
            <a:r>
              <a:rPr lang="fr-FR" dirty="0">
                <a:latin typeface="+mj-lt"/>
              </a:rPr>
              <a:t>On ne peut être que </a:t>
            </a:r>
            <a:r>
              <a:rPr lang="fr-FR" u="sng" dirty="0">
                <a:latin typeface="+mj-lt"/>
              </a:rPr>
              <a:t>surpris par le fait que Durkheim ne cite pas </a:t>
            </a:r>
            <a:r>
              <a:rPr lang="fr-FR" i="1" u="sng" dirty="0">
                <a:latin typeface="+mj-lt"/>
              </a:rPr>
              <a:t>la corporation </a:t>
            </a:r>
            <a:r>
              <a:rPr lang="fr-FR" u="sng" dirty="0">
                <a:latin typeface="+mj-lt"/>
              </a:rPr>
              <a:t>ou le </a:t>
            </a:r>
            <a:r>
              <a:rPr lang="fr-FR" i="1" u="sng" dirty="0">
                <a:latin typeface="+mj-lt"/>
              </a:rPr>
              <a:t>groupement professionnel </a:t>
            </a:r>
            <a:r>
              <a:rPr lang="fr-FR" u="sng" dirty="0">
                <a:latin typeface="+mj-lt"/>
              </a:rPr>
              <a:t>comme groupe social fondamental</a:t>
            </a:r>
            <a:r>
              <a:rPr lang="fr-FR" dirty="0">
                <a:latin typeface="+mj-lt"/>
              </a:rPr>
              <a:t>, alors qu’il en a fait ailleurs, notamment dans la préface à la seconde édition de « </a:t>
            </a:r>
            <a:r>
              <a:rPr lang="fr-FR" i="1" dirty="0">
                <a:latin typeface="+mj-lt"/>
              </a:rPr>
              <a:t>la division du travail social </a:t>
            </a:r>
            <a:r>
              <a:rPr lang="fr-FR" dirty="0">
                <a:latin typeface="+mj-lt"/>
              </a:rPr>
              <a:t>», l’une des solutions aux menaces du monde du travail.</a:t>
            </a:r>
          </a:p>
        </p:txBody>
      </p:sp>
      <p:sp>
        <p:nvSpPr>
          <p:cNvPr id="4" name="Rectangle 3">
            <a:extLst>
              <a:ext uri="{FF2B5EF4-FFF2-40B4-BE49-F238E27FC236}">
                <a16:creationId xmlns:a16="http://schemas.microsoft.com/office/drawing/2014/main" id="{C72B19AA-4E4C-4D65-AAF2-3910F7B5DB1E}"/>
              </a:ext>
            </a:extLst>
          </p:cNvPr>
          <p:cNvSpPr/>
          <p:nvPr/>
        </p:nvSpPr>
        <p:spPr>
          <a:xfrm>
            <a:off x="395288" y="2492375"/>
            <a:ext cx="8353425" cy="1200150"/>
          </a:xfrm>
          <a:prstGeom prst="rect">
            <a:avLst/>
          </a:prstGeom>
        </p:spPr>
        <p:txBody>
          <a:bodyPr>
            <a:spAutoFit/>
          </a:bodyPr>
          <a:lstStyle/>
          <a:p>
            <a:pPr marL="285750" indent="-285750" algn="just">
              <a:buFont typeface="Wingdings" panose="05000000000000000000" pitchFamily="2" charset="2"/>
              <a:buChar char="§"/>
              <a:defRPr/>
            </a:pPr>
            <a:r>
              <a:rPr lang="fr-FR" dirty="0">
                <a:latin typeface="+mj-lt"/>
              </a:rPr>
              <a:t>A vrai dire, il ne l’a pas évacué entièrement. Au début de la sixième leçon, il énumère, en les ordonnant, les sociétés diverses dans lesquelles nous sommes engagés et on trouve alors non pas trois groupes, mais cinq </a:t>
            </a:r>
            <a:r>
              <a:rPr lang="fr-FR" b="1" dirty="0">
                <a:latin typeface="+mj-lt"/>
              </a:rPr>
              <a:t>: la famille, la corporation, l’association politique, la patrie, l’humanité.</a:t>
            </a:r>
          </a:p>
        </p:txBody>
      </p:sp>
      <p:sp>
        <p:nvSpPr>
          <p:cNvPr id="5" name="Rectangle 4">
            <a:extLst>
              <a:ext uri="{FF2B5EF4-FFF2-40B4-BE49-F238E27FC236}">
                <a16:creationId xmlns:a16="http://schemas.microsoft.com/office/drawing/2014/main" id="{3B2F190B-40D6-4044-9138-11CD9879E5F9}"/>
              </a:ext>
            </a:extLst>
          </p:cNvPr>
          <p:cNvSpPr/>
          <p:nvPr/>
        </p:nvSpPr>
        <p:spPr>
          <a:xfrm>
            <a:off x="395288" y="3789363"/>
            <a:ext cx="8353425" cy="1200150"/>
          </a:xfrm>
          <a:prstGeom prst="rect">
            <a:avLst/>
          </a:prstGeom>
        </p:spPr>
        <p:txBody>
          <a:bodyPr>
            <a:spAutoFit/>
          </a:bodyPr>
          <a:lstStyle/>
          <a:p>
            <a:pPr marL="285750" indent="-285750" algn="just">
              <a:buFont typeface="Wingdings" panose="05000000000000000000" pitchFamily="2" charset="2"/>
              <a:buChar char="§"/>
              <a:defRPr/>
            </a:pPr>
            <a:r>
              <a:rPr lang="fr-FR" dirty="0">
                <a:latin typeface="+mj-lt"/>
              </a:rPr>
              <a:t>L’hésitation de Durkheim s’explique par le fait </a:t>
            </a:r>
            <a:r>
              <a:rPr lang="fr-FR" u="sng" dirty="0">
                <a:latin typeface="+mj-lt"/>
              </a:rPr>
              <a:t>que « </a:t>
            </a:r>
            <a:r>
              <a:rPr lang="fr-FR" i="1" u="sng" dirty="0">
                <a:latin typeface="+mj-lt"/>
              </a:rPr>
              <a:t>le groupe professionnel</a:t>
            </a:r>
            <a:r>
              <a:rPr lang="fr-FR" u="sng" dirty="0">
                <a:latin typeface="+mj-lt"/>
              </a:rPr>
              <a:t> » n’est pas encore suffisamment organisé</a:t>
            </a:r>
            <a:r>
              <a:rPr lang="fr-FR" dirty="0">
                <a:latin typeface="+mj-lt"/>
              </a:rPr>
              <a:t>. C’est un groupe en devenir. C’est avec l’idée qu’il devienne un groupe fondamental qu’il rédigera par la suite la 2</a:t>
            </a:r>
            <a:r>
              <a:rPr lang="fr-FR" baseline="30000" dirty="0">
                <a:latin typeface="+mj-lt"/>
              </a:rPr>
              <a:t>nde</a:t>
            </a:r>
            <a:r>
              <a:rPr lang="fr-FR" dirty="0">
                <a:latin typeface="+mj-lt"/>
              </a:rPr>
              <a:t> préface à « </a:t>
            </a:r>
            <a:r>
              <a:rPr lang="fr-FR" i="1" dirty="0">
                <a:latin typeface="+mj-lt"/>
              </a:rPr>
              <a:t>la division du travail social ».</a:t>
            </a:r>
            <a:endParaRPr lang="fr-FR" b="1"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FDB412-8BC9-4405-9ABF-11AD3F249615}"/>
              </a:ext>
            </a:extLst>
          </p:cNvPr>
          <p:cNvSpPr txBox="1"/>
          <p:nvPr/>
        </p:nvSpPr>
        <p:spPr>
          <a:xfrm>
            <a:off x="246063" y="328613"/>
            <a:ext cx="8183562" cy="401637"/>
          </a:xfrm>
          <a:prstGeom prst="rect">
            <a:avLst/>
          </a:prstGeom>
          <a:noFill/>
        </p:spPr>
        <p:txBody>
          <a:bodyPr wrap="none">
            <a:spAutoFit/>
          </a:bodyPr>
          <a:lstStyle/>
          <a:p>
            <a:pPr>
              <a:defRPr/>
            </a:pPr>
            <a:r>
              <a:rPr lang="fr-FR" sz="2000" b="1" dirty="0">
                <a:solidFill>
                  <a:schemeClr val="accent4">
                    <a:lumMod val="50000"/>
                  </a:schemeClr>
                </a:solidFill>
                <a:latin typeface="+mj-lt"/>
              </a:rPr>
              <a:t>Réponse de Durkheim à la hiérarchie des attachements aux groupes sociaux</a:t>
            </a:r>
          </a:p>
        </p:txBody>
      </p:sp>
      <p:pic>
        <p:nvPicPr>
          <p:cNvPr id="3" name="Picture 2" descr="RÃ©sultat de recherche d'images pour &quot;l'Ã©ducation morale durkheim&quot;">
            <a:extLst>
              <a:ext uri="{FF2B5EF4-FFF2-40B4-BE49-F238E27FC236}">
                <a16:creationId xmlns:a16="http://schemas.microsoft.com/office/drawing/2014/main" id="{D08068F3-DB66-46B6-AFD6-0AC07BD9B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773238"/>
            <a:ext cx="24272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7C940979-1841-4463-9170-9D231E381117}"/>
              </a:ext>
            </a:extLst>
          </p:cNvPr>
          <p:cNvSpPr txBox="1"/>
          <p:nvPr/>
        </p:nvSpPr>
        <p:spPr>
          <a:xfrm>
            <a:off x="258763" y="831850"/>
            <a:ext cx="3449637" cy="369888"/>
          </a:xfrm>
          <a:prstGeom prst="rect">
            <a:avLst/>
          </a:prstGeom>
          <a:noFill/>
        </p:spPr>
        <p:txBody>
          <a:bodyPr>
            <a:spAutoFit/>
          </a:bodyPr>
          <a:lstStyle/>
          <a:p>
            <a:pPr>
              <a:defRPr/>
            </a:pPr>
            <a:r>
              <a:rPr lang="fr-FR" i="1" dirty="0">
                <a:solidFill>
                  <a:schemeClr val="accent4">
                    <a:lumMod val="50000"/>
                  </a:schemeClr>
                </a:solidFill>
                <a:latin typeface="+mj-lt"/>
              </a:rPr>
              <a:t>« L’Education morale » </a:t>
            </a:r>
            <a:r>
              <a:rPr lang="fr-FR" dirty="0">
                <a:solidFill>
                  <a:schemeClr val="accent4">
                    <a:lumMod val="50000"/>
                  </a:schemeClr>
                </a:solidFill>
                <a:latin typeface="+mj-lt"/>
              </a:rPr>
              <a:t>(page 63)</a:t>
            </a:r>
          </a:p>
        </p:txBody>
      </p:sp>
      <p:sp>
        <p:nvSpPr>
          <p:cNvPr id="5" name="ZoneTexte 4">
            <a:extLst>
              <a:ext uri="{FF2B5EF4-FFF2-40B4-BE49-F238E27FC236}">
                <a16:creationId xmlns:a16="http://schemas.microsoft.com/office/drawing/2014/main" id="{801DF14E-C9A8-4D9F-B0DE-6A8AF890A5D6}"/>
              </a:ext>
            </a:extLst>
          </p:cNvPr>
          <p:cNvSpPr txBox="1"/>
          <p:nvPr/>
        </p:nvSpPr>
        <p:spPr>
          <a:xfrm>
            <a:off x="258763" y="1417638"/>
            <a:ext cx="6113462" cy="2892425"/>
          </a:xfrm>
          <a:prstGeom prst="rect">
            <a:avLst/>
          </a:prstGeom>
          <a:noFill/>
        </p:spPr>
        <p:txBody>
          <a:bodyPr>
            <a:spAutoFit/>
          </a:bodyPr>
          <a:lstStyle/>
          <a:p>
            <a:pPr algn="just">
              <a:spcBef>
                <a:spcPts val="600"/>
              </a:spcBef>
              <a:defRPr/>
            </a:pPr>
            <a:r>
              <a:rPr lang="fr-FR" dirty="0">
                <a:latin typeface="+mj-lt"/>
              </a:rPr>
              <a:t>La réponse de Durkheim sur la hiérarchie de ces groupes sociaux est intéressante :</a:t>
            </a:r>
          </a:p>
          <a:p>
            <a:pPr marL="285750" indent="-285750" algn="just">
              <a:spcBef>
                <a:spcPts val="600"/>
              </a:spcBef>
              <a:buFont typeface="Wingdings" panose="05000000000000000000" pitchFamily="2" charset="2"/>
              <a:buChar char="§"/>
              <a:defRPr/>
            </a:pPr>
            <a:r>
              <a:rPr lang="fr-FR" dirty="0">
                <a:latin typeface="+mj-lt"/>
              </a:rPr>
              <a:t>Pour lui, il ne fait aucun doute que si </a:t>
            </a:r>
            <a:r>
              <a:rPr lang="fr-FR" b="1" dirty="0">
                <a:latin typeface="+mj-lt"/>
              </a:rPr>
              <a:t>la famille</a:t>
            </a:r>
            <a:r>
              <a:rPr lang="fr-FR" dirty="0">
                <a:latin typeface="+mj-lt"/>
              </a:rPr>
              <a:t>, </a:t>
            </a:r>
            <a:r>
              <a:rPr lang="fr-FR" b="1" dirty="0">
                <a:latin typeface="+mj-lt"/>
              </a:rPr>
              <a:t>la patrie </a:t>
            </a:r>
            <a:r>
              <a:rPr lang="fr-FR" dirty="0">
                <a:latin typeface="+mj-lt"/>
              </a:rPr>
              <a:t>et </a:t>
            </a:r>
            <a:r>
              <a:rPr lang="fr-FR" b="1" dirty="0">
                <a:latin typeface="+mj-lt"/>
              </a:rPr>
              <a:t>l’humanité</a:t>
            </a:r>
            <a:r>
              <a:rPr lang="fr-FR" dirty="0">
                <a:latin typeface="+mj-lt"/>
              </a:rPr>
              <a:t> – pour nous en tenir aux trois principaux – sont tous vitaux.</a:t>
            </a:r>
          </a:p>
          <a:p>
            <a:pPr marL="263525" algn="just">
              <a:spcBef>
                <a:spcPts val="600"/>
              </a:spcBef>
              <a:defRPr/>
            </a:pPr>
            <a:r>
              <a:rPr lang="fr-FR" dirty="0">
                <a:latin typeface="+mj-lt"/>
              </a:rPr>
              <a:t>« </a:t>
            </a:r>
            <a:r>
              <a:rPr lang="fr-FR" i="1" dirty="0">
                <a:latin typeface="+mj-lt"/>
              </a:rPr>
              <a:t>de toute évidence, les fins domestiques sont et deviennent subordonnées aux fins nationales, par cela seul que </a:t>
            </a:r>
            <a:r>
              <a:rPr lang="fr-FR" b="1" i="1" dirty="0">
                <a:latin typeface="+mj-lt"/>
              </a:rPr>
              <a:t>la patrie </a:t>
            </a:r>
            <a:r>
              <a:rPr lang="fr-FR" i="1" dirty="0">
                <a:latin typeface="+mj-lt"/>
              </a:rPr>
              <a:t>est un groupe social d’un ordre plus élevé</a:t>
            </a:r>
            <a:r>
              <a:rPr lang="fr-FR" dirty="0">
                <a:latin typeface="+mj-lt"/>
              </a:rPr>
              <a:t> ».</a:t>
            </a:r>
          </a:p>
          <a:p>
            <a:pPr marL="263525" indent="-263525" algn="just">
              <a:spcBef>
                <a:spcPts val="1200"/>
              </a:spcBef>
              <a:buFont typeface="Wingdings" panose="05000000000000000000" pitchFamily="2" charset="2"/>
              <a:buChar char="§"/>
              <a:defRPr/>
            </a:pPr>
            <a:r>
              <a:rPr lang="fr-FR" b="1" dirty="0">
                <a:latin typeface="+mj-lt"/>
              </a:rPr>
              <a:t>L’Etat doit primer la famille </a:t>
            </a:r>
            <a:r>
              <a:rPr lang="fr-FR" i="1" dirty="0">
                <a:latin typeface="+mj-lt"/>
              </a:rPr>
              <a:t>(Durkheim en bon républicain !)</a:t>
            </a:r>
          </a:p>
        </p:txBody>
      </p:sp>
      <p:sp>
        <p:nvSpPr>
          <p:cNvPr id="6" name="Rectangle 5">
            <a:extLst>
              <a:ext uri="{FF2B5EF4-FFF2-40B4-BE49-F238E27FC236}">
                <a16:creationId xmlns:a16="http://schemas.microsoft.com/office/drawing/2014/main" id="{F874908B-19CD-47D0-B21C-D8EA215232AF}"/>
              </a:ext>
            </a:extLst>
          </p:cNvPr>
          <p:cNvSpPr/>
          <p:nvPr/>
        </p:nvSpPr>
        <p:spPr>
          <a:xfrm>
            <a:off x="211138" y="4424363"/>
            <a:ext cx="6161087" cy="2108200"/>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En ce qui concerne </a:t>
            </a:r>
            <a:r>
              <a:rPr lang="fr-FR" b="1" dirty="0">
                <a:latin typeface="+mn-lt"/>
              </a:rPr>
              <a:t>l’humanité</a:t>
            </a:r>
            <a:r>
              <a:rPr lang="fr-FR" dirty="0">
                <a:latin typeface="+mn-lt"/>
              </a:rPr>
              <a:t> comme groupe d’appartenance, il serait facile d’en concevoir la supériorité par rapport à </a:t>
            </a:r>
            <a:r>
              <a:rPr lang="fr-FR" b="1" dirty="0">
                <a:latin typeface="+mn-lt"/>
              </a:rPr>
              <a:t>la patrie </a:t>
            </a:r>
            <a:r>
              <a:rPr lang="fr-FR" dirty="0">
                <a:latin typeface="+mn-lt"/>
              </a:rPr>
              <a:t>tant les fins humaines paraissent plus hautes que les fins nationales. </a:t>
            </a:r>
          </a:p>
          <a:p>
            <a:pPr marL="271463" algn="just">
              <a:spcBef>
                <a:spcPts val="600"/>
              </a:spcBef>
              <a:defRPr/>
            </a:pPr>
            <a:r>
              <a:rPr lang="fr-FR" dirty="0">
                <a:latin typeface="+mn-lt"/>
              </a:rPr>
              <a:t>Mais, cette suprématie reste équivoque puisqu’elle ne renvoie pas à une société constituée. Elle ne possède pas d’organisation propre. C’est un terme </a:t>
            </a:r>
            <a:r>
              <a:rPr lang="fr-FR" i="1" dirty="0">
                <a:latin typeface="+mn-lt"/>
              </a:rPr>
              <a:t>trop abstrait</a:t>
            </a:r>
            <a:r>
              <a:rPr lang="fr-FR"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Ã©sultat de recherche d'images pour &quot;lien social paugam&quot;">
            <a:extLst>
              <a:ext uri="{FF2B5EF4-FFF2-40B4-BE49-F238E27FC236}">
                <a16:creationId xmlns:a16="http://schemas.microsoft.com/office/drawing/2014/main" id="{091A8ADE-36A2-4407-8FE8-1C375F8DE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2249487"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RÃ©sultat de recherche d'images pour &quot;lien social paugam&quot;">
            <a:extLst>
              <a:ext uri="{FF2B5EF4-FFF2-40B4-BE49-F238E27FC236}">
                <a16:creationId xmlns:a16="http://schemas.microsoft.com/office/drawing/2014/main" id="{095E6B27-1E5E-4D8E-BC0C-7D11434D2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3767138"/>
            <a:ext cx="189071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RÃ©sultat de recherche d'images pour &quot;lien social paugam&quot;">
            <a:extLst>
              <a:ext uri="{FF2B5EF4-FFF2-40B4-BE49-F238E27FC236}">
                <a16:creationId xmlns:a16="http://schemas.microsoft.com/office/drawing/2014/main" id="{2B1208A2-CBB2-472B-BD85-E1F6588A3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730375"/>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8550A2A-9A67-4C96-B231-C84D1686368C}"/>
              </a:ext>
            </a:extLst>
          </p:cNvPr>
          <p:cNvSpPr/>
          <p:nvPr/>
        </p:nvSpPr>
        <p:spPr>
          <a:xfrm>
            <a:off x="323850" y="4005263"/>
            <a:ext cx="2760663" cy="646112"/>
          </a:xfrm>
          <a:prstGeom prst="rect">
            <a:avLst/>
          </a:prstGeom>
        </p:spPr>
        <p:txBody>
          <a:bodyPr>
            <a:spAutoFit/>
          </a:bodyPr>
          <a:lstStyle/>
          <a:p>
            <a:pPr>
              <a:defRPr/>
            </a:pPr>
            <a:r>
              <a:rPr lang="fr-FR" dirty="0">
                <a:latin typeface="+mj-lt"/>
                <a:hlinkClick r:id="rId5"/>
              </a:rPr>
              <a:t>Penser la solidarité</a:t>
            </a:r>
            <a:endParaRPr lang="fr-FR" dirty="0">
              <a:latin typeface="+mj-lt"/>
            </a:endParaRPr>
          </a:p>
          <a:p>
            <a:pPr>
              <a:defRPr/>
            </a:pPr>
            <a:r>
              <a:rPr lang="fr-FR" dirty="0">
                <a:latin typeface="+mj-lt"/>
              </a:rPr>
              <a:t>https://books.google.fr</a:t>
            </a:r>
          </a:p>
        </p:txBody>
      </p:sp>
      <p:sp>
        <p:nvSpPr>
          <p:cNvPr id="3" name="ZoneTexte 2">
            <a:extLst>
              <a:ext uri="{FF2B5EF4-FFF2-40B4-BE49-F238E27FC236}">
                <a16:creationId xmlns:a16="http://schemas.microsoft.com/office/drawing/2014/main" id="{1FA62E7E-39FB-4DF2-A511-8D03C8CCD0BD}"/>
              </a:ext>
            </a:extLst>
          </p:cNvPr>
          <p:cNvSpPr txBox="1"/>
          <p:nvPr/>
        </p:nvSpPr>
        <p:spPr>
          <a:xfrm>
            <a:off x="3313113" y="5084763"/>
            <a:ext cx="2357437" cy="646112"/>
          </a:xfrm>
          <a:prstGeom prst="rect">
            <a:avLst/>
          </a:prstGeom>
          <a:noFill/>
        </p:spPr>
        <p:txBody>
          <a:bodyPr wrap="none">
            <a:spAutoFit/>
          </a:bodyPr>
          <a:lstStyle/>
          <a:p>
            <a:pPr>
              <a:defRPr/>
            </a:pPr>
            <a:r>
              <a:rPr lang="fr-FR" dirty="0">
                <a:latin typeface="+mj-lt"/>
                <a:hlinkClick r:id="rId6"/>
              </a:rPr>
              <a:t>Le lien social</a:t>
            </a:r>
            <a:endParaRPr lang="fr-FR" dirty="0">
              <a:latin typeface="+mj-lt"/>
            </a:endParaRPr>
          </a:p>
          <a:p>
            <a:pPr>
              <a:defRPr/>
            </a:pPr>
            <a:r>
              <a:rPr lang="fr-FR" dirty="0">
                <a:latin typeface="+mj-lt"/>
              </a:rPr>
              <a:t>https://books.google.fr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84786F-F2E0-4972-B693-E5B71A34837D}"/>
              </a:ext>
            </a:extLst>
          </p:cNvPr>
          <p:cNvSpPr/>
          <p:nvPr/>
        </p:nvSpPr>
        <p:spPr>
          <a:xfrm>
            <a:off x="323850" y="1052513"/>
            <a:ext cx="8569325" cy="923925"/>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En réalité, Durkheim a élaboré </a:t>
            </a:r>
            <a:r>
              <a:rPr lang="fr-FR" u="sng" dirty="0">
                <a:latin typeface="+mn-lt"/>
              </a:rPr>
              <a:t>la cadre conceptuel de la théorie sociale de </a:t>
            </a:r>
            <a:r>
              <a:rPr lang="fr-FR" b="1" u="sng" dirty="0">
                <a:latin typeface="+mn-lt"/>
              </a:rPr>
              <a:t>l’attachement</a:t>
            </a:r>
            <a:r>
              <a:rPr lang="fr-FR" dirty="0">
                <a:latin typeface="+mn-lt"/>
              </a:rPr>
              <a:t> à partir de </a:t>
            </a:r>
            <a:r>
              <a:rPr lang="fr-FR" u="sng" dirty="0">
                <a:latin typeface="+mn-lt"/>
              </a:rPr>
              <a:t>sa connaissance et de sa représentation de la société française.</a:t>
            </a:r>
          </a:p>
        </p:txBody>
      </p:sp>
      <p:sp>
        <p:nvSpPr>
          <p:cNvPr id="3" name="ZoneTexte 2">
            <a:extLst>
              <a:ext uri="{FF2B5EF4-FFF2-40B4-BE49-F238E27FC236}">
                <a16:creationId xmlns:a16="http://schemas.microsoft.com/office/drawing/2014/main" id="{C1D5B6B0-3DBE-4ECA-A05E-83614125A680}"/>
              </a:ext>
            </a:extLst>
          </p:cNvPr>
          <p:cNvSpPr txBox="1"/>
          <p:nvPr/>
        </p:nvSpPr>
        <p:spPr>
          <a:xfrm>
            <a:off x="468313" y="373063"/>
            <a:ext cx="5832475" cy="400050"/>
          </a:xfrm>
          <a:prstGeom prst="rect">
            <a:avLst/>
          </a:prstGeom>
          <a:noFill/>
        </p:spPr>
        <p:txBody>
          <a:bodyPr>
            <a:spAutoFit/>
          </a:bodyPr>
          <a:lstStyle/>
          <a:p>
            <a:pPr>
              <a:defRPr/>
            </a:pPr>
            <a:r>
              <a:rPr lang="fr-FR" sz="2000" b="1" dirty="0">
                <a:solidFill>
                  <a:schemeClr val="accent4">
                    <a:lumMod val="50000"/>
                  </a:schemeClr>
                </a:solidFill>
                <a:latin typeface="+mj-lt"/>
              </a:rPr>
              <a:t>Une réponse plus « </a:t>
            </a:r>
            <a:r>
              <a:rPr lang="fr-FR" sz="2000" b="1" i="1" dirty="0">
                <a:solidFill>
                  <a:schemeClr val="accent4">
                    <a:lumMod val="50000"/>
                  </a:schemeClr>
                </a:solidFill>
                <a:latin typeface="+mj-lt"/>
              </a:rPr>
              <a:t>normative »</a:t>
            </a:r>
            <a:r>
              <a:rPr lang="fr-FR" sz="2000" b="1" dirty="0">
                <a:solidFill>
                  <a:schemeClr val="accent4">
                    <a:lumMod val="50000"/>
                  </a:schemeClr>
                </a:solidFill>
                <a:latin typeface="+mj-lt"/>
              </a:rPr>
              <a:t> que « </a:t>
            </a:r>
            <a:r>
              <a:rPr lang="fr-FR" sz="2000" b="1" i="1" dirty="0">
                <a:solidFill>
                  <a:schemeClr val="accent4">
                    <a:lumMod val="50000"/>
                  </a:schemeClr>
                </a:solidFill>
                <a:latin typeface="+mj-lt"/>
              </a:rPr>
              <a:t>sociologique »</a:t>
            </a:r>
          </a:p>
        </p:txBody>
      </p:sp>
      <p:sp>
        <p:nvSpPr>
          <p:cNvPr id="4" name="Rectangle 3">
            <a:extLst>
              <a:ext uri="{FF2B5EF4-FFF2-40B4-BE49-F238E27FC236}">
                <a16:creationId xmlns:a16="http://schemas.microsoft.com/office/drawing/2014/main" id="{E5DAB7A7-490D-47B3-A843-0DDE3F248024}"/>
              </a:ext>
            </a:extLst>
          </p:cNvPr>
          <p:cNvSpPr/>
          <p:nvPr/>
        </p:nvSpPr>
        <p:spPr>
          <a:xfrm>
            <a:off x="323850" y="2133600"/>
            <a:ext cx="8569325" cy="646113"/>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Se mêlent dans son approche à la fois </a:t>
            </a:r>
            <a:r>
              <a:rPr lang="fr-FR" u="sng" dirty="0">
                <a:latin typeface="+mn-lt"/>
              </a:rPr>
              <a:t>ses analyses sociologiques </a:t>
            </a:r>
            <a:r>
              <a:rPr lang="fr-FR" dirty="0">
                <a:latin typeface="+mn-lt"/>
              </a:rPr>
              <a:t>et </a:t>
            </a:r>
            <a:r>
              <a:rPr lang="fr-FR" u="sng" dirty="0">
                <a:latin typeface="+mn-lt"/>
              </a:rPr>
              <a:t>ses propositions de réformes</a:t>
            </a:r>
            <a:r>
              <a:rPr lang="fr-FR" dirty="0">
                <a:latin typeface="+mn-lt"/>
              </a:rPr>
              <a:t> tant il est convaincu que </a:t>
            </a:r>
            <a:r>
              <a:rPr lang="fr-FR" u="sng" dirty="0">
                <a:latin typeface="+mn-lt"/>
              </a:rPr>
              <a:t>la sociologie doit être utile à la société</a:t>
            </a:r>
            <a:r>
              <a:rPr lang="fr-FR" dirty="0">
                <a:latin typeface="+mn-lt"/>
              </a:rPr>
              <a:t>.</a:t>
            </a:r>
          </a:p>
        </p:txBody>
      </p:sp>
      <p:sp>
        <p:nvSpPr>
          <p:cNvPr id="5" name="Rectangle 4">
            <a:extLst>
              <a:ext uri="{FF2B5EF4-FFF2-40B4-BE49-F238E27FC236}">
                <a16:creationId xmlns:a16="http://schemas.microsoft.com/office/drawing/2014/main" id="{53C3BA64-2174-4F61-AAF2-F1236096A946}"/>
              </a:ext>
            </a:extLst>
          </p:cNvPr>
          <p:cNvSpPr/>
          <p:nvPr/>
        </p:nvSpPr>
        <p:spPr>
          <a:xfrm>
            <a:off x="355600" y="2935288"/>
            <a:ext cx="8567738" cy="1200150"/>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Mais, cette ambition louable et légitime l’a conduit, malgré lui, à s’enfermer dans un cadre à bien des égards </a:t>
            </a:r>
            <a:r>
              <a:rPr lang="fr-FR" i="1" dirty="0">
                <a:latin typeface="+mn-lt"/>
              </a:rPr>
              <a:t>trop normatif </a:t>
            </a:r>
            <a:r>
              <a:rPr lang="fr-FR" dirty="0">
                <a:latin typeface="+mn-lt"/>
              </a:rPr>
              <a:t>et trop marqué par son ancrage dans la réalité de la France de son époque, alors même qu’il avait élaboré les concepts fondamentaux qui auraient pu lui permettre de s’en dégager.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39091B-2B5B-417A-A2FD-45E17450A6B6}"/>
              </a:ext>
            </a:extLst>
          </p:cNvPr>
          <p:cNvSpPr/>
          <p:nvPr/>
        </p:nvSpPr>
        <p:spPr>
          <a:xfrm>
            <a:off x="161925" y="112713"/>
            <a:ext cx="8820150" cy="6632575"/>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defRPr/>
            </a:pPr>
            <a:r>
              <a:rPr lang="fr-FR" sz="1700" b="1" dirty="0">
                <a:solidFill>
                  <a:srgbClr val="000000"/>
                </a:solidFill>
                <a:latin typeface="+mj-lt"/>
              </a:rPr>
              <a:t>Question : </a:t>
            </a:r>
            <a:r>
              <a:rPr lang="fr-FR" sz="1700" i="1" dirty="0">
                <a:solidFill>
                  <a:srgbClr val="000000"/>
                </a:solidFill>
                <a:latin typeface="+mj-lt"/>
              </a:rPr>
              <a:t>Des sociétés nationales pourtant proches - participant à l'Union européenne - restent profondément différentes les uns des autres en ce qui concerne le système </a:t>
            </a:r>
            <a:r>
              <a:rPr lang="fr-FR" sz="1700" b="1" i="1" dirty="0">
                <a:solidFill>
                  <a:srgbClr val="000000"/>
                </a:solidFill>
                <a:latin typeface="+mj-lt"/>
              </a:rPr>
              <a:t>d'entrecroisement des liens sociaux</a:t>
            </a:r>
            <a:r>
              <a:rPr lang="fr-FR" sz="1700" i="1" dirty="0">
                <a:solidFill>
                  <a:srgbClr val="000000"/>
                </a:solidFill>
                <a:latin typeface="+mj-lt"/>
              </a:rPr>
              <a:t>. Qu'est-ce que cela veut dire ? </a:t>
            </a:r>
          </a:p>
          <a:p>
            <a:pPr algn="just">
              <a:defRPr/>
            </a:pPr>
            <a:r>
              <a:rPr lang="fr-FR" sz="1700" u="sng" dirty="0">
                <a:solidFill>
                  <a:srgbClr val="000000"/>
                </a:solidFill>
                <a:latin typeface="+mj-lt"/>
              </a:rPr>
              <a:t>Les quatre types de liens sociaux existent dans toutes les sociétés </a:t>
            </a:r>
            <a:r>
              <a:rPr lang="fr-FR" sz="1700" dirty="0">
                <a:solidFill>
                  <a:srgbClr val="000000"/>
                </a:solidFill>
                <a:latin typeface="+mj-lt"/>
              </a:rPr>
              <a:t>et chaque individu est appelé à les construire au cours du processus de socialisation quel que soit son pays d'appartenance. Mais ce qui varie fortement, c'est </a:t>
            </a:r>
            <a:r>
              <a:rPr lang="fr-FR" sz="1700" u="sng" dirty="0">
                <a:solidFill>
                  <a:srgbClr val="000000"/>
                </a:solidFill>
                <a:latin typeface="+mj-lt"/>
              </a:rPr>
              <a:t>l'importance respective que l'on attribue à chacun de ces types de liens sociaux dans chaque société nationale. </a:t>
            </a:r>
          </a:p>
          <a:p>
            <a:pPr marL="285750" indent="-203200" algn="just">
              <a:buFont typeface="Arial" panose="020B0604020202020204" pitchFamily="34" charset="0"/>
              <a:buChar char="•"/>
              <a:defRPr/>
            </a:pPr>
            <a:r>
              <a:rPr lang="fr-FR" sz="1700" dirty="0">
                <a:solidFill>
                  <a:srgbClr val="000000"/>
                </a:solidFill>
                <a:latin typeface="+mj-lt"/>
              </a:rPr>
              <a:t>Le </a:t>
            </a:r>
            <a:r>
              <a:rPr lang="fr-FR" sz="1700" b="1" dirty="0">
                <a:solidFill>
                  <a:srgbClr val="000000"/>
                </a:solidFill>
                <a:latin typeface="+mj-lt"/>
              </a:rPr>
              <a:t>lien de filiation </a:t>
            </a:r>
            <a:r>
              <a:rPr lang="fr-FR" sz="1700" dirty="0">
                <a:solidFill>
                  <a:srgbClr val="000000"/>
                </a:solidFill>
                <a:latin typeface="+mj-lt"/>
              </a:rPr>
              <a:t>sera sollicité de façon variable lorsqu'il s'agira de prendre en charge les jeunes adultes au chômage ou les personnes dépendantes selon que l'on se trouve dans les pays du Sud de l'Europe ou, au contraire, dans les pays du Nord. </a:t>
            </a:r>
          </a:p>
          <a:p>
            <a:pPr marL="285750" indent="-203200" algn="just">
              <a:buFont typeface="Arial" panose="020B0604020202020204" pitchFamily="34" charset="0"/>
              <a:buChar char="•"/>
              <a:defRPr/>
            </a:pPr>
            <a:r>
              <a:rPr lang="fr-FR" sz="1700" dirty="0">
                <a:solidFill>
                  <a:srgbClr val="000000"/>
                </a:solidFill>
                <a:latin typeface="+mj-lt"/>
              </a:rPr>
              <a:t>Le </a:t>
            </a:r>
            <a:r>
              <a:rPr lang="fr-FR" sz="1700" b="1" dirty="0">
                <a:solidFill>
                  <a:srgbClr val="000000"/>
                </a:solidFill>
                <a:latin typeface="+mj-lt"/>
              </a:rPr>
              <a:t>lien de participation élective </a:t>
            </a:r>
            <a:r>
              <a:rPr lang="fr-FR" sz="1700" dirty="0">
                <a:solidFill>
                  <a:srgbClr val="000000"/>
                </a:solidFill>
                <a:latin typeface="+mj-lt"/>
              </a:rPr>
              <a:t>peut prendre également des formes différentes selon que les individus sont encouragés à accorder de l'importance à des formes d'organisation associative ou communautaire et à s'y engager formellement ou, au contraire, à privilégier un mode plus informel de participation à la vie sociale. </a:t>
            </a:r>
          </a:p>
          <a:p>
            <a:pPr marL="285750" indent="-203200" algn="just">
              <a:buFont typeface="Arial" panose="020B0604020202020204" pitchFamily="34" charset="0"/>
              <a:buChar char="•"/>
              <a:defRPr/>
            </a:pPr>
            <a:r>
              <a:rPr lang="fr-FR" sz="1700" dirty="0">
                <a:solidFill>
                  <a:srgbClr val="000000"/>
                </a:solidFill>
                <a:latin typeface="+mj-lt"/>
              </a:rPr>
              <a:t>Le </a:t>
            </a:r>
            <a:r>
              <a:rPr lang="fr-FR" sz="1700" b="1" dirty="0">
                <a:solidFill>
                  <a:srgbClr val="000000"/>
                </a:solidFill>
                <a:latin typeface="+mj-lt"/>
              </a:rPr>
              <a:t>lien de participation organique </a:t>
            </a:r>
            <a:r>
              <a:rPr lang="fr-FR" sz="1700" dirty="0">
                <a:solidFill>
                  <a:srgbClr val="000000"/>
                </a:solidFill>
                <a:latin typeface="+mj-lt"/>
              </a:rPr>
              <a:t>est en grande partie dépendant de la force des institutions qui président à l'organisation de la vie professionnelle et des corps intermédiaires, laquelle reste également variable d'une société à l'autre. </a:t>
            </a:r>
          </a:p>
          <a:p>
            <a:pPr marL="285750" indent="-203200" algn="just">
              <a:buFont typeface="Arial" panose="020B0604020202020204" pitchFamily="34" charset="0"/>
              <a:buChar char="•"/>
              <a:defRPr/>
            </a:pPr>
            <a:r>
              <a:rPr lang="fr-FR" sz="1700" dirty="0">
                <a:solidFill>
                  <a:srgbClr val="000000"/>
                </a:solidFill>
                <a:latin typeface="+mj-lt"/>
              </a:rPr>
              <a:t>Enfin, </a:t>
            </a:r>
            <a:r>
              <a:rPr lang="fr-FR" sz="1700" b="1" dirty="0">
                <a:solidFill>
                  <a:srgbClr val="000000"/>
                </a:solidFill>
                <a:latin typeface="+mj-lt"/>
              </a:rPr>
              <a:t>le lien de citoyenneté </a:t>
            </a:r>
            <a:r>
              <a:rPr lang="fr-FR" sz="1700" dirty="0">
                <a:solidFill>
                  <a:srgbClr val="000000"/>
                </a:solidFill>
                <a:latin typeface="+mj-lt"/>
              </a:rPr>
              <a:t>qui puise ses fondements dans l'histoire nationale n'a pas la même résonnance dans chaque pays et se traduit lui aussi par des engagements réciproques de nature différente entre l'Etat et les citoyens. </a:t>
            </a:r>
          </a:p>
          <a:p>
            <a:pPr algn="just">
              <a:defRPr/>
            </a:pPr>
            <a:r>
              <a:rPr lang="fr-FR" sz="1700" u="sng" dirty="0">
                <a:solidFill>
                  <a:srgbClr val="000000"/>
                </a:solidFill>
                <a:latin typeface="+mj-lt"/>
              </a:rPr>
              <a:t>Ces variations conduisent par conséquent à nous interroger sur l'entrecroisement normatif des liens sociaux dans chaque société et à identifier ce que j'appelle des «régimes d'attachement». </a:t>
            </a:r>
            <a:r>
              <a:rPr lang="fr-FR" sz="1700" dirty="0">
                <a:solidFill>
                  <a:srgbClr val="000000"/>
                </a:solidFill>
                <a:latin typeface="+mj-lt"/>
              </a:rPr>
              <a:t>Un régime d'attachement constitue un mode d'entrecroisement normatif spécifique des quatre types de liens sociaux.</a:t>
            </a:r>
          </a:p>
          <a:p>
            <a:pPr algn="r">
              <a:defRPr/>
            </a:pPr>
            <a:r>
              <a:rPr lang="fr-FR" sz="1700" dirty="0">
                <a:solidFill>
                  <a:srgbClr val="000000"/>
                </a:solidFill>
                <a:latin typeface="+mj-lt"/>
              </a:rPr>
              <a:t>Serge Paugam, le lien social, ENS, 2012</a:t>
            </a:r>
            <a:endParaRPr lang="fr-FR" sz="17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3481AD-25ED-478D-A077-625BC267AA3C}"/>
              </a:ext>
            </a:extLst>
          </p:cNvPr>
          <p:cNvSpPr/>
          <p:nvPr/>
        </p:nvSpPr>
        <p:spPr>
          <a:xfrm>
            <a:off x="215900" y="660400"/>
            <a:ext cx="8712200" cy="723900"/>
          </a:xfrm>
          <a:prstGeom prst="rect">
            <a:avLst/>
          </a:prstGeom>
        </p:spPr>
        <p:txBody>
          <a:bodyPr>
            <a:spAutoFit/>
          </a:bodyPr>
          <a:lstStyle/>
          <a:p>
            <a:pPr marL="84137" algn="just">
              <a:spcBef>
                <a:spcPts val="600"/>
              </a:spcBef>
              <a:defRPr/>
            </a:pPr>
            <a:r>
              <a:rPr lang="fr-FR" b="1" dirty="0">
                <a:solidFill>
                  <a:schemeClr val="accent4">
                    <a:lumMod val="50000"/>
                  </a:schemeClr>
                </a:solidFill>
              </a:rPr>
              <a:t>De « l’attachement » à « la morale » :</a:t>
            </a:r>
          </a:p>
          <a:p>
            <a:pPr marL="84137" algn="just">
              <a:spcBef>
                <a:spcPts val="600"/>
              </a:spcBef>
              <a:defRPr/>
            </a:pPr>
            <a:r>
              <a:rPr lang="fr-FR" b="1" dirty="0">
                <a:latin typeface="+mn-lt"/>
              </a:rPr>
              <a:t>« </a:t>
            </a:r>
            <a:r>
              <a:rPr lang="fr-FR" b="1" i="1" dirty="0">
                <a:latin typeface="+mn-lt"/>
              </a:rPr>
              <a:t>La morale </a:t>
            </a:r>
            <a:r>
              <a:rPr lang="fr-FR" i="1" dirty="0">
                <a:latin typeface="+mn-lt"/>
              </a:rPr>
              <a:t>commence donc là où commence </a:t>
            </a:r>
            <a:r>
              <a:rPr lang="fr-FR" b="1" i="1" dirty="0">
                <a:latin typeface="+mn-lt"/>
              </a:rPr>
              <a:t>l’attachement</a:t>
            </a:r>
            <a:r>
              <a:rPr lang="fr-FR" i="1" dirty="0">
                <a:latin typeface="+mn-lt"/>
              </a:rPr>
              <a:t> à un groupe quel qu’il soit</a:t>
            </a:r>
            <a:r>
              <a:rPr lang="fr-FR" dirty="0">
                <a:latin typeface="+mn-lt"/>
              </a:rPr>
              <a:t> ».</a:t>
            </a:r>
          </a:p>
        </p:txBody>
      </p:sp>
      <p:sp>
        <p:nvSpPr>
          <p:cNvPr id="4" name="Rectangle 3">
            <a:extLst>
              <a:ext uri="{FF2B5EF4-FFF2-40B4-BE49-F238E27FC236}">
                <a16:creationId xmlns:a16="http://schemas.microsoft.com/office/drawing/2014/main" id="{9E1837AF-2663-4996-9769-0A207F194B65}"/>
              </a:ext>
            </a:extLst>
          </p:cNvPr>
          <p:cNvSpPr/>
          <p:nvPr/>
        </p:nvSpPr>
        <p:spPr>
          <a:xfrm>
            <a:off x="215900" y="1622425"/>
            <a:ext cx="8569325" cy="1077913"/>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On défini « la morale » dans la relation (dans le lien et l’attachement)</a:t>
            </a:r>
          </a:p>
          <a:p>
            <a:pPr marL="263525" indent="-179388" algn="just">
              <a:spcBef>
                <a:spcPts val="600"/>
              </a:spcBef>
              <a:buFont typeface="Wingdings" panose="05000000000000000000" pitchFamily="2" charset="2"/>
              <a:buChar char="§"/>
              <a:defRPr/>
            </a:pPr>
            <a:r>
              <a:rPr lang="fr-FR" dirty="0">
                <a:latin typeface="+mn-lt"/>
              </a:rPr>
              <a:t>C’est « le lien » (relation) qui fait « la morale »</a:t>
            </a:r>
          </a:p>
          <a:p>
            <a:pPr marL="263525" indent="-179388" algn="just">
              <a:spcBef>
                <a:spcPts val="600"/>
              </a:spcBef>
              <a:buFont typeface="Wingdings" panose="05000000000000000000" pitchFamily="2" charset="2"/>
              <a:buChar char="§"/>
              <a:defRPr/>
            </a:pPr>
            <a:r>
              <a:rPr lang="fr-FR" dirty="0">
                <a:latin typeface="+mn-lt"/>
              </a:rPr>
              <a:t>Est « morale » tout ce qui est source de « solidarité »</a:t>
            </a:r>
          </a:p>
        </p:txBody>
      </p:sp>
      <p:sp>
        <p:nvSpPr>
          <p:cNvPr id="5" name="Ellipse 4">
            <a:extLst>
              <a:ext uri="{FF2B5EF4-FFF2-40B4-BE49-F238E27FC236}">
                <a16:creationId xmlns:a16="http://schemas.microsoft.com/office/drawing/2014/main" id="{5DA38085-3E6A-488F-9FD7-76FA2505449A}"/>
              </a:ext>
            </a:extLst>
          </p:cNvPr>
          <p:cNvSpPr/>
          <p:nvPr/>
        </p:nvSpPr>
        <p:spPr>
          <a:xfrm>
            <a:off x="3484563" y="3429000"/>
            <a:ext cx="1855787" cy="949325"/>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fr-FR" sz="2000" b="1" dirty="0"/>
              <a:t>3 formes de morale</a:t>
            </a:r>
          </a:p>
        </p:txBody>
      </p:sp>
      <p:sp>
        <p:nvSpPr>
          <p:cNvPr id="6" name="Ellipse 5">
            <a:extLst>
              <a:ext uri="{FF2B5EF4-FFF2-40B4-BE49-F238E27FC236}">
                <a16:creationId xmlns:a16="http://schemas.microsoft.com/office/drawing/2014/main" id="{24209646-3ABF-4B13-A74D-7D4A6AEE1F9A}"/>
              </a:ext>
            </a:extLst>
          </p:cNvPr>
          <p:cNvSpPr/>
          <p:nvPr/>
        </p:nvSpPr>
        <p:spPr>
          <a:xfrm>
            <a:off x="5946775" y="2913063"/>
            <a:ext cx="2376488" cy="1981200"/>
          </a:xfrm>
          <a:prstGeom prst="ellipse">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Morale </a:t>
            </a:r>
          </a:p>
          <a:p>
            <a:pPr algn="ctr">
              <a:defRPr/>
            </a:pPr>
            <a:r>
              <a:rPr lang="fr-FR" sz="1600" b="1" dirty="0">
                <a:solidFill>
                  <a:schemeClr val="tx1"/>
                </a:solidFill>
              </a:rPr>
              <a:t>domestique :</a:t>
            </a:r>
          </a:p>
          <a:p>
            <a:pPr algn="ctr">
              <a:defRPr/>
            </a:pPr>
            <a:endParaRPr lang="fr-FR" sz="900" b="1" dirty="0">
              <a:solidFill>
                <a:schemeClr val="tx1"/>
              </a:solidFill>
            </a:endParaRPr>
          </a:p>
          <a:p>
            <a:pPr algn="ctr">
              <a:defRPr/>
            </a:pPr>
            <a:r>
              <a:rPr lang="fr-FR" sz="1600" dirty="0">
                <a:solidFill>
                  <a:schemeClr val="tx1"/>
                </a:solidFill>
              </a:rPr>
              <a:t>Attachement à la </a:t>
            </a:r>
            <a:r>
              <a:rPr lang="fr-FR" sz="1600" b="1" dirty="0">
                <a:solidFill>
                  <a:schemeClr val="tx1"/>
                </a:solidFill>
              </a:rPr>
              <a:t>famille </a:t>
            </a:r>
            <a:r>
              <a:rPr lang="fr-FR" sz="1600" dirty="0">
                <a:solidFill>
                  <a:schemeClr val="tx1"/>
                </a:solidFill>
              </a:rPr>
              <a:t>et au système de </a:t>
            </a:r>
            <a:r>
              <a:rPr lang="fr-FR" sz="1600" b="1" dirty="0">
                <a:solidFill>
                  <a:schemeClr val="tx1"/>
                </a:solidFill>
              </a:rPr>
              <a:t>parenté</a:t>
            </a:r>
          </a:p>
        </p:txBody>
      </p:sp>
      <p:sp>
        <p:nvSpPr>
          <p:cNvPr id="7" name="Ellipse 6">
            <a:extLst>
              <a:ext uri="{FF2B5EF4-FFF2-40B4-BE49-F238E27FC236}">
                <a16:creationId xmlns:a16="http://schemas.microsoft.com/office/drawing/2014/main" id="{11A0D069-244C-4001-BF68-D9A83F31E40D}"/>
              </a:ext>
            </a:extLst>
          </p:cNvPr>
          <p:cNvSpPr/>
          <p:nvPr/>
        </p:nvSpPr>
        <p:spPr>
          <a:xfrm>
            <a:off x="309563" y="2913063"/>
            <a:ext cx="2376487" cy="1981200"/>
          </a:xfrm>
          <a:prstGeom prst="ellipse">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Morale professionnelle :</a:t>
            </a:r>
          </a:p>
          <a:p>
            <a:pPr algn="ctr">
              <a:defRPr/>
            </a:pPr>
            <a:endParaRPr lang="fr-FR" sz="900" b="1" dirty="0">
              <a:solidFill>
                <a:schemeClr val="tx1"/>
              </a:solidFill>
            </a:endParaRPr>
          </a:p>
          <a:p>
            <a:pPr algn="ctr">
              <a:defRPr/>
            </a:pPr>
            <a:r>
              <a:rPr lang="fr-FR" sz="1600" dirty="0">
                <a:solidFill>
                  <a:schemeClr val="tx1"/>
                </a:solidFill>
              </a:rPr>
              <a:t>Attachement au </a:t>
            </a:r>
            <a:r>
              <a:rPr lang="fr-FR" sz="1600" b="1" dirty="0">
                <a:solidFill>
                  <a:schemeClr val="tx1"/>
                </a:solidFill>
              </a:rPr>
              <a:t>monde du travail</a:t>
            </a:r>
            <a:r>
              <a:rPr lang="fr-FR" sz="1600" dirty="0">
                <a:solidFill>
                  <a:schemeClr val="tx1"/>
                </a:solidFill>
              </a:rPr>
              <a:t>, notamment à des corporations</a:t>
            </a:r>
          </a:p>
        </p:txBody>
      </p:sp>
      <p:sp>
        <p:nvSpPr>
          <p:cNvPr id="8" name="Ellipse 7">
            <a:extLst>
              <a:ext uri="{FF2B5EF4-FFF2-40B4-BE49-F238E27FC236}">
                <a16:creationId xmlns:a16="http://schemas.microsoft.com/office/drawing/2014/main" id="{C7DC1603-4209-4BEC-A0E6-DC2E5D0FF946}"/>
              </a:ext>
            </a:extLst>
          </p:cNvPr>
          <p:cNvSpPr/>
          <p:nvPr/>
        </p:nvSpPr>
        <p:spPr>
          <a:xfrm>
            <a:off x="3224213" y="4805363"/>
            <a:ext cx="2376487" cy="1981200"/>
          </a:xfrm>
          <a:prstGeom prst="ellipse">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chemeClr val="tx1"/>
                </a:solidFill>
              </a:rPr>
              <a:t>Morale </a:t>
            </a:r>
          </a:p>
          <a:p>
            <a:pPr algn="ctr">
              <a:defRPr/>
            </a:pPr>
            <a:r>
              <a:rPr lang="fr-FR" sz="1600" b="1" dirty="0">
                <a:solidFill>
                  <a:schemeClr val="tx1"/>
                </a:solidFill>
              </a:rPr>
              <a:t>civique :</a:t>
            </a:r>
          </a:p>
          <a:p>
            <a:pPr algn="ctr">
              <a:defRPr/>
            </a:pPr>
            <a:endParaRPr lang="fr-FR" sz="900" b="1" dirty="0">
              <a:solidFill>
                <a:schemeClr val="tx1"/>
              </a:solidFill>
            </a:endParaRPr>
          </a:p>
          <a:p>
            <a:pPr algn="ctr">
              <a:defRPr/>
            </a:pPr>
            <a:r>
              <a:rPr lang="fr-FR" sz="1600" dirty="0">
                <a:solidFill>
                  <a:schemeClr val="tx1"/>
                </a:solidFill>
              </a:rPr>
              <a:t>Attachement à la </a:t>
            </a:r>
            <a:r>
              <a:rPr lang="fr-FR" sz="1600" b="1" dirty="0">
                <a:solidFill>
                  <a:schemeClr val="tx1"/>
                </a:solidFill>
              </a:rPr>
              <a:t>patrie</a:t>
            </a:r>
          </a:p>
        </p:txBody>
      </p:sp>
      <p:cxnSp>
        <p:nvCxnSpPr>
          <p:cNvPr id="9" name="Connecteur droit avec flèche 8">
            <a:extLst>
              <a:ext uri="{FF2B5EF4-FFF2-40B4-BE49-F238E27FC236}">
                <a16:creationId xmlns:a16="http://schemas.microsoft.com/office/drawing/2014/main" id="{C5ED77CD-EEAF-4F10-AF6C-CD8713F6A16C}"/>
              </a:ext>
            </a:extLst>
          </p:cNvPr>
          <p:cNvCxnSpPr>
            <a:cxnSpLocks/>
            <a:endCxn id="7" idx="6"/>
          </p:cNvCxnSpPr>
          <p:nvPr/>
        </p:nvCxnSpPr>
        <p:spPr>
          <a:xfrm flipH="1">
            <a:off x="2686050" y="3903663"/>
            <a:ext cx="798513" cy="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14DCFCA-F43F-4D77-972D-C3549620D32B}"/>
              </a:ext>
            </a:extLst>
          </p:cNvPr>
          <p:cNvCxnSpPr>
            <a:cxnSpLocks/>
            <a:stCxn id="5" idx="6"/>
            <a:endCxn id="6" idx="2"/>
          </p:cNvCxnSpPr>
          <p:nvPr/>
        </p:nvCxnSpPr>
        <p:spPr>
          <a:xfrm>
            <a:off x="5340350" y="3903663"/>
            <a:ext cx="606425" cy="0"/>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16C96BF6-831B-44FC-9DD0-346C0187D8FF}"/>
              </a:ext>
            </a:extLst>
          </p:cNvPr>
          <p:cNvCxnSpPr>
            <a:cxnSpLocks/>
            <a:stCxn id="5" idx="4"/>
            <a:endCxn id="8" idx="0"/>
          </p:cNvCxnSpPr>
          <p:nvPr/>
        </p:nvCxnSpPr>
        <p:spPr>
          <a:xfrm>
            <a:off x="4413250" y="4378325"/>
            <a:ext cx="0" cy="427038"/>
          </a:xfrm>
          <a:prstGeom prst="straightConnector1">
            <a:avLst/>
          </a:prstGeom>
          <a:ln w="381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E9BD35C-C01A-4971-89E5-AC1AD1296D14}"/>
              </a:ext>
            </a:extLst>
          </p:cNvPr>
          <p:cNvSpPr/>
          <p:nvPr/>
        </p:nvSpPr>
        <p:spPr>
          <a:xfrm>
            <a:off x="215900" y="200025"/>
            <a:ext cx="4857750" cy="431800"/>
          </a:xfrm>
          <a:prstGeom prst="rect">
            <a:avLst/>
          </a:prstGeom>
        </p:spPr>
        <p:txBody>
          <a:bodyPr wrap="none">
            <a:spAutoFit/>
          </a:bodyPr>
          <a:lstStyle/>
          <a:p>
            <a:pPr>
              <a:spcBef>
                <a:spcPts val="1200"/>
              </a:spcBef>
              <a:defRPr/>
            </a:pPr>
            <a:r>
              <a:rPr lang="fr-FR" sz="2200" b="1" dirty="0">
                <a:solidFill>
                  <a:schemeClr val="accent4">
                    <a:lumMod val="50000"/>
                  </a:schemeClr>
                </a:solidFill>
                <a:latin typeface="+mj-lt"/>
              </a:rPr>
              <a:t>4. Définition des régimes d’attachement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B16A73B-6F73-474E-B1FA-32313CAB3B3F}"/>
              </a:ext>
            </a:extLst>
          </p:cNvPr>
          <p:cNvSpPr txBox="1"/>
          <p:nvPr/>
        </p:nvSpPr>
        <p:spPr>
          <a:xfrm>
            <a:off x="217488" y="404813"/>
            <a:ext cx="5113337" cy="400050"/>
          </a:xfrm>
          <a:prstGeom prst="rect">
            <a:avLst/>
          </a:prstGeom>
          <a:noFill/>
        </p:spPr>
        <p:txBody>
          <a:bodyPr>
            <a:spAutoFit/>
          </a:bodyPr>
          <a:lstStyle/>
          <a:p>
            <a:pPr>
              <a:defRPr/>
            </a:pPr>
            <a:r>
              <a:rPr lang="fr-FR" sz="2000" b="1" dirty="0">
                <a:solidFill>
                  <a:schemeClr val="accent4">
                    <a:lumMod val="50000"/>
                  </a:schemeClr>
                </a:solidFill>
                <a:latin typeface="+mn-lt"/>
              </a:rPr>
              <a:t>Rechercher le </a:t>
            </a:r>
            <a:r>
              <a:rPr lang="fr-FR" sz="2000" b="1" i="1" dirty="0">
                <a:solidFill>
                  <a:schemeClr val="accent4">
                    <a:lumMod val="50000"/>
                  </a:schemeClr>
                </a:solidFill>
                <a:latin typeface="+mn-lt"/>
              </a:rPr>
              <a:t>lien normatif </a:t>
            </a:r>
            <a:r>
              <a:rPr lang="fr-FR" sz="2000" b="1" dirty="0">
                <a:solidFill>
                  <a:schemeClr val="accent4">
                    <a:lumMod val="50000"/>
                  </a:schemeClr>
                </a:solidFill>
                <a:latin typeface="+mn-lt"/>
              </a:rPr>
              <a:t>prééminent</a:t>
            </a:r>
          </a:p>
        </p:txBody>
      </p:sp>
      <p:sp>
        <p:nvSpPr>
          <p:cNvPr id="3" name="Rectangle 2">
            <a:extLst>
              <a:ext uri="{FF2B5EF4-FFF2-40B4-BE49-F238E27FC236}">
                <a16:creationId xmlns:a16="http://schemas.microsoft.com/office/drawing/2014/main" id="{4903A275-283C-481A-8CB7-411034F323F0}"/>
              </a:ext>
            </a:extLst>
          </p:cNvPr>
          <p:cNvSpPr/>
          <p:nvPr/>
        </p:nvSpPr>
        <p:spPr>
          <a:xfrm>
            <a:off x="217488" y="1052513"/>
            <a:ext cx="8569325" cy="1200150"/>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Le sociologue aujourd’hui vise à analyser comment s’effectue, à partir de la production des normes et de la mise en cohérence de l’ordre social, l’attachement des individus aux groupes et à la société en soulignant la pluralité des formes historiques et anthropologiques de ce processus.</a:t>
            </a:r>
          </a:p>
        </p:txBody>
      </p:sp>
      <p:sp>
        <p:nvSpPr>
          <p:cNvPr id="4" name="Rectangle 3">
            <a:extLst>
              <a:ext uri="{FF2B5EF4-FFF2-40B4-BE49-F238E27FC236}">
                <a16:creationId xmlns:a16="http://schemas.microsoft.com/office/drawing/2014/main" id="{520C92C5-7DC5-4546-8BCD-1496C64B9B2B}"/>
              </a:ext>
            </a:extLst>
          </p:cNvPr>
          <p:cNvSpPr/>
          <p:nvPr/>
        </p:nvSpPr>
        <p:spPr>
          <a:xfrm>
            <a:off x="217488" y="2487613"/>
            <a:ext cx="8307387" cy="923925"/>
          </a:xfrm>
          <a:prstGeom prst="rect">
            <a:avLst/>
          </a:prstGeom>
        </p:spPr>
        <p:txBody>
          <a:bodyPr>
            <a:spAutoFit/>
          </a:bodyPr>
          <a:lstStyle/>
          <a:p>
            <a:pPr marL="263525" indent="-179388" algn="just">
              <a:spcBef>
                <a:spcPts val="600"/>
              </a:spcBef>
              <a:buFont typeface="Wingdings" panose="05000000000000000000" pitchFamily="2" charset="2"/>
              <a:buChar char="§"/>
              <a:defRPr/>
            </a:pPr>
            <a:r>
              <a:rPr lang="fr-FR" dirty="0">
                <a:latin typeface="+mn-lt"/>
              </a:rPr>
              <a:t>La hiérarchie des attachements peut varier d’une société à l’autre. Il existe dans chaque société un </a:t>
            </a:r>
            <a:r>
              <a:rPr lang="fr-FR" b="1" dirty="0">
                <a:latin typeface="+mn-lt"/>
              </a:rPr>
              <a:t>lien prééminent </a:t>
            </a:r>
            <a:r>
              <a:rPr lang="fr-FR" dirty="0">
                <a:latin typeface="+mn-lt"/>
              </a:rPr>
              <a:t>qui a pour fonction de mettre en cohérence l’ordre social en imposant sa logique normative aux autres liens.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3CA2CA-951D-4E33-8F00-870D208701E0}"/>
              </a:ext>
            </a:extLst>
          </p:cNvPr>
          <p:cNvSpPr txBox="1"/>
          <p:nvPr/>
        </p:nvSpPr>
        <p:spPr>
          <a:xfrm>
            <a:off x="184150" y="188913"/>
            <a:ext cx="6840538" cy="400050"/>
          </a:xfrm>
          <a:prstGeom prst="rect">
            <a:avLst/>
          </a:prstGeom>
          <a:noFill/>
        </p:spPr>
        <p:txBody>
          <a:bodyPr>
            <a:spAutoFit/>
          </a:bodyPr>
          <a:lstStyle/>
          <a:p>
            <a:pPr>
              <a:defRPr/>
            </a:pPr>
            <a:r>
              <a:rPr lang="fr-FR" sz="2000" b="1" dirty="0">
                <a:solidFill>
                  <a:schemeClr val="accent4">
                    <a:lumMod val="50000"/>
                  </a:schemeClr>
                </a:solidFill>
                <a:latin typeface="+mj-lt"/>
              </a:rPr>
              <a:t>Les différents régimes d’attachement</a:t>
            </a:r>
          </a:p>
        </p:txBody>
      </p:sp>
      <p:graphicFrame>
        <p:nvGraphicFramePr>
          <p:cNvPr id="3" name="Tableau 2">
            <a:extLst>
              <a:ext uri="{FF2B5EF4-FFF2-40B4-BE49-F238E27FC236}">
                <a16:creationId xmlns:a16="http://schemas.microsoft.com/office/drawing/2014/main" id="{24088BD4-F599-4625-B1C7-03303081BFFA}"/>
              </a:ext>
            </a:extLst>
          </p:cNvPr>
          <p:cNvGraphicFramePr>
            <a:graphicFrameLocks noGrp="1"/>
          </p:cNvGraphicFramePr>
          <p:nvPr/>
        </p:nvGraphicFramePr>
        <p:xfrm>
          <a:off x="203200" y="688975"/>
          <a:ext cx="8569325" cy="3200400"/>
        </p:xfrm>
        <a:graphic>
          <a:graphicData uri="http://schemas.openxmlformats.org/drawingml/2006/table">
            <a:tbl>
              <a:tblPr firstRow="1" bandRow="1">
                <a:tableStyleId>{00A15C55-8517-42AA-B614-E9B94910E393}</a:tableStyleId>
              </a:tblPr>
              <a:tblGrid>
                <a:gridCol w="2366044">
                  <a:extLst>
                    <a:ext uri="{9D8B030D-6E8A-4147-A177-3AD203B41FA5}">
                      <a16:colId xmlns:a16="http://schemas.microsoft.com/office/drawing/2014/main" val="20000"/>
                    </a:ext>
                  </a:extLst>
                </a:gridCol>
                <a:gridCol w="3401188">
                  <a:extLst>
                    <a:ext uri="{9D8B030D-6E8A-4147-A177-3AD203B41FA5}">
                      <a16:colId xmlns:a16="http://schemas.microsoft.com/office/drawing/2014/main" val="20001"/>
                    </a:ext>
                  </a:extLst>
                </a:gridCol>
                <a:gridCol w="2802093">
                  <a:extLst>
                    <a:ext uri="{9D8B030D-6E8A-4147-A177-3AD203B41FA5}">
                      <a16:colId xmlns:a16="http://schemas.microsoft.com/office/drawing/2014/main" val="20002"/>
                    </a:ext>
                  </a:extLst>
                </a:gridCol>
              </a:tblGrid>
              <a:tr h="617698">
                <a:tc>
                  <a:txBody>
                    <a:bodyPr/>
                    <a:lstStyle/>
                    <a:p>
                      <a:pPr algn="ctr"/>
                      <a:r>
                        <a:rPr lang="fr-FR" sz="1600" dirty="0"/>
                        <a:t>Type de lien</a:t>
                      </a:r>
                    </a:p>
                  </a:txBody>
                  <a:tcPr marT="45718" marB="45718" anchor="ctr"/>
                </a:tc>
                <a:tc>
                  <a:txBody>
                    <a:bodyPr/>
                    <a:lstStyle/>
                    <a:p>
                      <a:pPr algn="ctr"/>
                      <a:r>
                        <a:rPr lang="fr-FR" sz="1600" dirty="0"/>
                        <a:t>Type de lien </a:t>
                      </a:r>
                    </a:p>
                    <a:p>
                      <a:pPr algn="ctr"/>
                      <a:r>
                        <a:rPr lang="fr-FR" sz="1600" dirty="0"/>
                        <a:t>prééminent </a:t>
                      </a:r>
                    </a:p>
                  </a:txBody>
                  <a:tcPr marT="45718" marB="45718" anchor="ctr"/>
                </a:tc>
                <a:tc>
                  <a:txBody>
                    <a:bodyPr/>
                    <a:lstStyle/>
                    <a:p>
                      <a:pPr algn="ctr"/>
                      <a:r>
                        <a:rPr lang="fr-FR" sz="1600" dirty="0"/>
                        <a:t>Type de morale </a:t>
                      </a:r>
                    </a:p>
                    <a:p>
                      <a:pPr algn="ctr"/>
                      <a:r>
                        <a:rPr lang="fr-FR" sz="1600" dirty="0"/>
                        <a:t>prééminente</a:t>
                      </a:r>
                    </a:p>
                  </a:txBody>
                  <a:tcPr marT="45718" marB="45718" anchor="ctr"/>
                </a:tc>
                <a:extLst>
                  <a:ext uri="{0D108BD9-81ED-4DB2-BD59-A6C34878D82A}">
                    <a16:rowId xmlns:a16="http://schemas.microsoft.com/office/drawing/2014/main" val="10000"/>
                  </a:ext>
                </a:extLst>
              </a:tr>
              <a:tr h="645675">
                <a:tc>
                  <a:txBody>
                    <a:bodyPr/>
                    <a:lstStyle/>
                    <a:p>
                      <a:pPr algn="ctr"/>
                      <a:r>
                        <a:rPr lang="fr-FR" sz="1600" b="1" dirty="0"/>
                        <a:t>Régime familialiste</a:t>
                      </a:r>
                    </a:p>
                    <a:p>
                      <a:pPr algn="ctr">
                        <a:spcBef>
                          <a:spcPts val="300"/>
                        </a:spcBef>
                      </a:pPr>
                      <a:r>
                        <a:rPr lang="fr-FR" sz="1400" b="0" dirty="0"/>
                        <a:t>(pays du Sud de l’Europe)</a:t>
                      </a:r>
                    </a:p>
                  </a:txBody>
                  <a:tcPr marT="45718" marB="45718" anchor="ctr"/>
                </a:tc>
                <a:tc>
                  <a:txBody>
                    <a:bodyPr/>
                    <a:lstStyle/>
                    <a:p>
                      <a:pPr algn="ctr"/>
                      <a:r>
                        <a:rPr lang="fr-FR" sz="1600" dirty="0"/>
                        <a:t>Lien de filiation</a:t>
                      </a:r>
                    </a:p>
                  </a:txBody>
                  <a:tcPr marT="45718" marB="45718" anchor="ctr"/>
                </a:tc>
                <a:tc>
                  <a:txBody>
                    <a:bodyPr/>
                    <a:lstStyle/>
                    <a:p>
                      <a:pPr algn="ctr"/>
                      <a:r>
                        <a:rPr lang="fr-FR" sz="1600" b="1" dirty="0"/>
                        <a:t>Morale domestique</a:t>
                      </a:r>
                    </a:p>
                  </a:txBody>
                  <a:tcPr marT="45718" marB="45718" anchor="ctr"/>
                </a:tc>
                <a:extLst>
                  <a:ext uri="{0D108BD9-81ED-4DB2-BD59-A6C34878D82A}">
                    <a16:rowId xmlns:a16="http://schemas.microsoft.com/office/drawing/2014/main" val="10001"/>
                  </a:ext>
                </a:extLst>
              </a:tr>
              <a:tr h="645675">
                <a:tc>
                  <a:txBody>
                    <a:bodyPr/>
                    <a:lstStyle/>
                    <a:p>
                      <a:pPr algn="ctr"/>
                      <a:r>
                        <a:rPr lang="fr-FR" sz="1600" b="1" dirty="0"/>
                        <a:t>Régime volontariste</a:t>
                      </a:r>
                    </a:p>
                    <a:p>
                      <a:pPr algn="ctr">
                        <a:spcBef>
                          <a:spcPts val="300"/>
                        </a:spcBef>
                      </a:pPr>
                      <a:r>
                        <a:rPr lang="fr-FR" sz="1400" b="0" dirty="0"/>
                        <a:t>(pays anglosaxons)</a:t>
                      </a:r>
                      <a:endParaRPr lang="fr-FR" sz="1200" b="0" dirty="0"/>
                    </a:p>
                  </a:txBody>
                  <a:tcPr marT="45718" marB="45718" anchor="ctr"/>
                </a:tc>
                <a:tc>
                  <a:txBody>
                    <a:bodyPr/>
                    <a:lstStyle/>
                    <a:p>
                      <a:pPr algn="ctr"/>
                      <a:r>
                        <a:rPr lang="fr-FR" sz="1600" dirty="0"/>
                        <a:t>Lien de participation élective</a:t>
                      </a:r>
                    </a:p>
                  </a:txBody>
                  <a:tcPr marT="45718" marB="45718" anchor="ctr"/>
                </a:tc>
                <a:tc>
                  <a:txBody>
                    <a:bodyPr/>
                    <a:lstStyle/>
                    <a:p>
                      <a:pPr algn="ctr"/>
                      <a:r>
                        <a:rPr lang="fr-FR" sz="1600" b="1" dirty="0"/>
                        <a:t>Morale associative</a:t>
                      </a:r>
                    </a:p>
                  </a:txBody>
                  <a:tcPr marT="45718" marB="45718" anchor="ctr"/>
                </a:tc>
                <a:extLst>
                  <a:ext uri="{0D108BD9-81ED-4DB2-BD59-A6C34878D82A}">
                    <a16:rowId xmlns:a16="http://schemas.microsoft.com/office/drawing/2014/main" val="10002"/>
                  </a:ext>
                </a:extLst>
              </a:tr>
              <a:tr h="645675">
                <a:tc>
                  <a:txBody>
                    <a:bodyPr/>
                    <a:lstStyle/>
                    <a:p>
                      <a:pPr algn="ctr"/>
                      <a:r>
                        <a:rPr lang="fr-FR" sz="1600" b="1" dirty="0"/>
                        <a:t>Régime organiciste</a:t>
                      </a:r>
                    </a:p>
                    <a:p>
                      <a:pPr algn="ctr">
                        <a:spcBef>
                          <a:spcPts val="300"/>
                        </a:spcBef>
                      </a:pPr>
                      <a:r>
                        <a:rPr lang="fr-FR" sz="1400" b="0" dirty="0"/>
                        <a:t>(pays France)</a:t>
                      </a:r>
                    </a:p>
                  </a:txBody>
                  <a:tcPr marT="45718" marB="45718" anchor="ctr"/>
                </a:tc>
                <a:tc>
                  <a:txBody>
                    <a:bodyPr/>
                    <a:lstStyle/>
                    <a:p>
                      <a:pPr algn="ctr"/>
                      <a:r>
                        <a:rPr lang="fr-FR" sz="1600" dirty="0"/>
                        <a:t>Lien de participation organique</a:t>
                      </a:r>
                    </a:p>
                  </a:txBody>
                  <a:tcPr marT="45718" marB="45718" anchor="ctr"/>
                </a:tc>
                <a:tc>
                  <a:txBody>
                    <a:bodyPr/>
                    <a:lstStyle/>
                    <a:p>
                      <a:pPr algn="ctr"/>
                      <a:r>
                        <a:rPr lang="fr-FR" sz="1600" b="1" dirty="0"/>
                        <a:t>Morale professionnelle</a:t>
                      </a:r>
                    </a:p>
                  </a:txBody>
                  <a:tcPr marT="45718" marB="45718" anchor="ctr"/>
                </a:tc>
                <a:extLst>
                  <a:ext uri="{0D108BD9-81ED-4DB2-BD59-A6C34878D82A}">
                    <a16:rowId xmlns:a16="http://schemas.microsoft.com/office/drawing/2014/main" val="10003"/>
                  </a:ext>
                </a:extLst>
              </a:tr>
              <a:tr h="645675">
                <a:tc>
                  <a:txBody>
                    <a:bodyPr/>
                    <a:lstStyle/>
                    <a:p>
                      <a:pPr algn="ctr"/>
                      <a:r>
                        <a:rPr lang="fr-FR" sz="1600" b="1" dirty="0"/>
                        <a:t>Régime universaliste</a:t>
                      </a:r>
                    </a:p>
                    <a:p>
                      <a:pPr algn="ctr">
                        <a:spcBef>
                          <a:spcPts val="300"/>
                        </a:spcBef>
                      </a:pPr>
                      <a:r>
                        <a:rPr lang="fr-FR" sz="1400" b="0" dirty="0"/>
                        <a:t>(pays nordiques)</a:t>
                      </a:r>
                      <a:endParaRPr lang="fr-FR" sz="1200" b="0" dirty="0"/>
                    </a:p>
                  </a:txBody>
                  <a:tcPr marT="45718" marB="45718" anchor="ctr"/>
                </a:tc>
                <a:tc>
                  <a:txBody>
                    <a:bodyPr/>
                    <a:lstStyle/>
                    <a:p>
                      <a:pPr algn="ctr"/>
                      <a:r>
                        <a:rPr lang="fr-FR" sz="1600" dirty="0"/>
                        <a:t>Lien de citoyenneté</a:t>
                      </a:r>
                    </a:p>
                  </a:txBody>
                  <a:tcPr marT="45718" marB="45718" anchor="ctr"/>
                </a:tc>
                <a:tc>
                  <a:txBody>
                    <a:bodyPr/>
                    <a:lstStyle/>
                    <a:p>
                      <a:pPr algn="ctr"/>
                      <a:r>
                        <a:rPr lang="fr-FR" sz="1600" b="1" dirty="0"/>
                        <a:t>Morale civique</a:t>
                      </a:r>
                    </a:p>
                  </a:txBody>
                  <a:tcPr marT="45718" marB="45718" anchor="ct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655C5C6B-8942-4701-B3D5-02334429765D}"/>
              </a:ext>
            </a:extLst>
          </p:cNvPr>
          <p:cNvSpPr/>
          <p:nvPr/>
        </p:nvSpPr>
        <p:spPr>
          <a:xfrm>
            <a:off x="214313" y="4037013"/>
            <a:ext cx="8569325" cy="2708275"/>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defRPr/>
            </a:pPr>
            <a:r>
              <a:rPr lang="fr-FR" sz="1700" b="1" dirty="0">
                <a:solidFill>
                  <a:srgbClr val="000000"/>
                </a:solidFill>
                <a:latin typeface="+mn-lt"/>
              </a:rPr>
              <a:t>Les régimes d'attachement </a:t>
            </a:r>
            <a:r>
              <a:rPr lang="fr-FR" sz="1700" dirty="0">
                <a:solidFill>
                  <a:srgbClr val="000000"/>
                </a:solidFill>
                <a:latin typeface="+mn-lt"/>
              </a:rPr>
              <a:t>de liens sociaux peuvent être rapprochés des régimes de </a:t>
            </a:r>
            <a:r>
              <a:rPr lang="fr-FR" sz="1700" i="1" dirty="0" err="1">
                <a:solidFill>
                  <a:srgbClr val="000000"/>
                </a:solidFill>
                <a:latin typeface="+mn-lt"/>
              </a:rPr>
              <a:t>Welfare</a:t>
            </a:r>
            <a:r>
              <a:rPr lang="fr-FR" sz="1700" dirty="0">
                <a:solidFill>
                  <a:srgbClr val="000000"/>
                </a:solidFill>
                <a:latin typeface="+mn-lt"/>
              </a:rPr>
              <a:t> tels que G. Esping Andersen les a définis en ce qu'ils se fondent sur une hypothèse comparable de régulation normative globale des sociétés modernes. Mais ces régimes d'attachement de liens sociaux ne se limitent pas à la régulation du marché et au processus de «démarchandisation», ce qui constitue le cœur de la réflexion d'Esping Andersen. Ils se fondent sur une analyse plus large des modes de régulation en accordant une plus grande importance au rôle de la famille, des organisations associatives et communautaires, des corps intermédiaires et à la conception des institutions publiques selon qu'elles sont plus ou animées par l'esprit d'égalité citoyenne.</a:t>
            </a:r>
          </a:p>
          <a:p>
            <a:pPr algn="r">
              <a:defRPr/>
            </a:pPr>
            <a:r>
              <a:rPr lang="fr-FR" sz="1700" dirty="0">
                <a:solidFill>
                  <a:srgbClr val="000000"/>
                </a:solidFill>
                <a:latin typeface="+mn-lt"/>
              </a:rPr>
              <a:t>Serge Paugam, Lien social, ENS, 2012</a:t>
            </a:r>
            <a:endParaRPr lang="fr-FR" sz="17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1016E1B-D513-4937-A480-1722E3ED80D6}"/>
              </a:ext>
            </a:extLst>
          </p:cNvPr>
          <p:cNvSpPr txBox="1"/>
          <p:nvPr/>
        </p:nvSpPr>
        <p:spPr>
          <a:xfrm>
            <a:off x="611188" y="404813"/>
            <a:ext cx="3024187" cy="430212"/>
          </a:xfrm>
          <a:prstGeom prst="rect">
            <a:avLst/>
          </a:prstGeom>
          <a:noFill/>
        </p:spPr>
        <p:txBody>
          <a:bodyPr>
            <a:spAutoFit/>
          </a:bodyPr>
          <a:lstStyle/>
          <a:p>
            <a:pPr>
              <a:defRPr/>
            </a:pPr>
            <a:r>
              <a:rPr lang="fr-FR" sz="2200" b="1" dirty="0">
                <a:solidFill>
                  <a:schemeClr val="accent4">
                    <a:lumMod val="50000"/>
                  </a:schemeClr>
                </a:solidFill>
                <a:latin typeface="+mj-lt"/>
              </a:rPr>
              <a:t>Conclusion</a:t>
            </a:r>
          </a:p>
        </p:txBody>
      </p:sp>
      <p:graphicFrame>
        <p:nvGraphicFramePr>
          <p:cNvPr id="3" name="Tableau 2">
            <a:extLst>
              <a:ext uri="{FF2B5EF4-FFF2-40B4-BE49-F238E27FC236}">
                <a16:creationId xmlns:a16="http://schemas.microsoft.com/office/drawing/2014/main" id="{09B244A1-AE1B-4244-BA4E-CF5B1B87D1AA}"/>
              </a:ext>
            </a:extLst>
          </p:cNvPr>
          <p:cNvGraphicFramePr>
            <a:graphicFrameLocks noGrp="1"/>
          </p:cNvGraphicFramePr>
          <p:nvPr/>
        </p:nvGraphicFramePr>
        <p:xfrm>
          <a:off x="501650" y="1052513"/>
          <a:ext cx="8102600" cy="2832100"/>
        </p:xfrm>
        <a:graphic>
          <a:graphicData uri="http://schemas.openxmlformats.org/drawingml/2006/table">
            <a:tbl>
              <a:tblPr firstRow="1" bandRow="1">
                <a:tableStyleId>{00A15C55-8517-42AA-B614-E9B94910E393}</a:tableStyleId>
              </a:tblPr>
              <a:tblGrid>
                <a:gridCol w="3206089">
                  <a:extLst>
                    <a:ext uri="{9D8B030D-6E8A-4147-A177-3AD203B41FA5}">
                      <a16:colId xmlns:a16="http://schemas.microsoft.com/office/drawing/2014/main" val="20000"/>
                    </a:ext>
                  </a:extLst>
                </a:gridCol>
                <a:gridCol w="4896511">
                  <a:extLst>
                    <a:ext uri="{9D8B030D-6E8A-4147-A177-3AD203B41FA5}">
                      <a16:colId xmlns:a16="http://schemas.microsoft.com/office/drawing/2014/main" val="20001"/>
                    </a:ext>
                  </a:extLst>
                </a:gridCol>
              </a:tblGrid>
              <a:tr h="720027">
                <a:tc>
                  <a:txBody>
                    <a:bodyPr/>
                    <a:lstStyle/>
                    <a:p>
                      <a:pPr algn="ctr"/>
                      <a:r>
                        <a:rPr lang="fr-FR" sz="1600" dirty="0"/>
                        <a:t>Les étapes </a:t>
                      </a:r>
                    </a:p>
                    <a:p>
                      <a:pPr algn="ctr"/>
                      <a:r>
                        <a:rPr lang="fr-FR" sz="1600" dirty="0"/>
                        <a:t>du raisonnement sociologique</a:t>
                      </a:r>
                    </a:p>
                  </a:txBody>
                  <a:tcPr marL="91435" marR="91435" marT="45713" marB="45713" anchor="ctr"/>
                </a:tc>
                <a:tc>
                  <a:txBody>
                    <a:bodyPr/>
                    <a:lstStyle/>
                    <a:p>
                      <a:pPr algn="ctr"/>
                      <a:r>
                        <a:rPr lang="fr-FR" sz="1600" dirty="0"/>
                        <a:t>Formulations</a:t>
                      </a:r>
                    </a:p>
                  </a:txBody>
                  <a:tcPr marL="91435" marR="91435" marT="45713" marB="45713" anchor="ctr"/>
                </a:tc>
                <a:extLst>
                  <a:ext uri="{0D108BD9-81ED-4DB2-BD59-A6C34878D82A}">
                    <a16:rowId xmlns:a16="http://schemas.microsoft.com/office/drawing/2014/main" val="10000"/>
                  </a:ext>
                </a:extLst>
              </a:tr>
              <a:tr h="528018">
                <a:tc>
                  <a:txBody>
                    <a:bodyPr/>
                    <a:lstStyle/>
                    <a:p>
                      <a:pPr algn="ctr"/>
                      <a:r>
                        <a:rPr lang="fr-FR" sz="1600" b="1" dirty="0"/>
                        <a:t>Prénotions</a:t>
                      </a:r>
                    </a:p>
                  </a:txBody>
                  <a:tcPr marL="91435" marR="91435" marT="45713" marB="45713" anchor="ctr"/>
                </a:tc>
                <a:tc>
                  <a:txBody>
                    <a:bodyPr/>
                    <a:lstStyle/>
                    <a:p>
                      <a:pPr algn="ctr"/>
                      <a:r>
                        <a:rPr lang="fr-FR" sz="1600" dirty="0"/>
                        <a:t>Lien social / solidarité</a:t>
                      </a:r>
                    </a:p>
                  </a:txBody>
                  <a:tcPr marL="91435" marR="91435" marT="45713" marB="45713" anchor="ctr"/>
                </a:tc>
                <a:extLst>
                  <a:ext uri="{0D108BD9-81ED-4DB2-BD59-A6C34878D82A}">
                    <a16:rowId xmlns:a16="http://schemas.microsoft.com/office/drawing/2014/main" val="10001"/>
                  </a:ext>
                </a:extLst>
              </a:tr>
              <a:tr h="528018">
                <a:tc>
                  <a:txBody>
                    <a:bodyPr/>
                    <a:lstStyle/>
                    <a:p>
                      <a:pPr algn="ctr"/>
                      <a:r>
                        <a:rPr lang="fr-FR" sz="1600" b="1" dirty="0"/>
                        <a:t>Concepts sociologiques</a:t>
                      </a:r>
                    </a:p>
                  </a:txBody>
                  <a:tcPr marL="91435" marR="91435" marT="45713" marB="45713" anchor="ctr"/>
                </a:tc>
                <a:tc>
                  <a:txBody>
                    <a:bodyPr/>
                    <a:lstStyle/>
                    <a:p>
                      <a:pPr algn="ctr"/>
                      <a:r>
                        <a:rPr lang="fr-FR" sz="1600" dirty="0"/>
                        <a:t>Quatre liens sociaux</a:t>
                      </a:r>
                    </a:p>
                  </a:txBody>
                  <a:tcPr marL="91435" marR="91435" marT="45713" marB="45713" anchor="ctr"/>
                </a:tc>
                <a:extLst>
                  <a:ext uri="{0D108BD9-81ED-4DB2-BD59-A6C34878D82A}">
                    <a16:rowId xmlns:a16="http://schemas.microsoft.com/office/drawing/2014/main" val="10002"/>
                  </a:ext>
                </a:extLst>
              </a:tr>
              <a:tr h="528018">
                <a:tc>
                  <a:txBody>
                    <a:bodyPr/>
                    <a:lstStyle/>
                    <a:p>
                      <a:pPr algn="ctr"/>
                      <a:r>
                        <a:rPr lang="fr-FR" sz="1600" b="1" dirty="0"/>
                        <a:t>Problématique sociologique</a:t>
                      </a:r>
                    </a:p>
                  </a:txBody>
                  <a:tcPr marL="91435" marR="91435" marT="45713" marB="45713" anchor="ctr"/>
                </a:tc>
                <a:tc>
                  <a:txBody>
                    <a:bodyPr/>
                    <a:lstStyle/>
                    <a:p>
                      <a:pPr algn="ctr"/>
                      <a:r>
                        <a:rPr lang="fr-FR" sz="1600" dirty="0"/>
                        <a:t>Entrecroisement inégal des liens sociaux</a:t>
                      </a:r>
                    </a:p>
                  </a:txBody>
                  <a:tcPr marL="91435" marR="91435" marT="45713" marB="45713" anchor="ctr"/>
                </a:tc>
                <a:extLst>
                  <a:ext uri="{0D108BD9-81ED-4DB2-BD59-A6C34878D82A}">
                    <a16:rowId xmlns:a16="http://schemas.microsoft.com/office/drawing/2014/main" val="10003"/>
                  </a:ext>
                </a:extLst>
              </a:tr>
              <a:tr h="528018">
                <a:tc>
                  <a:txBody>
                    <a:bodyPr/>
                    <a:lstStyle/>
                    <a:p>
                      <a:pPr algn="ctr"/>
                      <a:r>
                        <a:rPr lang="fr-FR" sz="1600" b="1" dirty="0"/>
                        <a:t>Théorie sociologique</a:t>
                      </a:r>
                    </a:p>
                  </a:txBody>
                  <a:tcPr marL="91435" marR="91435" marT="45713" marB="45713" anchor="ctr"/>
                </a:tc>
                <a:tc>
                  <a:txBody>
                    <a:bodyPr/>
                    <a:lstStyle/>
                    <a:p>
                      <a:pPr algn="ctr"/>
                      <a:r>
                        <a:rPr lang="fr-FR" sz="1600" dirty="0"/>
                        <a:t>Théorie de l’attachement social</a:t>
                      </a:r>
                    </a:p>
                  </a:txBody>
                  <a:tcPr marL="91435" marR="91435" marT="45713" marB="45713"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2FF06-FA81-44FB-9113-979DAE7A68E3}"/>
              </a:ext>
            </a:extLst>
          </p:cNvPr>
          <p:cNvSpPr/>
          <p:nvPr/>
        </p:nvSpPr>
        <p:spPr>
          <a:xfrm>
            <a:off x="28575" y="14288"/>
            <a:ext cx="7561263" cy="708025"/>
          </a:xfrm>
          <a:prstGeom prst="rect">
            <a:avLst/>
          </a:prstGeom>
        </p:spPr>
        <p:txBody>
          <a:bodyPr>
            <a:spAutoFit/>
          </a:bodyPr>
          <a:lstStyle/>
          <a:p>
            <a:pPr>
              <a:defRPr/>
            </a:pPr>
            <a:r>
              <a:rPr lang="fr-FR" sz="2000" b="1" dirty="0">
                <a:solidFill>
                  <a:srgbClr val="662E91"/>
                </a:solidFill>
                <a:latin typeface="+mn-lt"/>
              </a:rPr>
              <a:t>Dossier</a:t>
            </a:r>
            <a:endParaRPr lang="fr-FR" sz="2000" b="1" dirty="0">
              <a:solidFill>
                <a:srgbClr val="662E91"/>
              </a:solidFill>
              <a:latin typeface="+mn-lt"/>
              <a:hlinkClick r:id="rId2"/>
            </a:endParaRPr>
          </a:p>
          <a:p>
            <a:pPr>
              <a:defRPr/>
            </a:pPr>
            <a:r>
              <a:rPr lang="fr-FR" sz="2000" i="1" dirty="0">
                <a:solidFill>
                  <a:srgbClr val="662E91"/>
                </a:solidFill>
                <a:latin typeface="+mn-lt"/>
                <a:hlinkClick r:id="rId3"/>
              </a:rPr>
              <a:t>"Comment penser le lien social et la solidarité ?".</a:t>
            </a:r>
            <a:endParaRPr lang="fr-FR" sz="2000" dirty="0">
              <a:latin typeface="+mn-lt"/>
            </a:endParaRPr>
          </a:p>
        </p:txBody>
      </p:sp>
      <p:pic>
        <p:nvPicPr>
          <p:cNvPr id="6147" name="Image 9">
            <a:extLst>
              <a:ext uri="{FF2B5EF4-FFF2-40B4-BE49-F238E27FC236}">
                <a16:creationId xmlns:a16="http://schemas.microsoft.com/office/drawing/2014/main" id="{29A44D3A-8101-4CFB-88FD-17838CC00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6938"/>
            <a:ext cx="687546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 11">
            <a:extLst>
              <a:ext uri="{FF2B5EF4-FFF2-40B4-BE49-F238E27FC236}">
                <a16:creationId xmlns:a16="http://schemas.microsoft.com/office/drawing/2014/main" id="{E27127DB-D9EC-44F8-8876-CD0132FD2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013"/>
            <a:ext cx="817245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F93852-BFBB-44A5-9B2F-DC16516CD5BC}"/>
              </a:ext>
            </a:extLst>
          </p:cNvPr>
          <p:cNvSpPr/>
          <p:nvPr/>
        </p:nvSpPr>
        <p:spPr>
          <a:xfrm>
            <a:off x="487363" y="482600"/>
            <a:ext cx="6607175" cy="369888"/>
          </a:xfrm>
          <a:prstGeom prst="rect">
            <a:avLst/>
          </a:prstGeom>
        </p:spPr>
        <p:txBody>
          <a:bodyPr>
            <a:spAutoFit/>
          </a:bodyPr>
          <a:lstStyle/>
          <a:p>
            <a:pPr>
              <a:defRPr/>
            </a:pPr>
            <a:r>
              <a:rPr lang="fr-FR" dirty="0">
                <a:latin typeface="+mj-lt"/>
                <a:hlinkClick r:id="rId2"/>
              </a:rPr>
              <a:t>https://www.serge-paugam.fr/le-lien-social--id20.html</a:t>
            </a:r>
            <a:endParaRPr lang="fr-FR" dirty="0">
              <a:latin typeface="+mj-lt"/>
            </a:endParaRPr>
          </a:p>
        </p:txBody>
      </p:sp>
      <p:pic>
        <p:nvPicPr>
          <p:cNvPr id="7171" name="Image 5">
            <a:extLst>
              <a:ext uri="{FF2B5EF4-FFF2-40B4-BE49-F238E27FC236}">
                <a16:creationId xmlns:a16="http://schemas.microsoft.com/office/drawing/2014/main" id="{14507D63-10F1-438B-B746-0BD15B814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981075"/>
            <a:ext cx="81010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17A6A-8868-41D3-BDAD-647C65B63C6F}"/>
              </a:ext>
            </a:extLst>
          </p:cNvPr>
          <p:cNvSpPr/>
          <p:nvPr/>
        </p:nvSpPr>
        <p:spPr>
          <a:xfrm>
            <a:off x="168275" y="3773488"/>
            <a:ext cx="3960813" cy="307975"/>
          </a:xfrm>
          <a:prstGeom prst="rect">
            <a:avLst/>
          </a:prstGeom>
        </p:spPr>
        <p:txBody>
          <a:bodyPr>
            <a:spAutoFit/>
          </a:bodyPr>
          <a:lstStyle/>
          <a:p>
            <a:pPr>
              <a:defRPr/>
            </a:pPr>
            <a:r>
              <a:rPr lang="fr-FR" sz="1400" dirty="0">
                <a:latin typeface="+mn-lt"/>
                <a:hlinkClick r:id="rId2"/>
              </a:rPr>
              <a:t>https://www.youtube.com/watch?v=jLXHRuStTDQ</a:t>
            </a:r>
            <a:endParaRPr lang="fr-FR" sz="1400" dirty="0">
              <a:latin typeface="+mn-lt"/>
            </a:endParaRPr>
          </a:p>
        </p:txBody>
      </p:sp>
      <p:sp>
        <p:nvSpPr>
          <p:cNvPr id="5" name="Rectangle 4">
            <a:extLst>
              <a:ext uri="{FF2B5EF4-FFF2-40B4-BE49-F238E27FC236}">
                <a16:creationId xmlns:a16="http://schemas.microsoft.com/office/drawing/2014/main" id="{1CBB899A-0D79-450B-9C9D-B0F298ACFFC3}"/>
              </a:ext>
            </a:extLst>
          </p:cNvPr>
          <p:cNvSpPr/>
          <p:nvPr/>
        </p:nvSpPr>
        <p:spPr>
          <a:xfrm>
            <a:off x="176213" y="684213"/>
            <a:ext cx="3938587" cy="622300"/>
          </a:xfrm>
          <a:prstGeom prst="rect">
            <a:avLst/>
          </a:prstGeom>
        </p:spPr>
        <p:txBody>
          <a:bodyPr>
            <a:spAutoFit/>
          </a:bodyPr>
          <a:lstStyle/>
          <a:p>
            <a:pPr>
              <a:defRPr/>
            </a:pPr>
            <a:r>
              <a:rPr lang="fr-FR" sz="1600" b="1" dirty="0">
                <a:solidFill>
                  <a:schemeClr val="accent4">
                    <a:lumMod val="50000"/>
                  </a:schemeClr>
                </a:solidFill>
                <a:latin typeface="+mj-lt"/>
              </a:rPr>
              <a:t>Serge Paugam : </a:t>
            </a:r>
          </a:p>
          <a:p>
            <a:pPr>
              <a:spcBef>
                <a:spcPts val="300"/>
              </a:spcBef>
              <a:defRPr/>
            </a:pPr>
            <a:r>
              <a:rPr lang="fr-FR" sz="1600" b="1" dirty="0">
                <a:solidFill>
                  <a:schemeClr val="accent4">
                    <a:lumMod val="50000"/>
                  </a:schemeClr>
                </a:solidFill>
                <a:latin typeface="+mj-lt"/>
              </a:rPr>
              <a:t>Les 4 liens sociaux qui assurent l'intégration</a:t>
            </a:r>
          </a:p>
        </p:txBody>
      </p:sp>
      <p:pic>
        <p:nvPicPr>
          <p:cNvPr id="7" name="Image 6">
            <a:extLst>
              <a:ext uri="{FF2B5EF4-FFF2-40B4-BE49-F238E27FC236}">
                <a16:creationId xmlns:a16="http://schemas.microsoft.com/office/drawing/2014/main" id="{DAA68889-E180-4B30-92B8-486BA4C6F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1301750"/>
            <a:ext cx="39592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RÃ©sultat de recherche d'images pour &quot;youtube&quot;">
            <a:extLst>
              <a:ext uri="{FF2B5EF4-FFF2-40B4-BE49-F238E27FC236}">
                <a16:creationId xmlns:a16="http://schemas.microsoft.com/office/drawing/2014/main" id="{583A556D-A869-4024-BE27-53FD93832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92088"/>
            <a:ext cx="14462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2869C62-A684-477B-88A6-70247CE815CD}"/>
              </a:ext>
            </a:extLst>
          </p:cNvPr>
          <p:cNvSpPr/>
          <p:nvPr/>
        </p:nvSpPr>
        <p:spPr>
          <a:xfrm>
            <a:off x="4716463" y="684213"/>
            <a:ext cx="3765550" cy="622300"/>
          </a:xfrm>
          <a:prstGeom prst="rect">
            <a:avLst/>
          </a:prstGeom>
        </p:spPr>
        <p:txBody>
          <a:bodyPr>
            <a:spAutoFit/>
          </a:bodyPr>
          <a:lstStyle/>
          <a:p>
            <a:pPr>
              <a:defRPr/>
            </a:pPr>
            <a:r>
              <a:rPr lang="fr-FR" sz="1600" b="1" dirty="0">
                <a:solidFill>
                  <a:schemeClr val="accent4">
                    <a:lumMod val="50000"/>
                  </a:schemeClr>
                </a:solidFill>
                <a:latin typeface="+mj-lt"/>
              </a:rPr>
              <a:t>Serge Paugam :</a:t>
            </a:r>
          </a:p>
          <a:p>
            <a:pPr>
              <a:spcBef>
                <a:spcPts val="300"/>
              </a:spcBef>
              <a:defRPr/>
            </a:pPr>
            <a:r>
              <a:rPr lang="fr-FR" sz="1600" b="1" dirty="0">
                <a:solidFill>
                  <a:schemeClr val="accent4">
                    <a:lumMod val="50000"/>
                  </a:schemeClr>
                </a:solidFill>
                <a:latin typeface="+mj-lt"/>
              </a:rPr>
              <a:t>Les fragilités des liens sociaux</a:t>
            </a:r>
          </a:p>
        </p:txBody>
      </p:sp>
      <p:sp>
        <p:nvSpPr>
          <p:cNvPr id="8" name="Rectangle 7">
            <a:extLst>
              <a:ext uri="{FF2B5EF4-FFF2-40B4-BE49-F238E27FC236}">
                <a16:creationId xmlns:a16="http://schemas.microsoft.com/office/drawing/2014/main" id="{34FE0547-40BE-4193-8D57-8B6C4D76D204}"/>
              </a:ext>
            </a:extLst>
          </p:cNvPr>
          <p:cNvSpPr/>
          <p:nvPr/>
        </p:nvSpPr>
        <p:spPr>
          <a:xfrm>
            <a:off x="4606925" y="3773488"/>
            <a:ext cx="4116388" cy="307975"/>
          </a:xfrm>
          <a:prstGeom prst="rect">
            <a:avLst/>
          </a:prstGeom>
        </p:spPr>
        <p:txBody>
          <a:bodyPr>
            <a:spAutoFit/>
          </a:bodyPr>
          <a:lstStyle/>
          <a:p>
            <a:pPr>
              <a:defRPr/>
            </a:pPr>
            <a:r>
              <a:rPr lang="fr-FR" sz="1400" dirty="0">
                <a:latin typeface="+mj-lt"/>
                <a:hlinkClick r:id="rId5"/>
              </a:rPr>
              <a:t>https://www.youtube.com/watch?v=3wKXNmDXsB4</a:t>
            </a:r>
            <a:endParaRPr lang="fr-FR" sz="1400" dirty="0">
              <a:latin typeface="+mj-lt"/>
            </a:endParaRPr>
          </a:p>
        </p:txBody>
      </p:sp>
      <p:pic>
        <p:nvPicPr>
          <p:cNvPr id="13" name="Image 12">
            <a:extLst>
              <a:ext uri="{FF2B5EF4-FFF2-40B4-BE49-F238E27FC236}">
                <a16:creationId xmlns:a16="http://schemas.microsoft.com/office/drawing/2014/main" id="{AC15CCF8-3411-4F83-AE91-C5B5071A7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3" y="1306513"/>
            <a:ext cx="38941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DD66921-9828-4121-A70E-84FCE055FD02}"/>
              </a:ext>
            </a:extLst>
          </p:cNvPr>
          <p:cNvSpPr/>
          <p:nvPr/>
        </p:nvSpPr>
        <p:spPr>
          <a:xfrm>
            <a:off x="176213" y="4383088"/>
            <a:ext cx="2957512" cy="585787"/>
          </a:xfrm>
          <a:prstGeom prst="rect">
            <a:avLst/>
          </a:prstGeom>
        </p:spPr>
        <p:txBody>
          <a:bodyPr>
            <a:spAutoFit/>
          </a:bodyPr>
          <a:lstStyle/>
          <a:p>
            <a:pPr>
              <a:defRPr/>
            </a:pPr>
            <a:r>
              <a:rPr lang="fr-FR" sz="1600" b="1" dirty="0" err="1">
                <a:solidFill>
                  <a:schemeClr val="accent4">
                    <a:lumMod val="50000"/>
                  </a:schemeClr>
                </a:solidFill>
                <a:latin typeface="+mj-lt"/>
              </a:rPr>
              <a:t>Politika</a:t>
            </a:r>
            <a:r>
              <a:rPr lang="fr-FR" sz="1600" b="1" dirty="0">
                <a:solidFill>
                  <a:schemeClr val="accent4">
                    <a:lumMod val="50000"/>
                  </a:schemeClr>
                </a:solidFill>
                <a:latin typeface="+mj-lt"/>
              </a:rPr>
              <a:t> :</a:t>
            </a:r>
          </a:p>
          <a:p>
            <a:pPr>
              <a:defRPr/>
            </a:pPr>
            <a:r>
              <a:rPr lang="fr-FR" sz="1600" b="1" dirty="0">
                <a:solidFill>
                  <a:schemeClr val="accent4">
                    <a:lumMod val="50000"/>
                  </a:schemeClr>
                </a:solidFill>
                <a:latin typeface="+mj-lt"/>
              </a:rPr>
              <a:t>Entretien avec Serge Paugam</a:t>
            </a:r>
          </a:p>
        </p:txBody>
      </p:sp>
      <p:sp>
        <p:nvSpPr>
          <p:cNvPr id="15" name="Rectangle 14">
            <a:extLst>
              <a:ext uri="{FF2B5EF4-FFF2-40B4-BE49-F238E27FC236}">
                <a16:creationId xmlns:a16="http://schemas.microsoft.com/office/drawing/2014/main" id="{1B4E982F-B79C-48EC-9692-560385965C74}"/>
              </a:ext>
            </a:extLst>
          </p:cNvPr>
          <p:cNvSpPr/>
          <p:nvPr/>
        </p:nvSpPr>
        <p:spPr>
          <a:xfrm>
            <a:off x="4294188" y="6394450"/>
            <a:ext cx="3949700" cy="307975"/>
          </a:xfrm>
          <a:prstGeom prst="rect">
            <a:avLst/>
          </a:prstGeom>
        </p:spPr>
        <p:txBody>
          <a:bodyPr>
            <a:spAutoFit/>
          </a:bodyPr>
          <a:lstStyle/>
          <a:p>
            <a:pPr>
              <a:defRPr/>
            </a:pPr>
            <a:r>
              <a:rPr lang="fr-FR" sz="1400" dirty="0">
                <a:latin typeface="+mj-lt"/>
                <a:hlinkClick r:id="rId7"/>
              </a:rPr>
              <a:t>https://www.youtube.com/watch?v=AQ6yvenoFCI</a:t>
            </a:r>
            <a:endParaRPr lang="fr-FR" sz="1400" dirty="0">
              <a:latin typeface="+mj-lt"/>
            </a:endParaRPr>
          </a:p>
        </p:txBody>
      </p:sp>
      <p:pic>
        <p:nvPicPr>
          <p:cNvPr id="17" name="Image 16">
            <a:extLst>
              <a:ext uri="{FF2B5EF4-FFF2-40B4-BE49-F238E27FC236}">
                <a16:creationId xmlns:a16="http://schemas.microsoft.com/office/drawing/2014/main" id="{97478420-F37D-4620-8B06-57E5AD2452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688" y="4968875"/>
            <a:ext cx="396081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68B631-C5ED-4ABC-9EF3-7D03BAA470D7}"/>
              </a:ext>
            </a:extLst>
          </p:cNvPr>
          <p:cNvSpPr/>
          <p:nvPr/>
        </p:nvSpPr>
        <p:spPr>
          <a:xfrm>
            <a:off x="4294188" y="5559425"/>
            <a:ext cx="4686300" cy="661988"/>
          </a:xfrm>
          <a:prstGeom prst="rect">
            <a:avLst/>
          </a:prstGeom>
        </p:spPr>
        <p:txBody>
          <a:bodyPr>
            <a:spAutoFit/>
          </a:bodyPr>
          <a:lstStyle/>
          <a:p>
            <a:pPr>
              <a:spcAft>
                <a:spcPts val="600"/>
              </a:spcAft>
              <a:defRPr/>
            </a:pPr>
            <a:r>
              <a:rPr lang="fr-FR" sz="1600" b="1" dirty="0">
                <a:solidFill>
                  <a:srgbClr val="111111"/>
                </a:solidFill>
                <a:latin typeface="+mn-lt"/>
              </a:rPr>
              <a:t>« Sociologie des inégalités et des ruptures sociales » </a:t>
            </a:r>
          </a:p>
          <a:p>
            <a:pPr>
              <a:defRPr/>
            </a:pPr>
            <a:r>
              <a:rPr lang="fr-FR" sz="1600" b="1" dirty="0">
                <a:solidFill>
                  <a:srgbClr val="111111"/>
                </a:solidFill>
                <a:latin typeface="+mn-lt"/>
              </a:rPr>
              <a:t>Lien entre Inégalités =&gt; ruptures des liens sociaux</a:t>
            </a:r>
            <a:endParaRPr lang="fr-FR" sz="16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8" grpId="0"/>
      <p:bldP spid="14" grpId="0"/>
      <p:bldP spid="1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F8D25-8B52-4E81-AF9E-76C00DA21142}"/>
              </a:ext>
            </a:extLst>
          </p:cNvPr>
          <p:cNvSpPr/>
          <p:nvPr/>
        </p:nvSpPr>
        <p:spPr>
          <a:xfrm>
            <a:off x="393700" y="2636838"/>
            <a:ext cx="8562975" cy="3492500"/>
          </a:xfrm>
          <a:prstGeom prst="rect">
            <a:avLst/>
          </a:prstGeom>
          <a:solidFill>
            <a:schemeClr val="accent4">
              <a:lumMod val="20000"/>
              <a:lumOff val="80000"/>
            </a:schemeClr>
          </a:solidFill>
          <a:ln>
            <a:solidFill>
              <a:schemeClr val="accent4">
                <a:lumMod val="40000"/>
                <a:lumOff val="60000"/>
              </a:schemeClr>
            </a:solidFill>
          </a:ln>
        </p:spPr>
        <p:txBody>
          <a:bodyPr>
            <a:spAutoFit/>
          </a:bodyPr>
          <a:lstStyle/>
          <a:p>
            <a:pPr algn="just">
              <a:defRPr/>
            </a:pPr>
            <a:r>
              <a:rPr lang="fr-FR" dirty="0">
                <a:latin typeface="+mj-lt"/>
              </a:rPr>
              <a:t>« Il faut que notre société reprenne conscience de son unité organique ; que l'individu sente cette masse sociale qui l'enveloppe et le pénètre, qu'il la sente toujours présente et agissante, et que ce sentiment règle toujours sa conduite. [...] Je crois que la sociologie est, plus que tout autre science, en état de restaurer ces idées. C'est elle qui fera comprendre à l'individu ce que c'est que la société, comme elle le complète et combien il est peu de chose réduit à ses seules forces. [...] </a:t>
            </a:r>
            <a:r>
              <a:rPr lang="fr-FR" u="sng" dirty="0">
                <a:latin typeface="+mj-lt"/>
              </a:rPr>
              <a:t>Elle lui fera sentir qu'il n'y a aucune diminution à être solidaire d'autrui et à en dépendre, à ne pas s'appartenir tout entier à soi-même</a:t>
            </a:r>
            <a:r>
              <a:rPr lang="fr-FR" dirty="0">
                <a:latin typeface="+mj-lt"/>
              </a:rPr>
              <a:t>. Sans doute ces idées ne deviendront vraiment efficaces que si elles se répandent dans les couches profondes de la population ; mais pour cela, </a:t>
            </a:r>
            <a:r>
              <a:rPr lang="fr-FR" u="sng" dirty="0">
                <a:latin typeface="+mj-lt"/>
              </a:rPr>
              <a:t>il faut d'abord que nous les élaborions scientifiquement à l'université.</a:t>
            </a:r>
            <a:r>
              <a:rPr lang="fr-FR" dirty="0">
                <a:latin typeface="+mj-lt"/>
              </a:rPr>
              <a:t> » </a:t>
            </a:r>
          </a:p>
          <a:p>
            <a:pPr algn="r">
              <a:spcBef>
                <a:spcPts val="600"/>
              </a:spcBef>
              <a:defRPr/>
            </a:pPr>
            <a:r>
              <a:rPr lang="fr-FR" b="1" dirty="0">
                <a:latin typeface="+mj-lt"/>
              </a:rPr>
              <a:t>Émile Durkheim, </a:t>
            </a:r>
            <a:r>
              <a:rPr lang="fr-FR" i="1" dirty="0">
                <a:latin typeface="+mj-lt"/>
              </a:rPr>
              <a:t>La science sociale et l'action</a:t>
            </a:r>
            <a:r>
              <a:rPr lang="fr-FR" dirty="0">
                <a:latin typeface="+mj-lt"/>
              </a:rPr>
              <a:t>, 1970, p. 109-110 , cours de science sociale, leçon d’ouverture, 1888)</a:t>
            </a:r>
          </a:p>
        </p:txBody>
      </p:sp>
      <p:sp>
        <p:nvSpPr>
          <p:cNvPr id="3" name="ZoneTexte 2">
            <a:extLst>
              <a:ext uri="{FF2B5EF4-FFF2-40B4-BE49-F238E27FC236}">
                <a16:creationId xmlns:a16="http://schemas.microsoft.com/office/drawing/2014/main" id="{245BED0D-07F0-4AD4-A169-8FB43FAB33C2}"/>
              </a:ext>
            </a:extLst>
          </p:cNvPr>
          <p:cNvSpPr txBox="1"/>
          <p:nvPr/>
        </p:nvSpPr>
        <p:spPr>
          <a:xfrm>
            <a:off x="384175" y="1430338"/>
            <a:ext cx="6265863" cy="646112"/>
          </a:xfrm>
          <a:prstGeom prst="rect">
            <a:avLst/>
          </a:prstGeom>
          <a:noFill/>
        </p:spPr>
        <p:txBody>
          <a:bodyPr>
            <a:spAutoFit/>
          </a:bodyPr>
          <a:lstStyle/>
          <a:p>
            <a:pPr algn="just">
              <a:defRPr/>
            </a:pPr>
            <a:r>
              <a:rPr lang="fr-FR" dirty="0">
                <a:latin typeface="+mj-lt"/>
              </a:rPr>
              <a:t>Cette réflexion initiale de Durkheim qui va donner lieu à sa thèse de Doctorat : « </a:t>
            </a:r>
            <a:r>
              <a:rPr lang="fr-FR" i="1" dirty="0">
                <a:latin typeface="+mj-lt"/>
              </a:rPr>
              <a:t>de la division du travail social </a:t>
            </a:r>
            <a:r>
              <a:rPr lang="fr-FR" dirty="0">
                <a:latin typeface="+mj-lt"/>
              </a:rPr>
              <a:t>» 1893 (5 ans après)</a:t>
            </a:r>
          </a:p>
        </p:txBody>
      </p:sp>
      <p:sp>
        <p:nvSpPr>
          <p:cNvPr id="4" name="ZoneTexte 3">
            <a:extLst>
              <a:ext uri="{FF2B5EF4-FFF2-40B4-BE49-F238E27FC236}">
                <a16:creationId xmlns:a16="http://schemas.microsoft.com/office/drawing/2014/main" id="{DDC4508F-81F7-4F0D-B953-EABA69290F3B}"/>
              </a:ext>
            </a:extLst>
          </p:cNvPr>
          <p:cNvSpPr txBox="1"/>
          <p:nvPr/>
        </p:nvSpPr>
        <p:spPr>
          <a:xfrm>
            <a:off x="393700" y="1030288"/>
            <a:ext cx="3990975" cy="400050"/>
          </a:xfrm>
          <a:prstGeom prst="rect">
            <a:avLst/>
          </a:prstGeom>
          <a:noFill/>
        </p:spPr>
        <p:txBody>
          <a:bodyPr wrap="none">
            <a:spAutoFit/>
          </a:bodyPr>
          <a:lstStyle/>
          <a:p>
            <a:pPr>
              <a:defRPr/>
            </a:pPr>
            <a:r>
              <a:rPr lang="fr-FR" sz="2000" b="1" dirty="0">
                <a:solidFill>
                  <a:schemeClr val="accent4">
                    <a:lumMod val="50000"/>
                  </a:schemeClr>
                </a:solidFill>
                <a:latin typeface="+mj-lt"/>
              </a:rPr>
              <a:t>Tout commença par une réflexion …</a:t>
            </a:r>
          </a:p>
        </p:txBody>
      </p:sp>
      <p:sp>
        <p:nvSpPr>
          <p:cNvPr id="5" name="Rectangle 4">
            <a:extLst>
              <a:ext uri="{FF2B5EF4-FFF2-40B4-BE49-F238E27FC236}">
                <a16:creationId xmlns:a16="http://schemas.microsoft.com/office/drawing/2014/main" id="{C63419F0-85A5-4D61-8ED3-2A6B6F3E8B5B}"/>
              </a:ext>
            </a:extLst>
          </p:cNvPr>
          <p:cNvSpPr/>
          <p:nvPr/>
        </p:nvSpPr>
        <p:spPr>
          <a:xfrm>
            <a:off x="187325" y="338138"/>
            <a:ext cx="7011988" cy="431800"/>
          </a:xfrm>
          <a:prstGeom prst="rect">
            <a:avLst/>
          </a:prstGeom>
        </p:spPr>
        <p:txBody>
          <a:bodyPr>
            <a:spAutoFit/>
          </a:bodyPr>
          <a:lstStyle/>
          <a:p>
            <a:pPr marL="342900" indent="-342900">
              <a:spcBef>
                <a:spcPts val="1200"/>
              </a:spcBef>
              <a:buFont typeface="+mj-lt"/>
              <a:buAutoNum type="arabicPeriod"/>
              <a:defRPr/>
            </a:pPr>
            <a:r>
              <a:rPr lang="fr-FR" sz="2200" b="1" dirty="0">
                <a:solidFill>
                  <a:schemeClr val="accent4">
                    <a:lumMod val="50000"/>
                  </a:schemeClr>
                </a:solidFill>
                <a:latin typeface="+mn-lt"/>
              </a:rPr>
              <a:t>Réflexion sur les concepts de solidarité et de lien social</a:t>
            </a:r>
          </a:p>
        </p:txBody>
      </p:sp>
      <p:pic>
        <p:nvPicPr>
          <p:cNvPr id="7173" name="Picture 5" descr="RÃ©sultat de recherche d'images pour &quot;emile durkheim&quot;">
            <a:extLst>
              <a:ext uri="{FF2B5EF4-FFF2-40B4-BE49-F238E27FC236}">
                <a16:creationId xmlns:a16="http://schemas.microsoft.com/office/drawing/2014/main" id="{A828137F-B671-4A12-9238-6CE68E6AA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754063"/>
            <a:ext cx="136048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4083B2-52C8-436A-B4C5-CF0A16938BD9}"/>
              </a:ext>
            </a:extLst>
          </p:cNvPr>
          <p:cNvSpPr/>
          <p:nvPr/>
        </p:nvSpPr>
        <p:spPr>
          <a:xfrm>
            <a:off x="358775" y="836613"/>
            <a:ext cx="8597900" cy="1784350"/>
          </a:xfrm>
          <a:prstGeom prst="rect">
            <a:avLst/>
          </a:prstGeom>
        </p:spPr>
        <p:txBody>
          <a:bodyPr>
            <a:spAutoFit/>
          </a:bodyPr>
          <a:lstStyle/>
          <a:p>
            <a:pPr>
              <a:defRPr/>
            </a:pPr>
            <a:r>
              <a:rPr lang="fr-FR" dirty="0">
                <a:solidFill>
                  <a:srgbClr val="000000"/>
                </a:solidFill>
                <a:latin typeface="+mj-lt"/>
              </a:rPr>
              <a:t>Le projet de Durkheim peut se résumer à l’élucidation d’un paradoxe : </a:t>
            </a:r>
          </a:p>
          <a:p>
            <a:pPr marL="360363" indent="-180975" algn="just">
              <a:spcBef>
                <a:spcPts val="1200"/>
              </a:spcBef>
              <a:buFont typeface="Arial" panose="020B0604020202020204" pitchFamily="34" charset="0"/>
              <a:buChar char="•"/>
              <a:defRPr/>
            </a:pPr>
            <a:r>
              <a:rPr lang="fr-FR" dirty="0">
                <a:solidFill>
                  <a:srgbClr val="000000"/>
                </a:solidFill>
                <a:latin typeface="+mj-lt"/>
              </a:rPr>
              <a:t>« </a:t>
            </a:r>
            <a:r>
              <a:rPr lang="fr-FR" i="1" dirty="0">
                <a:solidFill>
                  <a:srgbClr val="000000"/>
                </a:solidFill>
                <a:latin typeface="+mj-lt"/>
              </a:rPr>
              <a:t>Comment se fait-il que tout en devenant plus autonome, l’individu dépende plus étroitement de la société ?  </a:t>
            </a:r>
            <a:r>
              <a:rPr lang="fr-FR" dirty="0">
                <a:solidFill>
                  <a:srgbClr val="000000"/>
                </a:solidFill>
                <a:latin typeface="+mj-lt"/>
              </a:rPr>
              <a:t>» (1893). </a:t>
            </a:r>
          </a:p>
          <a:p>
            <a:pPr marL="360363" indent="-180975" algn="just">
              <a:spcBef>
                <a:spcPts val="1200"/>
              </a:spcBef>
              <a:buFont typeface="Arial" panose="020B0604020202020204" pitchFamily="34" charset="0"/>
              <a:buChar char="•"/>
              <a:defRPr/>
            </a:pPr>
            <a:r>
              <a:rPr lang="fr-FR" dirty="0">
                <a:solidFill>
                  <a:srgbClr val="000000"/>
                </a:solidFill>
                <a:latin typeface="+mj-lt"/>
              </a:rPr>
              <a:t>Autrement dit, comment les individus « </a:t>
            </a:r>
            <a:r>
              <a:rPr lang="fr-FR" i="1" dirty="0">
                <a:solidFill>
                  <a:srgbClr val="000000"/>
                </a:solidFill>
                <a:latin typeface="+mj-lt"/>
              </a:rPr>
              <a:t>autonomes</a:t>
            </a:r>
            <a:r>
              <a:rPr lang="fr-FR" dirty="0">
                <a:solidFill>
                  <a:srgbClr val="000000"/>
                </a:solidFill>
                <a:latin typeface="+mj-lt"/>
              </a:rPr>
              <a:t> » peuvent-ils « </a:t>
            </a:r>
            <a:r>
              <a:rPr lang="fr-FR" i="1" dirty="0">
                <a:solidFill>
                  <a:srgbClr val="000000"/>
                </a:solidFill>
                <a:latin typeface="+mj-lt"/>
              </a:rPr>
              <a:t>faire société</a:t>
            </a:r>
            <a:r>
              <a:rPr lang="fr-FR" dirty="0">
                <a:solidFill>
                  <a:srgbClr val="000000"/>
                </a:solidFill>
                <a:latin typeface="+mj-lt"/>
              </a:rPr>
              <a:t> », comment parviennent-ils à s’attacher à la société ?</a:t>
            </a:r>
          </a:p>
        </p:txBody>
      </p:sp>
      <p:sp>
        <p:nvSpPr>
          <p:cNvPr id="3" name="ZoneTexte 2">
            <a:extLst>
              <a:ext uri="{FF2B5EF4-FFF2-40B4-BE49-F238E27FC236}">
                <a16:creationId xmlns:a16="http://schemas.microsoft.com/office/drawing/2014/main" id="{4D361E01-0FB1-4166-ACB6-0F73A1BC991F}"/>
              </a:ext>
            </a:extLst>
          </p:cNvPr>
          <p:cNvSpPr txBox="1"/>
          <p:nvPr/>
        </p:nvSpPr>
        <p:spPr>
          <a:xfrm>
            <a:off x="358775" y="260350"/>
            <a:ext cx="7813675" cy="430213"/>
          </a:xfrm>
          <a:prstGeom prst="rect">
            <a:avLst/>
          </a:prstGeom>
          <a:noFill/>
        </p:spPr>
        <p:txBody>
          <a:bodyPr>
            <a:spAutoFit/>
          </a:bodyPr>
          <a:lstStyle/>
          <a:p>
            <a:pPr>
              <a:defRPr/>
            </a:pPr>
            <a:r>
              <a:rPr lang="fr-FR" sz="2200" b="1" dirty="0">
                <a:solidFill>
                  <a:schemeClr val="accent4">
                    <a:lumMod val="50000"/>
                  </a:schemeClr>
                </a:solidFill>
                <a:latin typeface="+mn-lt"/>
              </a:rPr>
              <a:t>L’interrogation sociologique ou l’énigme de Durkheim …</a:t>
            </a:r>
          </a:p>
        </p:txBody>
      </p:sp>
      <p:sp>
        <p:nvSpPr>
          <p:cNvPr id="4" name="Rectangle 3">
            <a:extLst>
              <a:ext uri="{FF2B5EF4-FFF2-40B4-BE49-F238E27FC236}">
                <a16:creationId xmlns:a16="http://schemas.microsoft.com/office/drawing/2014/main" id="{9A9215D4-43C0-48F8-9845-3A17D719D4BC}"/>
              </a:ext>
            </a:extLst>
          </p:cNvPr>
          <p:cNvSpPr/>
          <p:nvPr/>
        </p:nvSpPr>
        <p:spPr>
          <a:xfrm>
            <a:off x="358775" y="2767013"/>
            <a:ext cx="8597900" cy="1155700"/>
          </a:xfrm>
          <a:prstGeom prst="rect">
            <a:avLst/>
          </a:prstGeom>
        </p:spPr>
        <p:txBody>
          <a:bodyPr>
            <a:spAutoFit/>
          </a:bodyPr>
          <a:lstStyle/>
          <a:p>
            <a:pPr marL="360363" indent="-180975">
              <a:spcBef>
                <a:spcPts val="1200"/>
              </a:spcBef>
              <a:buFont typeface="Arial" panose="020B0604020202020204" pitchFamily="34" charset="0"/>
              <a:buChar char="•"/>
              <a:defRPr/>
            </a:pPr>
            <a:r>
              <a:rPr lang="fr-FR" dirty="0">
                <a:solidFill>
                  <a:srgbClr val="000000"/>
                </a:solidFill>
                <a:latin typeface="+mn-lt"/>
              </a:rPr>
              <a:t>La réponse est apportée dans sa thèse, </a:t>
            </a:r>
            <a:r>
              <a:rPr lang="fr-FR" i="1" dirty="0">
                <a:solidFill>
                  <a:srgbClr val="000000"/>
                </a:solidFill>
                <a:latin typeface="+mn-lt"/>
              </a:rPr>
              <a:t>De la division du travail social</a:t>
            </a:r>
            <a:r>
              <a:rPr lang="fr-FR" dirty="0">
                <a:solidFill>
                  <a:srgbClr val="000000"/>
                </a:solidFill>
                <a:latin typeface="+mn-lt"/>
              </a:rPr>
              <a:t> : </a:t>
            </a:r>
          </a:p>
          <a:p>
            <a:pPr marL="360363">
              <a:spcBef>
                <a:spcPts val="600"/>
              </a:spcBef>
              <a:defRPr/>
            </a:pPr>
            <a:r>
              <a:rPr lang="fr-FR" dirty="0">
                <a:solidFill>
                  <a:srgbClr val="000000"/>
                </a:solidFill>
                <a:latin typeface="+mn-lt"/>
              </a:rPr>
              <a:t>= C’est en passant de </a:t>
            </a:r>
            <a:r>
              <a:rPr lang="fr-FR" b="1" dirty="0">
                <a:solidFill>
                  <a:srgbClr val="000000"/>
                </a:solidFill>
                <a:latin typeface="+mn-lt"/>
              </a:rPr>
              <a:t>la solidarité mécanique </a:t>
            </a:r>
            <a:r>
              <a:rPr lang="fr-FR" dirty="0">
                <a:solidFill>
                  <a:srgbClr val="000000"/>
                </a:solidFill>
                <a:latin typeface="+mn-lt"/>
              </a:rPr>
              <a:t>à </a:t>
            </a:r>
            <a:r>
              <a:rPr lang="fr-FR" b="1" dirty="0">
                <a:solidFill>
                  <a:srgbClr val="000000"/>
                </a:solidFill>
                <a:latin typeface="+mn-lt"/>
              </a:rPr>
              <a:t>la solidarité organique</a:t>
            </a:r>
            <a:endParaRPr lang="fr-FR" u="sng" dirty="0">
              <a:solidFill>
                <a:srgbClr val="000000"/>
              </a:solidFill>
              <a:latin typeface="+mn-lt"/>
            </a:endParaRPr>
          </a:p>
          <a:p>
            <a:pPr marL="360363" indent="-180975">
              <a:spcBef>
                <a:spcPts val="1200"/>
              </a:spcBef>
              <a:buFont typeface="Arial" panose="020B0604020202020204" pitchFamily="34" charset="0"/>
              <a:buChar char="•"/>
              <a:defRPr/>
            </a:pPr>
            <a:r>
              <a:rPr lang="fr-FR" dirty="0">
                <a:solidFill>
                  <a:srgbClr val="000000"/>
                </a:solidFill>
                <a:latin typeface="+mn-lt"/>
              </a:rPr>
              <a:t>les sociétés modernes ont réussi à concilier « </a:t>
            </a:r>
            <a:r>
              <a:rPr lang="fr-FR" b="1" dirty="0">
                <a:solidFill>
                  <a:srgbClr val="000000"/>
                </a:solidFill>
                <a:latin typeface="+mn-lt"/>
              </a:rPr>
              <a:t>individualisme »</a:t>
            </a:r>
            <a:r>
              <a:rPr lang="fr-FR" dirty="0">
                <a:solidFill>
                  <a:srgbClr val="000000"/>
                </a:solidFill>
                <a:latin typeface="+mn-lt"/>
              </a:rPr>
              <a:t> et « </a:t>
            </a:r>
            <a:r>
              <a:rPr lang="fr-FR" b="1" dirty="0">
                <a:solidFill>
                  <a:srgbClr val="000000"/>
                </a:solidFill>
                <a:latin typeface="+mn-lt"/>
              </a:rPr>
              <a:t>lien social »</a:t>
            </a:r>
            <a:r>
              <a:rPr lang="fr-FR" dirty="0">
                <a:solidFill>
                  <a:srgbClr val="000000"/>
                </a:solidFill>
                <a:latin typeface="+mn-lt"/>
              </a:rPr>
              <a:t>. </a:t>
            </a:r>
            <a:endParaRPr lang="fr-F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1A52C2-BDAA-4B18-B030-14187687B1B4}"/>
              </a:ext>
            </a:extLst>
          </p:cNvPr>
          <p:cNvSpPr txBox="1"/>
          <p:nvPr/>
        </p:nvSpPr>
        <p:spPr>
          <a:xfrm>
            <a:off x="1979613" y="260350"/>
            <a:ext cx="4814887" cy="400050"/>
          </a:xfrm>
          <a:prstGeom prst="rect">
            <a:avLst/>
          </a:prstGeom>
          <a:noFill/>
        </p:spPr>
        <p:txBody>
          <a:bodyPr wrap="none">
            <a:spAutoFit/>
          </a:bodyPr>
          <a:lstStyle/>
          <a:p>
            <a:pPr>
              <a:defRPr/>
            </a:pPr>
            <a:r>
              <a:rPr lang="fr-FR" sz="2000" b="1" dirty="0">
                <a:solidFill>
                  <a:schemeClr val="accent4">
                    <a:lumMod val="50000"/>
                  </a:schemeClr>
                </a:solidFill>
                <a:latin typeface="+mj-lt"/>
              </a:rPr>
              <a:t>Solidarité mécanique – solidarité organique</a:t>
            </a:r>
          </a:p>
        </p:txBody>
      </p:sp>
      <p:graphicFrame>
        <p:nvGraphicFramePr>
          <p:cNvPr id="3" name="Tableau 2">
            <a:extLst>
              <a:ext uri="{FF2B5EF4-FFF2-40B4-BE49-F238E27FC236}">
                <a16:creationId xmlns:a16="http://schemas.microsoft.com/office/drawing/2014/main" id="{F99ADE32-B107-4A3E-9AF3-D00673D00DD9}"/>
              </a:ext>
            </a:extLst>
          </p:cNvPr>
          <p:cNvGraphicFramePr>
            <a:graphicFrameLocks noGrp="1"/>
          </p:cNvGraphicFramePr>
          <p:nvPr/>
        </p:nvGraphicFramePr>
        <p:xfrm>
          <a:off x="358775" y="836613"/>
          <a:ext cx="8426450" cy="2468562"/>
        </p:xfrm>
        <a:graphic>
          <a:graphicData uri="http://schemas.openxmlformats.org/drawingml/2006/table">
            <a:tbl>
              <a:tblPr firstRow="1" bandRow="1">
                <a:tableStyleId>{00A15C55-8517-42AA-B614-E9B94910E393}</a:tableStyleId>
              </a:tblPr>
              <a:tblGrid>
                <a:gridCol w="1521475">
                  <a:extLst>
                    <a:ext uri="{9D8B030D-6E8A-4147-A177-3AD203B41FA5}">
                      <a16:colId xmlns:a16="http://schemas.microsoft.com/office/drawing/2014/main" val="20000"/>
                    </a:ext>
                  </a:extLst>
                </a:gridCol>
                <a:gridCol w="1800375">
                  <a:extLst>
                    <a:ext uri="{9D8B030D-6E8A-4147-A177-3AD203B41FA5}">
                      <a16:colId xmlns:a16="http://schemas.microsoft.com/office/drawing/2014/main" val="20001"/>
                    </a:ext>
                  </a:extLst>
                </a:gridCol>
                <a:gridCol w="1656345">
                  <a:extLst>
                    <a:ext uri="{9D8B030D-6E8A-4147-A177-3AD203B41FA5}">
                      <a16:colId xmlns:a16="http://schemas.microsoft.com/office/drawing/2014/main" val="20002"/>
                    </a:ext>
                  </a:extLst>
                </a:gridCol>
                <a:gridCol w="1728360">
                  <a:extLst>
                    <a:ext uri="{9D8B030D-6E8A-4147-A177-3AD203B41FA5}">
                      <a16:colId xmlns:a16="http://schemas.microsoft.com/office/drawing/2014/main" val="20003"/>
                    </a:ext>
                  </a:extLst>
                </a:gridCol>
                <a:gridCol w="1719895">
                  <a:extLst>
                    <a:ext uri="{9D8B030D-6E8A-4147-A177-3AD203B41FA5}">
                      <a16:colId xmlns:a16="http://schemas.microsoft.com/office/drawing/2014/main" val="20004"/>
                    </a:ext>
                  </a:extLst>
                </a:gridCol>
              </a:tblGrid>
              <a:tr h="579029">
                <a:tc>
                  <a:txBody>
                    <a:bodyPr/>
                    <a:lstStyle/>
                    <a:p>
                      <a:pPr algn="ctr"/>
                      <a:r>
                        <a:rPr lang="fr-FR" sz="1600" dirty="0"/>
                        <a:t>Type de </a:t>
                      </a:r>
                    </a:p>
                    <a:p>
                      <a:pPr algn="ctr"/>
                      <a:r>
                        <a:rPr lang="fr-FR" sz="1600" dirty="0"/>
                        <a:t>solidarité</a:t>
                      </a:r>
                    </a:p>
                  </a:txBody>
                  <a:tcPr marL="91464" marR="91464" marT="45690" marB="45690" anchor="ctr"/>
                </a:tc>
                <a:tc>
                  <a:txBody>
                    <a:bodyPr/>
                    <a:lstStyle/>
                    <a:p>
                      <a:pPr algn="ctr"/>
                      <a:r>
                        <a:rPr lang="fr-FR" sz="1600" dirty="0"/>
                        <a:t>Liens entre les individus</a:t>
                      </a:r>
                    </a:p>
                  </a:txBody>
                  <a:tcPr marL="91464" marR="91464" marT="45690" marB="45690" anchor="ctr"/>
                </a:tc>
                <a:tc>
                  <a:txBody>
                    <a:bodyPr/>
                    <a:lstStyle/>
                    <a:p>
                      <a:pPr algn="ctr"/>
                      <a:r>
                        <a:rPr lang="fr-FR" sz="1600" dirty="0"/>
                        <a:t>Conscience collective</a:t>
                      </a:r>
                    </a:p>
                  </a:txBody>
                  <a:tcPr marL="91464" marR="91464" marT="45690" marB="45690" anchor="ctr"/>
                </a:tc>
                <a:tc>
                  <a:txBody>
                    <a:bodyPr/>
                    <a:lstStyle/>
                    <a:p>
                      <a:pPr algn="ctr"/>
                      <a:r>
                        <a:rPr lang="fr-FR" sz="1600" dirty="0"/>
                        <a:t>Système </a:t>
                      </a:r>
                    </a:p>
                    <a:p>
                      <a:pPr algn="ctr"/>
                      <a:r>
                        <a:rPr lang="fr-FR" sz="1600" dirty="0"/>
                        <a:t>juridique</a:t>
                      </a:r>
                    </a:p>
                  </a:txBody>
                  <a:tcPr marL="91464" marR="91464" marT="45690" marB="45690" anchor="ctr"/>
                </a:tc>
                <a:tc>
                  <a:txBody>
                    <a:bodyPr/>
                    <a:lstStyle/>
                    <a:p>
                      <a:pPr algn="ctr"/>
                      <a:r>
                        <a:rPr lang="fr-FR" sz="1600" dirty="0"/>
                        <a:t>Type de </a:t>
                      </a:r>
                    </a:p>
                    <a:p>
                      <a:pPr algn="ctr"/>
                      <a:r>
                        <a:rPr lang="fr-FR" sz="1600" dirty="0"/>
                        <a:t>société</a:t>
                      </a:r>
                    </a:p>
                  </a:txBody>
                  <a:tcPr marL="91464" marR="91464" marT="45690" marB="45690" anchor="ctr"/>
                </a:tc>
                <a:extLst>
                  <a:ext uri="{0D108BD9-81ED-4DB2-BD59-A6C34878D82A}">
                    <a16:rowId xmlns:a16="http://schemas.microsoft.com/office/drawing/2014/main" val="10000"/>
                  </a:ext>
                </a:extLst>
              </a:tr>
              <a:tr h="822854">
                <a:tc>
                  <a:txBody>
                    <a:bodyPr/>
                    <a:lstStyle/>
                    <a:p>
                      <a:pPr algn="ctr"/>
                      <a:r>
                        <a:rPr lang="fr-FR" sz="1600" b="1" dirty="0"/>
                        <a:t>Mécanique</a:t>
                      </a:r>
                    </a:p>
                  </a:txBody>
                  <a:tcPr marL="91464" marR="91464" marT="45690" marB="45690" anchor="ctr"/>
                </a:tc>
                <a:tc>
                  <a:txBody>
                    <a:bodyPr/>
                    <a:lstStyle/>
                    <a:p>
                      <a:pPr algn="ctr"/>
                      <a:r>
                        <a:rPr lang="fr-FR" sz="1600" dirty="0"/>
                        <a:t>Similitude des individus et des fonctions</a:t>
                      </a:r>
                    </a:p>
                  </a:txBody>
                  <a:tcPr marL="91464" marR="91464" marT="45690" marB="45690" anchor="ctr"/>
                </a:tc>
                <a:tc>
                  <a:txBody>
                    <a:bodyPr/>
                    <a:lstStyle/>
                    <a:p>
                      <a:pPr algn="ctr"/>
                      <a:r>
                        <a:rPr lang="fr-FR" sz="1600" dirty="0"/>
                        <a:t>Forte </a:t>
                      </a:r>
                    </a:p>
                  </a:txBody>
                  <a:tcPr marL="91464" marR="91464" marT="45690" marB="45690" anchor="ctr"/>
                </a:tc>
                <a:tc>
                  <a:txBody>
                    <a:bodyPr/>
                    <a:lstStyle/>
                    <a:p>
                      <a:pPr algn="ctr"/>
                      <a:r>
                        <a:rPr lang="fr-FR" sz="1600" dirty="0"/>
                        <a:t>Droit répressif </a:t>
                      </a:r>
                    </a:p>
                  </a:txBody>
                  <a:tcPr marL="91464" marR="91464" marT="45690" marB="45690" anchor="ctr"/>
                </a:tc>
                <a:tc>
                  <a:txBody>
                    <a:bodyPr/>
                    <a:lstStyle/>
                    <a:p>
                      <a:pPr algn="ctr"/>
                      <a:r>
                        <a:rPr lang="fr-FR" sz="1600" dirty="0"/>
                        <a:t>Traditionnelles </a:t>
                      </a:r>
                    </a:p>
                  </a:txBody>
                  <a:tcPr marL="91464" marR="91464" marT="45690" marB="45690" anchor="ctr"/>
                </a:tc>
                <a:extLst>
                  <a:ext uri="{0D108BD9-81ED-4DB2-BD59-A6C34878D82A}">
                    <a16:rowId xmlns:a16="http://schemas.microsoft.com/office/drawing/2014/main" val="10001"/>
                  </a:ext>
                </a:extLst>
              </a:tr>
              <a:tr h="1066679">
                <a:tc>
                  <a:txBody>
                    <a:bodyPr/>
                    <a:lstStyle/>
                    <a:p>
                      <a:pPr algn="ctr"/>
                      <a:r>
                        <a:rPr lang="fr-FR" sz="1600" b="1" dirty="0"/>
                        <a:t>Organique </a:t>
                      </a:r>
                    </a:p>
                  </a:txBody>
                  <a:tcPr marL="91464" marR="91464" marT="45690" marB="45690" anchor="ctr"/>
                </a:tc>
                <a:tc>
                  <a:txBody>
                    <a:bodyPr/>
                    <a:lstStyle/>
                    <a:p>
                      <a:pPr algn="ctr"/>
                      <a:r>
                        <a:rPr lang="fr-FR" sz="1600" dirty="0"/>
                        <a:t>Complémentarité et indépendance des individus et des fonctions</a:t>
                      </a:r>
                    </a:p>
                  </a:txBody>
                  <a:tcPr marL="91464" marR="91464" marT="45690" marB="45690" anchor="ctr"/>
                </a:tc>
                <a:tc>
                  <a:txBody>
                    <a:bodyPr/>
                    <a:lstStyle/>
                    <a:p>
                      <a:pPr algn="ctr"/>
                      <a:r>
                        <a:rPr lang="fr-FR" sz="1600" dirty="0"/>
                        <a:t>Faible et en déclin</a:t>
                      </a:r>
                    </a:p>
                  </a:txBody>
                  <a:tcPr marL="91464" marR="91464" marT="45690" marB="45690" anchor="ctr"/>
                </a:tc>
                <a:tc>
                  <a:txBody>
                    <a:bodyPr/>
                    <a:lstStyle/>
                    <a:p>
                      <a:pPr algn="ctr"/>
                      <a:r>
                        <a:rPr lang="fr-FR" sz="1600" dirty="0"/>
                        <a:t>Droit restitutif et coopératif</a:t>
                      </a:r>
                    </a:p>
                  </a:txBody>
                  <a:tcPr marL="91464" marR="91464" marT="45690" marB="45690" anchor="ctr"/>
                </a:tc>
                <a:tc>
                  <a:txBody>
                    <a:bodyPr/>
                    <a:lstStyle/>
                    <a:p>
                      <a:pPr algn="ctr"/>
                      <a:r>
                        <a:rPr lang="fr-FR" sz="1600" dirty="0"/>
                        <a:t>Modernes </a:t>
                      </a:r>
                    </a:p>
                  </a:txBody>
                  <a:tcPr marL="91464" marR="91464" marT="45690" marB="45690" anchor="ct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4104</TotalTime>
  <Words>2639</Words>
  <Application>Microsoft Office PowerPoint</Application>
  <PresentationFormat>Affichage à l'écran (4:3)</PresentationFormat>
  <Paragraphs>332</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Wingdings</vt:lpstr>
      <vt:lpstr>Arial Nova</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kader</dc:creator>
  <cp:lastModifiedBy>François</cp:lastModifiedBy>
  <cp:revision>517</cp:revision>
  <cp:lastPrinted>2016-09-28T17:06:14Z</cp:lastPrinted>
  <dcterms:created xsi:type="dcterms:W3CDTF">2012-09-23T07:20:13Z</dcterms:created>
  <dcterms:modified xsi:type="dcterms:W3CDTF">2019-06-12T04:46:34Z</dcterms:modified>
</cp:coreProperties>
</file>