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2" r:id="rId2"/>
    <p:sldId id="333" r:id="rId3"/>
    <p:sldId id="334" r:id="rId4"/>
    <p:sldId id="335" r:id="rId5"/>
    <p:sldId id="336" r:id="rId6"/>
    <p:sldId id="341" r:id="rId7"/>
    <p:sldId id="342" r:id="rId8"/>
    <p:sldId id="338" r:id="rId9"/>
    <p:sldId id="344" r:id="rId10"/>
    <p:sldId id="339" r:id="rId11"/>
    <p:sldId id="345" r:id="rId12"/>
    <p:sldId id="346" r:id="rId13"/>
    <p:sldId id="347" r:id="rId14"/>
    <p:sldId id="349" r:id="rId15"/>
    <p:sldId id="337" r:id="rId16"/>
    <p:sldId id="348" r:id="rId17"/>
    <p:sldId id="350" r:id="rId18"/>
    <p:sldId id="362" r:id="rId19"/>
    <p:sldId id="351" r:id="rId20"/>
    <p:sldId id="352" r:id="rId21"/>
    <p:sldId id="353" r:id="rId22"/>
    <p:sldId id="356" r:id="rId23"/>
    <p:sldId id="357" r:id="rId24"/>
    <p:sldId id="358" r:id="rId25"/>
    <p:sldId id="361" r:id="rId26"/>
    <p:sldId id="360" r:id="rId27"/>
    <p:sldId id="354" r:id="rId28"/>
    <p:sldId id="340" r:id="rId29"/>
    <p:sldId id="355"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2F6"/>
    <a:srgbClr val="CDACE6"/>
    <a:srgbClr val="E8D9F3"/>
    <a:srgbClr val="AE78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67" autoAdjust="0"/>
    <p:restoredTop sz="95439" autoAdjust="0"/>
  </p:normalViewPr>
  <p:slideViewPr>
    <p:cSldViewPr showGuides="1">
      <p:cViewPr varScale="1">
        <p:scale>
          <a:sx n="103" d="100"/>
          <a:sy n="103" d="100"/>
        </p:scale>
        <p:origin x="804" y="-606"/>
      </p:cViewPr>
      <p:guideLst>
        <p:guide orient="horz" pos="2614"/>
        <p:guide pos="3840"/>
      </p:guideLst>
    </p:cSldViewPr>
  </p:slideViewPr>
  <p:notesTextViewPr>
    <p:cViewPr>
      <p:scale>
        <a:sx n="3" d="2"/>
        <a:sy n="3" d="2"/>
      </p:scale>
      <p:origin x="0" y="0"/>
    </p:cViewPr>
  </p:notesTextViewPr>
  <p:sorterViewPr>
    <p:cViewPr>
      <p:scale>
        <a:sx n="55" d="100"/>
        <a:sy n="55" d="100"/>
      </p:scale>
      <p:origin x="0" y="0"/>
    </p:cViewPr>
  </p:sorterViewPr>
  <p:gridSpacing cx="90001" cy="90001"/>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7262A-309C-4110-8BFC-C57D187EE0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063A322-BC0A-4BD2-8841-7934858B3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6FAFA82-E7C2-463F-B44D-71E29ABDB172}"/>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6AAB2BFC-B1DB-4CF5-BC34-DB0BC5E40CA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6C5EA82-3DA3-4A03-B86F-89932B20E3F5}"/>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16076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1001A-DE9D-404B-919A-CE9014BA0D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177E57F-1888-490B-A8A7-C596293D21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0AD4FD-6C86-4119-A392-329CE97C67BF}"/>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BCEAD2F7-0619-48A7-AC30-2F536F8888AE}"/>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3F22F49-6134-43C1-836D-C8780E73678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33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70E9B07-F472-4D3F-BDEF-62CB975208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BC97879-5921-4D00-9C08-D3908453C9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514030-65EE-4324-AB7D-8997684DEE5D}"/>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E1E08E2F-FD4D-4A26-B05A-A0305E0D4CC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05C27DF-72C0-4F85-A015-77293AA7303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633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03876-027B-43C2-8739-8EDDD6DFAC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2C7C05-24C1-4F47-8F4F-5453010292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0D9712-D805-4703-9FA7-34F0CF3D6196}"/>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7D390B33-4B99-464E-A9A7-0A50BF8A3C1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F629F1C-AA06-454B-B732-FE24D5D12686}"/>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11087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9CCC0-096C-4E65-9589-4EAA6CDAB5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0DDAF8E-3105-47B1-9A60-692E96249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5C9D8B3-A49B-4D1F-8EEE-9CFC80441C86}"/>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DC1B76A5-8DEF-4C46-B636-F6D9E722767A}"/>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7705377-D01E-40D7-9244-D84C4E7F795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6248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279F7-808C-4330-957C-519C1302E1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E277426-5FAA-444C-B139-C2C1E006233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01AFBBB-1F93-48C2-933B-DF2FDB1EB2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82C71A-6C8B-48F1-8AFB-E4050B19D535}"/>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6" name="Espace réservé du pied de page 5">
            <a:extLst>
              <a:ext uri="{FF2B5EF4-FFF2-40B4-BE49-F238E27FC236}">
                <a16:creationId xmlns:a16="http://schemas.microsoft.com/office/drawing/2014/main" id="{B1284A33-45A0-46FB-B041-2A829A5915C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337CA5E8-4A42-4BB0-9B64-FC9127C423A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31030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A3E52-A138-48E1-B829-EB99A2E0846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ADBA3-5310-4D81-865C-BA414BD31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E204EE2-DC9A-4044-B910-1EAEF1C6608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D2DD860-F5A2-4AF7-9952-726628250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D51DFC-A049-4F8B-8850-CA6F8A92DAE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B94F81-4920-4156-A45A-5900A5B90259}"/>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8" name="Espace réservé du pied de page 7">
            <a:extLst>
              <a:ext uri="{FF2B5EF4-FFF2-40B4-BE49-F238E27FC236}">
                <a16:creationId xmlns:a16="http://schemas.microsoft.com/office/drawing/2014/main" id="{225A9CAE-1FEA-4E15-B77F-DDFDB9043504}"/>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A1C122AD-4712-4654-9524-55E7ECDCBF77}"/>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7359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B48EC-237C-4D58-8A9C-22A791D41C7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BC77FC6-EBDF-4569-8207-D25B712F8845}"/>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4" name="Espace réservé du pied de page 3">
            <a:extLst>
              <a:ext uri="{FF2B5EF4-FFF2-40B4-BE49-F238E27FC236}">
                <a16:creationId xmlns:a16="http://schemas.microsoft.com/office/drawing/2014/main" id="{26AB4F3E-95E4-4899-BC90-7DE11DD6F8AF}"/>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CFCFAB30-4E60-4267-97F7-6EB49C69D7DD}"/>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2352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94A354D-D75C-42B4-8E1B-60EB0B2FD776}"/>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3" name="Espace réservé du pied de page 2">
            <a:extLst>
              <a:ext uri="{FF2B5EF4-FFF2-40B4-BE49-F238E27FC236}">
                <a16:creationId xmlns:a16="http://schemas.microsoft.com/office/drawing/2014/main" id="{B8DF29D6-FE1A-4CA1-A2C5-BBDAE1B33B63}"/>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0885EED2-3646-4E39-887A-9CDFD97AD80A}"/>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8380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FD364-0EF0-4746-ABE2-8CCEF6D810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949A7CC-B70F-4383-A46B-3EDB28EA0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2E6892A-EA8F-49B1-9B79-00DA87673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FF2971-DF2B-45B2-81AB-0C178038B5A7}"/>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6" name="Espace réservé du pied de page 5">
            <a:extLst>
              <a:ext uri="{FF2B5EF4-FFF2-40B4-BE49-F238E27FC236}">
                <a16:creationId xmlns:a16="http://schemas.microsoft.com/office/drawing/2014/main" id="{C953353D-677D-4B0D-81C8-2952BD7935E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9B359C68-6E74-4B31-BD97-D53ADEE44D39}"/>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09116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89F4D5-E206-4135-AC76-B98CE08A02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6A89E5-3A76-48CC-B42F-0FEA61B85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E8FF17A7-C186-4A9F-9907-C873C82C3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1E682B-476D-4A8C-88DC-FCC8489CEDB4}"/>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6" name="Espace réservé du pied de page 5">
            <a:extLst>
              <a:ext uri="{FF2B5EF4-FFF2-40B4-BE49-F238E27FC236}">
                <a16:creationId xmlns:a16="http://schemas.microsoft.com/office/drawing/2014/main" id="{31149C68-8796-4D32-BCC7-FAAFF7DAD41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9FCB114-4A6A-4B54-B701-E8C5E53A4BBF}"/>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14445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4DC3E8-9DF7-4EB3-AB8D-61CF58FF2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3AF18A-A7B3-4927-8AED-A11E08E1F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21E3768-C682-4948-AA4B-0C59D3491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FD4B23CB-8A6F-4492-A10F-A83C97079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8DFAD21-5FEE-4579-B536-69B7A1AF1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CD7-D76F-42FB-BA9E-DC2198D39462}" type="slidenum">
              <a:rPr lang="fr-FR" smtClean="0"/>
              <a:t>‹N°›</a:t>
            </a:fld>
            <a:endParaRPr lang="fr-FR" dirty="0"/>
          </a:p>
        </p:txBody>
      </p:sp>
    </p:spTree>
    <p:extLst>
      <p:ext uri="{BB962C8B-B14F-4D97-AF65-F5344CB8AC3E}">
        <p14:creationId xmlns:p14="http://schemas.microsoft.com/office/powerpoint/2010/main" val="389956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60.xml"/><Relationship Id="rId7" Type="http://schemas.openxmlformats.org/officeDocument/2006/relationships/slideLayout" Target="../slideLayouts/slideLayout1.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s>
</file>

<file path=ppt/slides/_rels/slide11.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slideLayout" Target="../slideLayouts/slideLayout1.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s>
</file>

<file path=ppt/slides/_rels/slide12.xml.rels><?xml version="1.0" encoding="UTF-8" standalone="yes"?>
<Relationships xmlns="http://schemas.openxmlformats.org/package/2006/relationships"><Relationship Id="rId8" Type="http://schemas.openxmlformats.org/officeDocument/2006/relationships/tags" Target="../tags/tag77.xml"/><Relationship Id="rId3" Type="http://schemas.openxmlformats.org/officeDocument/2006/relationships/tags" Target="../tags/tag72.xml"/><Relationship Id="rId7" Type="http://schemas.openxmlformats.org/officeDocument/2006/relationships/tags" Target="../tags/tag76.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5" Type="http://schemas.openxmlformats.org/officeDocument/2006/relationships/tags" Target="../tags/tag74.xml"/><Relationship Id="rId4" Type="http://schemas.openxmlformats.org/officeDocument/2006/relationships/tags" Target="../tags/tag73.xml"/><Relationship Id="rId9"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tags" Target="../tags/tag85.xml"/><Relationship Id="rId3" Type="http://schemas.openxmlformats.org/officeDocument/2006/relationships/tags" Target="../tags/tag80.xml"/><Relationship Id="rId7" Type="http://schemas.openxmlformats.org/officeDocument/2006/relationships/tags" Target="../tags/tag84.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9"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www.futuribles.com/fr/revue/200/la-montee-des-valeurs-individualistes/" TargetMode="External"/><Relationship Id="rId3" Type="http://schemas.openxmlformats.org/officeDocument/2006/relationships/tags" Target="../tags/tag88.xml"/><Relationship Id="rId7" Type="http://schemas.openxmlformats.org/officeDocument/2006/relationships/slideLayout" Target="../slideLayouts/slideLayout1.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5" Type="http://schemas.openxmlformats.org/officeDocument/2006/relationships/tags" Target="../tags/tag90.xml"/><Relationship Id="rId10" Type="http://schemas.openxmlformats.org/officeDocument/2006/relationships/hyperlink" Target="http://www.erudit.org/revue/lsp/1998/v/n39/005238ar.pdf" TargetMode="External"/><Relationship Id="rId4" Type="http://schemas.openxmlformats.org/officeDocument/2006/relationships/tags" Target="../tags/tag89.xml"/><Relationship Id="rId9" Type="http://schemas.openxmlformats.org/officeDocument/2006/relationships/hyperlink" Target="https://www.revue-projet.com/articles/2002-3-les-individualismes-en-europe/" TargetMode="External"/></Relationships>
</file>

<file path=ppt/slides/_rels/slide15.xml.rels><?xml version="1.0" encoding="UTF-8" standalone="yes"?>
<Relationships xmlns="http://schemas.openxmlformats.org/package/2006/relationships"><Relationship Id="rId3" Type="http://schemas.openxmlformats.org/officeDocument/2006/relationships/tags" Target="../tags/tag94.xml"/><Relationship Id="rId7" Type="http://schemas.openxmlformats.org/officeDocument/2006/relationships/slideLayout" Target="../slideLayouts/slideLayout1.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s>
</file>

<file path=ppt/slides/_rels/slide16.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slideLayout" Target="../slideLayouts/slideLayout1.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tags" Target="../tags/tag103.xml"/><Relationship Id="rId5" Type="http://schemas.openxmlformats.org/officeDocument/2006/relationships/tags" Target="../tags/tag102.xml"/><Relationship Id="rId4" Type="http://schemas.openxmlformats.org/officeDocument/2006/relationships/tags" Target="../tags/tag101.xml"/></Relationships>
</file>

<file path=ppt/slides/_rels/slide17.xml.rels><?xml version="1.0" encoding="UTF-8" standalone="yes"?>
<Relationships xmlns="http://schemas.openxmlformats.org/package/2006/relationships"><Relationship Id="rId8" Type="http://schemas.openxmlformats.org/officeDocument/2006/relationships/hyperlink" Target="https://www.credoc.fr/download/pdf/Rapp/R292.pdf" TargetMode="External"/><Relationship Id="rId3" Type="http://schemas.openxmlformats.org/officeDocument/2006/relationships/tags" Target="../tags/tag106.xml"/><Relationship Id="rId7" Type="http://schemas.openxmlformats.org/officeDocument/2006/relationships/slideLayout" Target="../slideLayouts/slideLayout1.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tags" Target="../tags/tag109.xml"/><Relationship Id="rId5" Type="http://schemas.openxmlformats.org/officeDocument/2006/relationships/tags" Target="../tags/tag108.xml"/><Relationship Id="rId4" Type="http://schemas.openxmlformats.org/officeDocument/2006/relationships/tags" Target="../tags/tag107.xml"/></Relationships>
</file>

<file path=ppt/slides/_rels/slide18.xml.rels><?xml version="1.0" encoding="UTF-8" standalone="yes"?>
<Relationships xmlns="http://schemas.openxmlformats.org/package/2006/relationships"><Relationship Id="rId8" Type="http://schemas.openxmlformats.org/officeDocument/2006/relationships/tags" Target="../tags/tag117.xml"/><Relationship Id="rId3" Type="http://schemas.openxmlformats.org/officeDocument/2006/relationships/tags" Target="../tags/tag112.xml"/><Relationship Id="rId7" Type="http://schemas.openxmlformats.org/officeDocument/2006/relationships/tags" Target="../tags/tag116.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11" Type="http://schemas.openxmlformats.org/officeDocument/2006/relationships/hyperlink" Target="https://www.credoc.fr/download/pdf/Rapp/R292.pdf" TargetMode="External"/><Relationship Id="rId5" Type="http://schemas.openxmlformats.org/officeDocument/2006/relationships/tags" Target="../tags/tag114.xml"/><Relationship Id="rId10" Type="http://schemas.openxmlformats.org/officeDocument/2006/relationships/image" Target="../media/image1.png"/><Relationship Id="rId4" Type="http://schemas.openxmlformats.org/officeDocument/2006/relationships/tags" Target="../tags/tag113.xml"/><Relationship Id="rId9"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tags" Target="../tags/tag125.xml"/><Relationship Id="rId3" Type="http://schemas.openxmlformats.org/officeDocument/2006/relationships/tags" Target="../tags/tag120.xml"/><Relationship Id="rId7" Type="http://schemas.openxmlformats.org/officeDocument/2006/relationships/tags" Target="../tags/tag124.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tags" Target="../tags/tag123.xml"/><Relationship Id="rId11" Type="http://schemas.openxmlformats.org/officeDocument/2006/relationships/image" Target="../media/image2.png"/><Relationship Id="rId5" Type="http://schemas.openxmlformats.org/officeDocument/2006/relationships/tags" Target="../tags/tag122.xml"/><Relationship Id="rId10" Type="http://schemas.openxmlformats.org/officeDocument/2006/relationships/hyperlink" Target="https://www.credoc.fr/download/pdf/Rapp/R292.pdf" TargetMode="External"/><Relationship Id="rId4" Type="http://schemas.openxmlformats.org/officeDocument/2006/relationships/tags" Target="../tags/tag121.xml"/><Relationship Id="rId9"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20.xml.rels><?xml version="1.0" encoding="UTF-8" standalone="yes"?>
<Relationships xmlns="http://schemas.openxmlformats.org/package/2006/relationships"><Relationship Id="rId8" Type="http://schemas.openxmlformats.org/officeDocument/2006/relationships/hyperlink" Target="https://cours.univ-paris1.fr/pluginfile.php/759675/mod_resource/content/0/TD-7_Bergstr%C3%B6m_Se_correspondre_en_ligne_Homogamie.pdf" TargetMode="External"/><Relationship Id="rId3" Type="http://schemas.openxmlformats.org/officeDocument/2006/relationships/tags" Target="../tags/tag128.xml"/><Relationship Id="rId7" Type="http://schemas.openxmlformats.org/officeDocument/2006/relationships/slideLayout" Target="../slideLayouts/slideLayout1.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tags" Target="../tags/tag131.xml"/><Relationship Id="rId5" Type="http://schemas.openxmlformats.org/officeDocument/2006/relationships/tags" Target="../tags/tag130.xml"/><Relationship Id="rId10" Type="http://schemas.openxmlformats.org/officeDocument/2006/relationships/hyperlink" Target="https://www.cairn.info/revue-reseaux-2014-2-page-161.htm" TargetMode="External"/><Relationship Id="rId4" Type="http://schemas.openxmlformats.org/officeDocument/2006/relationships/tags" Target="../tags/tag129.xml"/><Relationship Id="rId9" Type="http://schemas.openxmlformats.org/officeDocument/2006/relationships/hyperlink" Target="https://cours.univ-paris1.fr/pluginfile.php/759183/mod_resource/content/1/TD-7_Pharabob_Frequenter_des_inconnus_grace_a_internet.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credoc.fr/pdf/Rech/C312.pdf" TargetMode="External"/><Relationship Id="rId3" Type="http://schemas.openxmlformats.org/officeDocument/2006/relationships/tags" Target="../tags/tag134.xml"/><Relationship Id="rId7" Type="http://schemas.openxmlformats.org/officeDocument/2006/relationships/slideLayout" Target="../slideLayouts/slideLayout1.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tags" Target="../tags/tag137.xml"/><Relationship Id="rId11" Type="http://schemas.openxmlformats.org/officeDocument/2006/relationships/hyperlink" Target="https://www.lecese.fr/content/lsrs2014" TargetMode="External"/><Relationship Id="rId5" Type="http://schemas.openxmlformats.org/officeDocument/2006/relationships/tags" Target="../tags/tag136.xml"/><Relationship Id="rId10" Type="http://schemas.openxmlformats.org/officeDocument/2006/relationships/hyperlink" Target="http://www.caf.fr/sites/default/files/cnaf/Documents/Dser/PSF/125/RPSF125_1_ClaireBalleys.pdf" TargetMode="External"/><Relationship Id="rId4" Type="http://schemas.openxmlformats.org/officeDocument/2006/relationships/tags" Target="../tags/tag135.xml"/><Relationship Id="rId9" Type="http://schemas.openxmlformats.org/officeDocument/2006/relationships/hyperlink" Target="https://www.credoc.fr/download/pdf/Rapp/R292.pdf" TargetMode="External"/></Relationships>
</file>

<file path=ppt/slides/_rels/slide22.xml.rels><?xml version="1.0" encoding="UTF-8" standalone="yes"?>
<Relationships xmlns="http://schemas.openxmlformats.org/package/2006/relationships"><Relationship Id="rId3" Type="http://schemas.openxmlformats.org/officeDocument/2006/relationships/tags" Target="../tags/tag140.xml"/><Relationship Id="rId7" Type="http://schemas.openxmlformats.org/officeDocument/2006/relationships/slideLayout" Target="../slideLayouts/slideLayout1.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tags" Target="../tags/tag143.xml"/><Relationship Id="rId5" Type="http://schemas.openxmlformats.org/officeDocument/2006/relationships/tags" Target="../tags/tag142.xml"/><Relationship Id="rId4" Type="http://schemas.openxmlformats.org/officeDocument/2006/relationships/tags" Target="../tags/tag141.xml"/></Relationships>
</file>

<file path=ppt/slides/_rels/slide23.xml.rels><?xml version="1.0" encoding="UTF-8" standalone="yes"?>
<Relationships xmlns="http://schemas.openxmlformats.org/package/2006/relationships"><Relationship Id="rId8" Type="http://schemas.openxmlformats.org/officeDocument/2006/relationships/hyperlink" Target="https://cours.univ-paris1.fr/pluginfile.php/759675/mod_resource/content/0/TD-7_Bergstr%C3%B6m_Se_correspondre_en_ligne_Homogamie.pdf" TargetMode="External"/><Relationship Id="rId3" Type="http://schemas.openxmlformats.org/officeDocument/2006/relationships/tags" Target="../tags/tag146.xml"/><Relationship Id="rId7" Type="http://schemas.openxmlformats.org/officeDocument/2006/relationships/slideLayout" Target="../slideLayouts/slideLayout1.xml"/><Relationship Id="rId2" Type="http://schemas.openxmlformats.org/officeDocument/2006/relationships/tags" Target="../tags/tag145.xml"/><Relationship Id="rId1" Type="http://schemas.openxmlformats.org/officeDocument/2006/relationships/tags" Target="../tags/tag144.xml"/><Relationship Id="rId6" Type="http://schemas.openxmlformats.org/officeDocument/2006/relationships/tags" Target="../tags/tag149.xml"/><Relationship Id="rId5" Type="http://schemas.openxmlformats.org/officeDocument/2006/relationships/tags" Target="../tags/tag148.xml"/><Relationship Id="rId4" Type="http://schemas.openxmlformats.org/officeDocument/2006/relationships/tags" Target="../tags/tag147.xml"/></Relationships>
</file>

<file path=ppt/slides/_rels/slide24.xml.rels><?xml version="1.0" encoding="UTF-8" standalone="yes"?>
<Relationships xmlns="http://schemas.openxmlformats.org/package/2006/relationships"><Relationship Id="rId8" Type="http://schemas.openxmlformats.org/officeDocument/2006/relationships/tags" Target="../tags/tag157.xml"/><Relationship Id="rId3" Type="http://schemas.openxmlformats.org/officeDocument/2006/relationships/tags" Target="../tags/tag152.xml"/><Relationship Id="rId7" Type="http://schemas.openxmlformats.org/officeDocument/2006/relationships/tags" Target="../tags/tag156.xml"/><Relationship Id="rId2" Type="http://schemas.openxmlformats.org/officeDocument/2006/relationships/tags" Target="../tags/tag151.xml"/><Relationship Id="rId1" Type="http://schemas.openxmlformats.org/officeDocument/2006/relationships/tags" Target="../tags/tag150.xml"/><Relationship Id="rId6" Type="http://schemas.openxmlformats.org/officeDocument/2006/relationships/tags" Target="../tags/tag155.xml"/><Relationship Id="rId5" Type="http://schemas.openxmlformats.org/officeDocument/2006/relationships/tags" Target="../tags/tag154.xml"/><Relationship Id="rId10" Type="http://schemas.openxmlformats.org/officeDocument/2006/relationships/image" Target="../media/image3.png"/><Relationship Id="rId4" Type="http://schemas.openxmlformats.org/officeDocument/2006/relationships/tags" Target="../tags/tag153.xml"/><Relationship Id="rId9"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tags" Target="../tags/tag165.xml"/><Relationship Id="rId3" Type="http://schemas.openxmlformats.org/officeDocument/2006/relationships/tags" Target="../tags/tag160.xml"/><Relationship Id="rId7" Type="http://schemas.openxmlformats.org/officeDocument/2006/relationships/tags" Target="../tags/tag164.xml"/><Relationship Id="rId2" Type="http://schemas.openxmlformats.org/officeDocument/2006/relationships/tags" Target="../tags/tag159.xml"/><Relationship Id="rId1" Type="http://schemas.openxmlformats.org/officeDocument/2006/relationships/tags" Target="../tags/tag158.xml"/><Relationship Id="rId6" Type="http://schemas.openxmlformats.org/officeDocument/2006/relationships/tags" Target="../tags/tag163.xml"/><Relationship Id="rId5" Type="http://schemas.openxmlformats.org/officeDocument/2006/relationships/tags" Target="../tags/tag162.xml"/><Relationship Id="rId10" Type="http://schemas.openxmlformats.org/officeDocument/2006/relationships/image" Target="../media/image4.png"/><Relationship Id="rId4" Type="http://schemas.openxmlformats.org/officeDocument/2006/relationships/tags" Target="../tags/tag161.xml"/><Relationship Id="rId9"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68.xml"/><Relationship Id="rId7" Type="http://schemas.openxmlformats.org/officeDocument/2006/relationships/tags" Target="../tags/tag172.xml"/><Relationship Id="rId2" Type="http://schemas.openxmlformats.org/officeDocument/2006/relationships/tags" Target="../tags/tag167.xml"/><Relationship Id="rId1" Type="http://schemas.openxmlformats.org/officeDocument/2006/relationships/tags" Target="../tags/tag166.xml"/><Relationship Id="rId6" Type="http://schemas.openxmlformats.org/officeDocument/2006/relationships/tags" Target="../tags/tag171.xml"/><Relationship Id="rId5" Type="http://schemas.openxmlformats.org/officeDocument/2006/relationships/tags" Target="../tags/tag170.xml"/><Relationship Id="rId4" Type="http://schemas.openxmlformats.org/officeDocument/2006/relationships/tags" Target="../tags/tag169.xml"/></Relationships>
</file>

<file path=ppt/slides/_rels/slide27.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75.xml"/><Relationship Id="rId7" Type="http://schemas.openxmlformats.org/officeDocument/2006/relationships/tags" Target="../tags/tag179.xml"/><Relationship Id="rId2" Type="http://schemas.openxmlformats.org/officeDocument/2006/relationships/tags" Target="../tags/tag174.xml"/><Relationship Id="rId1" Type="http://schemas.openxmlformats.org/officeDocument/2006/relationships/tags" Target="../tags/tag173.xml"/><Relationship Id="rId6" Type="http://schemas.openxmlformats.org/officeDocument/2006/relationships/tags" Target="../tags/tag178.xml"/><Relationship Id="rId5" Type="http://schemas.openxmlformats.org/officeDocument/2006/relationships/tags" Target="../tags/tag177.xml"/><Relationship Id="rId4" Type="http://schemas.openxmlformats.org/officeDocument/2006/relationships/tags" Target="../tags/tag176.xml"/></Relationships>
</file>

<file path=ppt/slides/_rels/slide28.xml.rels><?xml version="1.0" encoding="UTF-8" standalone="yes"?>
<Relationships xmlns="http://schemas.openxmlformats.org/package/2006/relationships"><Relationship Id="rId3" Type="http://schemas.openxmlformats.org/officeDocument/2006/relationships/tags" Target="../tags/tag182.xml"/><Relationship Id="rId7" Type="http://schemas.openxmlformats.org/officeDocument/2006/relationships/slideLayout" Target="../slideLayouts/slideLayout1.xml"/><Relationship Id="rId2" Type="http://schemas.openxmlformats.org/officeDocument/2006/relationships/tags" Target="../tags/tag181.xml"/><Relationship Id="rId1" Type="http://schemas.openxmlformats.org/officeDocument/2006/relationships/tags" Target="../tags/tag180.xml"/><Relationship Id="rId6" Type="http://schemas.openxmlformats.org/officeDocument/2006/relationships/tags" Target="../tags/tag185.xml"/><Relationship Id="rId5" Type="http://schemas.openxmlformats.org/officeDocument/2006/relationships/tags" Target="../tags/tag184.xml"/><Relationship Id="rId4" Type="http://schemas.openxmlformats.org/officeDocument/2006/relationships/tags" Target="../tags/tag183.xml"/></Relationships>
</file>

<file path=ppt/slides/_rels/slide29.xml.rels><?xml version="1.0" encoding="UTF-8" standalone="yes"?>
<Relationships xmlns="http://schemas.openxmlformats.org/package/2006/relationships"><Relationship Id="rId8" Type="http://schemas.openxmlformats.org/officeDocument/2006/relationships/hyperlink" Target="https://www.cairn.info/revue-societes-contemporaines-2006-2-page-69.htm" TargetMode="External"/><Relationship Id="rId3" Type="http://schemas.openxmlformats.org/officeDocument/2006/relationships/tags" Target="../tags/tag188.xml"/><Relationship Id="rId7" Type="http://schemas.openxmlformats.org/officeDocument/2006/relationships/slideLayout" Target="../slideLayouts/slideLayout1.xml"/><Relationship Id="rId2" Type="http://schemas.openxmlformats.org/officeDocument/2006/relationships/tags" Target="../tags/tag187.xml"/><Relationship Id="rId1" Type="http://schemas.openxmlformats.org/officeDocument/2006/relationships/tags" Target="../tags/tag186.xml"/><Relationship Id="rId6" Type="http://schemas.openxmlformats.org/officeDocument/2006/relationships/tags" Target="../tags/tag191.xml"/><Relationship Id="rId11" Type="http://schemas.openxmlformats.org/officeDocument/2006/relationships/hyperlink" Target="https://www.epsilon.insee.fr/jspui/bitstream/1/347/1/ip931.pdf" TargetMode="External"/><Relationship Id="rId5" Type="http://schemas.openxmlformats.org/officeDocument/2006/relationships/tags" Target="../tags/tag190.xml"/><Relationship Id="rId10" Type="http://schemas.openxmlformats.org/officeDocument/2006/relationships/hyperlink" Target="http://www.credoc.fr/pdf/Rapp/R292.pdf" TargetMode="External"/><Relationship Id="rId4" Type="http://schemas.openxmlformats.org/officeDocument/2006/relationships/tags" Target="../tags/tag189.xml"/><Relationship Id="rId9" Type="http://schemas.openxmlformats.org/officeDocument/2006/relationships/hyperlink" Target="https://www.cairn.info/revue-informations-sociales-2015-2-page-20.htm" TargetMode="External"/></Relationships>
</file>

<file path=ppt/slides/_rels/slide3.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s/_rels/slide4.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s>
</file>

<file path=ppt/slides/_rels/slide5.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s>
</file>

<file path=ppt/slides/_rels/slide6.xml.rels><?xml version="1.0" encoding="UTF-8" standalone="yes"?>
<Relationships xmlns="http://schemas.openxmlformats.org/package/2006/relationships"><Relationship Id="rId8" Type="http://schemas.openxmlformats.org/officeDocument/2006/relationships/tags" Target="../tags/tag38.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10" Type="http://schemas.openxmlformats.org/officeDocument/2006/relationships/slideLayout" Target="../slideLayouts/slideLayout1.xml"/><Relationship Id="rId4" Type="http://schemas.openxmlformats.org/officeDocument/2006/relationships/tags" Target="../tags/tag34.xml"/><Relationship Id="rId9" Type="http://schemas.openxmlformats.org/officeDocument/2006/relationships/tags" Target="../tags/tag39.xml"/></Relationships>
</file>

<file path=ppt/slides/_rels/slide7.xml.rels><?xml version="1.0" encoding="UTF-8" standalone="yes"?>
<Relationships xmlns="http://schemas.openxmlformats.org/package/2006/relationships"><Relationship Id="rId8" Type="http://schemas.openxmlformats.org/officeDocument/2006/relationships/hyperlink" Target="https://www.credoc.fr/download/pdf/Rech/C169.pdf" TargetMode="External"/><Relationship Id="rId13" Type="http://schemas.openxmlformats.org/officeDocument/2006/relationships/hyperlink" Target="https://www.franceculture.fr/emissions/la-grande-table-2eme-partie/un-lien-social-de-liens-sociaux" TargetMode="External"/><Relationship Id="rId3" Type="http://schemas.openxmlformats.org/officeDocument/2006/relationships/tags" Target="../tags/tag42.xml"/><Relationship Id="rId7" Type="http://schemas.openxmlformats.org/officeDocument/2006/relationships/slideLayout" Target="../slideLayouts/slideLayout1.xml"/><Relationship Id="rId12" Type="http://schemas.openxmlformats.org/officeDocument/2006/relationships/hyperlink" Target="http://ses.ens-lyon.fr/" TargetMode="Externa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hyperlink" Target="https://www.credoc.fr/publications/le-barometre-des-solidarites-familiales-en-france-2eme-vague-annee-2007" TargetMode="External"/><Relationship Id="rId5" Type="http://schemas.openxmlformats.org/officeDocument/2006/relationships/tags" Target="../tags/tag44.xml"/><Relationship Id="rId10" Type="http://schemas.openxmlformats.org/officeDocument/2006/relationships/hyperlink" Target="https://www.credoc.fr/download/pdf/Rapp/R242.pdf" TargetMode="External"/><Relationship Id="rId4" Type="http://schemas.openxmlformats.org/officeDocument/2006/relationships/tags" Target="../tags/tag43.xml"/><Relationship Id="rId9" Type="http://schemas.openxmlformats.org/officeDocument/2006/relationships/hyperlink" Target="https://www.credoc.fr/publications/quelques-aspects-de-la-sociabilite-des-francais" TargetMode="External"/></Relationships>
</file>

<file path=ppt/slides/_rels/slide8.xml.rels><?xml version="1.0" encoding="UTF-8" standalone="yes"?>
<Relationships xmlns="http://schemas.openxmlformats.org/package/2006/relationships"><Relationship Id="rId3" Type="http://schemas.openxmlformats.org/officeDocument/2006/relationships/tags" Target="../tags/tag48.xml"/><Relationship Id="rId7" Type="http://schemas.openxmlformats.org/officeDocument/2006/relationships/slideLayout" Target="../slideLayouts/slideLayout1.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s>
</file>

<file path=ppt/slides/_rels/slide9.xml.rels><?xml version="1.0" encoding="UTF-8" standalone="yes"?>
<Relationships xmlns="http://schemas.openxmlformats.org/package/2006/relationships"><Relationship Id="rId8" Type="http://schemas.openxmlformats.org/officeDocument/2006/relationships/hyperlink" Target="https://www.cairn.info/revue-francaise-de-socio-economie-2012-2-page-225.htm" TargetMode="External"/><Relationship Id="rId3" Type="http://schemas.openxmlformats.org/officeDocument/2006/relationships/tags" Target="../tags/tag54.xml"/><Relationship Id="rId7" Type="http://schemas.openxmlformats.org/officeDocument/2006/relationships/slideLayout" Target="../slideLayouts/slideLayout1.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851272-9B66-47F3-BAE5-E2FEA3E59654}"/>
              </a:ext>
            </a:extLst>
          </p:cNvPr>
          <p:cNvSpPr/>
          <p:nvPr>
            <p:custDataLst>
              <p:tags r:id="rId1"/>
            </p:custDataLst>
          </p:nvPr>
        </p:nvSpPr>
        <p:spPr>
          <a:xfrm>
            <a:off x="1055944" y="845547"/>
            <a:ext cx="10866052" cy="1323439"/>
          </a:xfrm>
          <a:prstGeom prst="rect">
            <a:avLst/>
          </a:prstGeom>
        </p:spPr>
        <p:txBody>
          <a:bodyPr wrap="square">
            <a:spAutoFit/>
          </a:bodyPr>
          <a:lstStyle/>
          <a:p>
            <a:r>
              <a:rPr lang="fr-FR" sz="4000" b="1" dirty="0">
                <a:solidFill>
                  <a:srgbClr val="7030A0"/>
                </a:solidFill>
                <a:latin typeface="Arial" panose="020B0604020202020204" pitchFamily="34" charset="0"/>
                <a:cs typeface="Arial" panose="020B0604020202020204" pitchFamily="34" charset="0"/>
              </a:rPr>
              <a:t>Comment se construisent et évoluent les liens sociaux ?</a:t>
            </a:r>
          </a:p>
        </p:txBody>
      </p:sp>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2"/>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3"/>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4"/>
            </p:custDataLst>
          </p:nvPr>
        </p:nvSpPr>
        <p:spPr>
          <a:xfrm>
            <a:off x="1038367" y="3090758"/>
            <a:ext cx="10866052" cy="907941"/>
          </a:xfrm>
          <a:prstGeom prst="rect">
            <a:avLst/>
          </a:prstGeom>
          <a:solidFill>
            <a:schemeClr val="bg1"/>
          </a:solidFill>
        </p:spPr>
        <p:txBody>
          <a:bodyPr wrap="square">
            <a:spAutoFit/>
          </a:bodyPr>
          <a:lstStyle/>
          <a:p>
            <a:pPr>
              <a:spcBef>
                <a:spcPts val="600"/>
              </a:spcBef>
            </a:pPr>
            <a:r>
              <a:rPr lang="fr-FR" sz="2400" b="1" dirty="0">
                <a:latin typeface="Arial" panose="020B0604020202020204" pitchFamily="34" charset="0"/>
                <a:cs typeface="Arial" panose="020B0604020202020204" pitchFamily="34" charset="0"/>
              </a:rPr>
              <a:t>Marc Pelletier, </a:t>
            </a:r>
            <a:r>
              <a:rPr lang="fr-FR" sz="2400" dirty="0">
                <a:latin typeface="Arial" panose="020B0604020202020204" pitchFamily="34" charset="0"/>
                <a:cs typeface="Arial" panose="020B0604020202020204" pitchFamily="34" charset="0"/>
              </a:rPr>
              <a:t>Inspecteur général de l’éducation nationale</a:t>
            </a:r>
          </a:p>
          <a:p>
            <a:pPr>
              <a:spcBef>
                <a:spcPts val="600"/>
              </a:spcBef>
            </a:pPr>
            <a:r>
              <a:rPr lang="fr-FR" sz="2400" b="1" dirty="0">
                <a:latin typeface="Arial" panose="020B0604020202020204" pitchFamily="34" charset="0"/>
                <a:cs typeface="Arial" panose="020B0604020202020204" pitchFamily="34" charset="0"/>
              </a:rPr>
              <a:t>Solène Pichardie, </a:t>
            </a:r>
            <a:r>
              <a:rPr lang="fr-FR" sz="2400" dirty="0">
                <a:latin typeface="Arial" panose="020B0604020202020204" pitchFamily="34" charset="0"/>
                <a:cs typeface="Arial" panose="020B0604020202020204" pitchFamily="34" charset="0"/>
              </a:rPr>
              <a:t>Professeur de sciences économiques et sociales, Créteil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5"/>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6"/>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154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569660"/>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3 - Comprendre et savoir illustrer le processus d’individualisation ainsi que l’évolution des formes de solidarité en connaissant la distinction classique entre solidarité « mécanique » et solidarité « organique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81DD157-15E5-49EA-9A03-546213615574}"/>
              </a:ext>
            </a:extLst>
          </p:cNvPr>
          <p:cNvSpPr/>
          <p:nvPr>
            <p:custDataLst>
              <p:tags r:id="rId6"/>
            </p:custDataLst>
          </p:nvPr>
        </p:nvSpPr>
        <p:spPr>
          <a:xfrm>
            <a:off x="515938" y="1913426"/>
            <a:ext cx="11583539" cy="4693593"/>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Objectif : montrer que l’individualisation est un long processus historique et social</a:t>
            </a:r>
          </a:p>
          <a:p>
            <a:pPr>
              <a:spcBef>
                <a:spcPts val="600"/>
              </a:spcBef>
              <a:buClr>
                <a:srgbClr val="7030A0"/>
              </a:buClr>
            </a:pPr>
            <a:r>
              <a:rPr lang="fr-FR" sz="2400" dirty="0">
                <a:latin typeface="Arial" panose="020B0604020202020204" pitchFamily="34" charset="0"/>
                <a:cs typeface="Arial" panose="020B0604020202020204" pitchFamily="34" charset="0"/>
              </a:rPr>
              <a:t> (et donc que l’avènement de l’individu est un le fruit d’un processus social).</a:t>
            </a:r>
          </a:p>
          <a:p>
            <a:pPr>
              <a:spcBef>
                <a:spcPts val="600"/>
              </a:spcBef>
              <a:buClr>
                <a:srgbClr val="7030A0"/>
              </a:buClr>
            </a:pPr>
            <a:r>
              <a:rPr lang="fr-FR" sz="2400" dirty="0">
                <a:latin typeface="Arial" panose="020B0604020202020204" pitchFamily="34" charset="0"/>
                <a:cs typeface="Arial" panose="020B0604020202020204" pitchFamily="34" charset="0"/>
              </a:rPr>
              <a:t>  =&gt; montrer que l’individu libre est le fruit d’un processus d’individualisation, d’une</a:t>
            </a:r>
          </a:p>
          <a:p>
            <a:pPr>
              <a:spcBef>
                <a:spcPts val="600"/>
              </a:spcBef>
              <a:buClr>
                <a:srgbClr val="7030A0"/>
              </a:buClr>
            </a:pPr>
            <a:r>
              <a:rPr lang="fr-FR" sz="2400" dirty="0">
                <a:latin typeface="Arial" panose="020B0604020202020204" pitchFamily="34" charset="0"/>
                <a:cs typeface="Arial" panose="020B0604020202020204" pitchFamily="34" charset="0"/>
              </a:rPr>
              <a:t>   histoire. L’individu d’aujourd’hui n’est pas spontané, il est né historiquement.</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Recours à Durkheim : comment on est passé d’une société de semblables à</a:t>
            </a:r>
          </a:p>
          <a:p>
            <a:pPr>
              <a:spcBef>
                <a:spcPts val="600"/>
              </a:spcBef>
              <a:buClr>
                <a:srgbClr val="7030A0"/>
              </a:buClr>
            </a:pPr>
            <a:r>
              <a:rPr lang="fr-FR" sz="2400" dirty="0">
                <a:latin typeface="Arial" panose="020B0604020202020204" pitchFamily="34" charset="0"/>
                <a:cs typeface="Arial" panose="020B0604020202020204" pitchFamily="34" charset="0"/>
              </a:rPr>
              <a:t>      une société d’individus ? =&gt; une dynamique du processus d’individualisation.</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 Comment se fait-il que tout en devenant plus autonome, l’individu dépende plus étroitement de la société ? Comment peut-il être à la fois plus personnel et plus solidaire ?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Division du travail, formes de solidarité et lien social : interdépendance croissante des individus et individualisation croissante des personnes.</a:t>
            </a:r>
          </a:p>
        </p:txBody>
      </p:sp>
    </p:spTree>
    <p:extLst>
      <p:ext uri="{BB962C8B-B14F-4D97-AF65-F5344CB8AC3E}">
        <p14:creationId xmlns:p14="http://schemas.microsoft.com/office/powerpoint/2010/main" val="3600105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3</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81DD157-15E5-49EA-9A03-546213615574}"/>
              </a:ext>
            </a:extLst>
          </p:cNvPr>
          <p:cNvSpPr/>
          <p:nvPr>
            <p:custDataLst>
              <p:tags r:id="rId6"/>
            </p:custDataLst>
          </p:nvPr>
        </p:nvSpPr>
        <p:spPr>
          <a:xfrm>
            <a:off x="515938" y="1268976"/>
            <a:ext cx="11583539" cy="4031873"/>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Dynamiques du processus d’individualisation :</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d’un individualisme abstrait/universel/générique…</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…à un individualisme concret/particulariste/différencié.</a:t>
            </a:r>
          </a:p>
          <a:p>
            <a:pPr>
              <a:spcBef>
                <a:spcPts val="600"/>
              </a:spcBef>
              <a:buClr>
                <a:srgbClr val="7030A0"/>
              </a:buClr>
            </a:pPr>
            <a:r>
              <a:rPr lang="fr-FR" sz="2400" dirty="0">
                <a:latin typeface="Arial" panose="020B0604020202020204" pitchFamily="34" charset="0"/>
                <a:cs typeface="Arial" panose="020B0604020202020204" pitchFamily="34" charset="0"/>
              </a:rPr>
              <a:t> Cette distinction n’est pas au programme, mais elle peut permettre de mettre en</a:t>
            </a:r>
          </a:p>
          <a:p>
            <a:pPr>
              <a:spcBef>
                <a:spcPts val="600"/>
              </a:spcBef>
              <a:buClr>
                <a:srgbClr val="7030A0"/>
              </a:buClr>
            </a:pPr>
            <a:r>
              <a:rPr lang="fr-FR" sz="2400" dirty="0">
                <a:latin typeface="Arial" panose="020B0604020202020204" pitchFamily="34" charset="0"/>
                <a:cs typeface="Arial" panose="020B0604020202020204" pitchFamily="34" charset="0"/>
              </a:rPr>
              <a:t>  évidence une autre dynamique du processus d’individualisation.</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Illustrations : approches historiques (rôle de la mise en place des protections</a:t>
            </a:r>
          </a:p>
          <a:p>
            <a:pPr>
              <a:spcBef>
                <a:spcPts val="600"/>
              </a:spcBef>
              <a:buClr>
                <a:srgbClr val="7030A0"/>
              </a:buClr>
            </a:pPr>
            <a:r>
              <a:rPr lang="fr-FR" sz="2400" dirty="0">
                <a:latin typeface="Arial" panose="020B0604020202020204" pitchFamily="34" charset="0"/>
                <a:cs typeface="Arial" panose="020B0604020202020204" pitchFamily="34" charset="0"/>
              </a:rPr>
              <a:t>    collectives) ; famille (rôle des transformations de la famille) ; consommation ;</a:t>
            </a:r>
          </a:p>
          <a:p>
            <a:pPr>
              <a:spcBef>
                <a:spcPts val="600"/>
              </a:spcBef>
              <a:buClr>
                <a:srgbClr val="7030A0"/>
              </a:buClr>
            </a:pPr>
            <a:r>
              <a:rPr lang="fr-FR" sz="2400" dirty="0">
                <a:latin typeface="Arial" panose="020B0604020202020204" pitchFamily="34" charset="0"/>
                <a:cs typeface="Arial" panose="020B0604020202020204" pitchFamily="34" charset="0"/>
              </a:rPr>
              <a:t>     pratiques  culturelles ; etc.</a:t>
            </a: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3565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Comment se fait-il que tout en devenant plus autonome, l’individu  dépende plus étroitement de la société ? Comment peut-il être à la fois  plus personnel et plus solidaire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2" name="Tableau 1">
            <a:extLst>
              <a:ext uri="{FF2B5EF4-FFF2-40B4-BE49-F238E27FC236}">
                <a16:creationId xmlns:a16="http://schemas.microsoft.com/office/drawing/2014/main" id="{A797B97D-185F-4D28-9FDE-7B8F03BEC158}"/>
              </a:ext>
            </a:extLst>
          </p:cNvPr>
          <p:cNvGraphicFramePr>
            <a:graphicFrameLocks noGrp="1"/>
          </p:cNvGraphicFramePr>
          <p:nvPr>
            <p:custDataLst>
              <p:tags r:id="rId6"/>
            </p:custDataLst>
            <p:extLst>
              <p:ext uri="{D42A27DB-BD31-4B8C-83A1-F6EECF244321}">
                <p14:modId xmlns:p14="http://schemas.microsoft.com/office/powerpoint/2010/main" val="2241946163"/>
              </p:ext>
            </p:extLst>
          </p:nvPr>
        </p:nvGraphicFramePr>
        <p:xfrm>
          <a:off x="1046534" y="2131811"/>
          <a:ext cx="10800121" cy="3833634"/>
        </p:xfrm>
        <a:graphic>
          <a:graphicData uri="http://schemas.openxmlformats.org/drawingml/2006/table">
            <a:tbl>
              <a:tblPr/>
              <a:tblGrid>
                <a:gridCol w="1609542">
                  <a:extLst>
                    <a:ext uri="{9D8B030D-6E8A-4147-A177-3AD203B41FA5}">
                      <a16:colId xmlns:a16="http://schemas.microsoft.com/office/drawing/2014/main" val="3869711918"/>
                    </a:ext>
                  </a:extLst>
                </a:gridCol>
                <a:gridCol w="1244459">
                  <a:extLst>
                    <a:ext uri="{9D8B030D-6E8A-4147-A177-3AD203B41FA5}">
                      <a16:colId xmlns:a16="http://schemas.microsoft.com/office/drawing/2014/main" val="2943296631"/>
                    </a:ext>
                  </a:extLst>
                </a:gridCol>
                <a:gridCol w="1944994">
                  <a:extLst>
                    <a:ext uri="{9D8B030D-6E8A-4147-A177-3AD203B41FA5}">
                      <a16:colId xmlns:a16="http://schemas.microsoft.com/office/drawing/2014/main" val="518320451"/>
                    </a:ext>
                  </a:extLst>
                </a:gridCol>
                <a:gridCol w="1929122">
                  <a:extLst>
                    <a:ext uri="{9D8B030D-6E8A-4147-A177-3AD203B41FA5}">
                      <a16:colId xmlns:a16="http://schemas.microsoft.com/office/drawing/2014/main" val="2837946289"/>
                    </a:ext>
                  </a:extLst>
                </a:gridCol>
                <a:gridCol w="1967218">
                  <a:extLst>
                    <a:ext uri="{9D8B030D-6E8A-4147-A177-3AD203B41FA5}">
                      <a16:colId xmlns:a16="http://schemas.microsoft.com/office/drawing/2014/main" val="2148867397"/>
                    </a:ext>
                  </a:extLst>
                </a:gridCol>
                <a:gridCol w="2104786">
                  <a:extLst>
                    <a:ext uri="{9D8B030D-6E8A-4147-A177-3AD203B41FA5}">
                      <a16:colId xmlns:a16="http://schemas.microsoft.com/office/drawing/2014/main" val="2282846680"/>
                    </a:ext>
                  </a:extLst>
                </a:gridCol>
              </a:tblGrid>
              <a:tr h="543459">
                <a:tc>
                  <a:txBody>
                    <a:bodyPr/>
                    <a:lstStyle/>
                    <a:p>
                      <a:pPr eaLnBrk="0" fontAlgn="base" hangingPunct="0">
                        <a:spcAft>
                          <a:spcPts val="0"/>
                        </a:spcAft>
                      </a:pPr>
                      <a:r>
                        <a:rPr lang="fr-FR" sz="1400" b="1" i="1" dirty="0">
                          <a:effectLst/>
                          <a:latin typeface="Arial" panose="020B0604020202020204" pitchFamily="34" charset="0"/>
                          <a:ea typeface="Calibri" panose="020F0502020204030204" pitchFamily="34" charset="0"/>
                          <a:cs typeface="Arial" panose="020B0604020202020204" pitchFamily="34" charset="0"/>
                        </a:rPr>
                        <a:t> </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400" b="1" i="1" dirty="0">
                          <a:effectLst/>
                          <a:latin typeface="Arial" panose="020B0604020202020204" pitchFamily="34" charset="0"/>
                          <a:ea typeface="Calibri" panose="020F0502020204030204" pitchFamily="34" charset="0"/>
                          <a:cs typeface="Arial" panose="020B0604020202020204" pitchFamily="34" charset="0"/>
                        </a:rPr>
                        <a:t>Fonction</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400" b="1" i="1" dirty="0">
                          <a:effectLst/>
                          <a:latin typeface="Arial" panose="020B0604020202020204" pitchFamily="34" charset="0"/>
                          <a:ea typeface="Calibri" panose="020F0502020204030204" pitchFamily="34" charset="0"/>
                          <a:cs typeface="Arial" panose="020B0604020202020204" pitchFamily="34" charset="0"/>
                        </a:rPr>
                        <a:t>Fondements</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400" b="1" i="1" dirty="0">
                          <a:effectLst/>
                          <a:latin typeface="Arial" panose="020B0604020202020204" pitchFamily="34" charset="0"/>
                          <a:ea typeface="Calibri" panose="020F0502020204030204" pitchFamily="34" charset="0"/>
                          <a:cs typeface="Arial" panose="020B0604020202020204" pitchFamily="34" charset="0"/>
                        </a:rPr>
                        <a:t>Liens entre les individus</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400" b="1" i="1" dirty="0">
                          <a:effectLst/>
                          <a:latin typeface="Arial" panose="020B0604020202020204" pitchFamily="34" charset="0"/>
                          <a:ea typeface="Calibri" panose="020F0502020204030204" pitchFamily="34" charset="0"/>
                          <a:cs typeface="Arial" panose="020B0604020202020204" pitchFamily="34" charset="0"/>
                        </a:rPr>
                        <a:t>Conscience collective</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400" b="1" i="1" dirty="0">
                          <a:effectLst/>
                          <a:latin typeface="Arial" panose="020B0604020202020204" pitchFamily="34" charset="0"/>
                          <a:ea typeface="Calibri" panose="020F0502020204030204" pitchFamily="34" charset="0"/>
                          <a:cs typeface="Arial" panose="020B0604020202020204" pitchFamily="34" charset="0"/>
                        </a:rPr>
                        <a:t>Système juridique</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569322"/>
                  </a:ext>
                </a:extLst>
              </a:tr>
              <a:tr h="1399767">
                <a:tc>
                  <a:txBody>
                    <a:bodyPr/>
                    <a:lstStyle/>
                    <a:p>
                      <a:pPr marL="36195" eaLnBrk="0" fontAlgn="base" hangingPunct="0">
                        <a:spcBef>
                          <a:spcPts val="300"/>
                        </a:spcBef>
                        <a:spcAft>
                          <a:spcPts val="300"/>
                        </a:spcAft>
                      </a:pPr>
                      <a:r>
                        <a:rPr lang="fr-FR" sz="1400" b="1" i="1" dirty="0">
                          <a:effectLst/>
                          <a:latin typeface="Arial" panose="020B0604020202020204" pitchFamily="34" charset="0"/>
                          <a:ea typeface="Calibri" panose="020F0502020204030204" pitchFamily="34" charset="0"/>
                          <a:cs typeface="Arial" panose="020B0604020202020204" pitchFamily="34" charset="0"/>
                        </a:rPr>
                        <a:t>Solidarité mécanique</a:t>
                      </a:r>
                      <a:endParaRPr lang="fr-FR" sz="1400" dirty="0">
                        <a:effectLst/>
                        <a:latin typeface="Arial" panose="020B0604020202020204" pitchFamily="34" charset="0"/>
                        <a:ea typeface="Calibri" panose="020F0502020204030204" pitchFamily="34" charset="0"/>
                        <a:cs typeface="Arial" panose="020B0604020202020204" pitchFamily="34" charset="0"/>
                      </a:endParaRPr>
                    </a:p>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(caractéristique des sociétés traditionnelles)</a:t>
                      </a: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Intégration sociale</a:t>
                      </a:r>
                      <a:r>
                        <a:rPr lang="fr-FR" sz="1400" baseline="30000" dirty="0">
                          <a:effectLst/>
                          <a:latin typeface="Arial" panose="020B0604020202020204" pitchFamily="34" charset="0"/>
                          <a:ea typeface="Calibri" panose="020F0502020204030204" pitchFamily="34" charset="0"/>
                          <a:cs typeface="Arial" panose="020B0604020202020204" pitchFamily="34" charset="0"/>
                        </a:rPr>
                        <a:t>1</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Homogénéité</a:t>
                      </a:r>
                    </a:p>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Valeurs et croyances partagées</a:t>
                      </a:r>
                    </a:p>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Nombreux rituels</a:t>
                      </a: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Similitudes des individus et de leurs fonctions</a:t>
                      </a: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Forte</a:t>
                      </a:r>
                    </a:p>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Existence commandée par des impératifs et des interdits sociaux</a:t>
                      </a: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Droit répressif</a:t>
                      </a:r>
                    </a:p>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Sanction des fautes et des crimes</a:t>
                      </a: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5468268"/>
                  </a:ext>
                </a:extLst>
              </a:tr>
              <a:tr h="1890408">
                <a:tc>
                  <a:txBody>
                    <a:bodyPr/>
                    <a:lstStyle/>
                    <a:p>
                      <a:pPr marL="36195" eaLnBrk="0" fontAlgn="base" hangingPunct="0">
                        <a:spcBef>
                          <a:spcPts val="300"/>
                        </a:spcBef>
                        <a:spcAft>
                          <a:spcPts val="300"/>
                        </a:spcAft>
                      </a:pPr>
                      <a:r>
                        <a:rPr lang="fr-FR" sz="1400" b="1" i="1" dirty="0">
                          <a:effectLst/>
                          <a:latin typeface="Arial" panose="020B0604020202020204" pitchFamily="34" charset="0"/>
                          <a:ea typeface="Calibri" panose="020F0502020204030204" pitchFamily="34" charset="0"/>
                          <a:cs typeface="Arial" panose="020B0604020202020204" pitchFamily="34" charset="0"/>
                        </a:rPr>
                        <a:t>Solidarité organique</a:t>
                      </a:r>
                      <a:endParaRPr lang="fr-FR" sz="1400" dirty="0">
                        <a:effectLst/>
                        <a:latin typeface="Arial" panose="020B0604020202020204" pitchFamily="34" charset="0"/>
                        <a:ea typeface="Calibri" panose="020F0502020204030204" pitchFamily="34" charset="0"/>
                        <a:cs typeface="Arial" panose="020B0604020202020204" pitchFamily="34" charset="0"/>
                      </a:endParaRPr>
                    </a:p>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(caractéristique des sociétés modernes)</a:t>
                      </a: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Intégration sociale</a:t>
                      </a:r>
                      <a:r>
                        <a:rPr lang="fr-FR" sz="1400" baseline="30000" dirty="0">
                          <a:effectLst/>
                          <a:latin typeface="Arial" panose="020B0604020202020204" pitchFamily="34" charset="0"/>
                          <a:ea typeface="Calibri" panose="020F0502020204030204" pitchFamily="34" charset="0"/>
                          <a:cs typeface="Arial" panose="020B0604020202020204" pitchFamily="34" charset="0"/>
                        </a:rPr>
                        <a:t>1</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Diversité</a:t>
                      </a:r>
                    </a:p>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Valeurs et croyances distinctes</a:t>
                      </a:r>
                    </a:p>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Interdépendance comme effet de la division du travail</a:t>
                      </a: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Différenciation des individus et complémentarité des fonctions</a:t>
                      </a:r>
                    </a:p>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Pluralité des liens sociaux et variation de leur intensité selon les individus</a:t>
                      </a: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Faible et en déclin Marge d'interprétation plus étendue des impératifs sociaux</a:t>
                      </a: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Droit restitutif ou coopératif</a:t>
                      </a:r>
                    </a:p>
                    <a:p>
                      <a:pPr marL="36195" eaLnBrk="0" fontAlgn="base" hangingPunct="0">
                        <a:spcBef>
                          <a:spcPts val="300"/>
                        </a:spcBef>
                        <a:spcAft>
                          <a:spcPts val="300"/>
                        </a:spcAft>
                      </a:pPr>
                      <a:r>
                        <a:rPr lang="fr-FR" sz="1400" dirty="0">
                          <a:effectLst/>
                          <a:latin typeface="Arial" panose="020B0604020202020204" pitchFamily="34" charset="0"/>
                          <a:ea typeface="Calibri" panose="020F0502020204030204" pitchFamily="34" charset="0"/>
                          <a:cs typeface="Arial" panose="020B0604020202020204" pitchFamily="34" charset="0"/>
                        </a:rPr>
                        <a:t>Le but est de réparer les fautes et de favoriser la coopération des individus</a:t>
                      </a: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7830318"/>
                  </a:ext>
                </a:extLst>
              </a:tr>
            </a:tbl>
          </a:graphicData>
        </a:graphic>
      </p:graphicFrame>
      <p:sp>
        <p:nvSpPr>
          <p:cNvPr id="3" name="Rectangle 2">
            <a:extLst>
              <a:ext uri="{FF2B5EF4-FFF2-40B4-BE49-F238E27FC236}">
                <a16:creationId xmlns:a16="http://schemas.microsoft.com/office/drawing/2014/main" id="{711A108C-869D-45C4-855E-7597320AD1C0}"/>
              </a:ext>
            </a:extLst>
          </p:cNvPr>
          <p:cNvSpPr/>
          <p:nvPr>
            <p:custDataLst>
              <p:tags r:id="rId7"/>
            </p:custDataLst>
          </p:nvPr>
        </p:nvSpPr>
        <p:spPr>
          <a:xfrm>
            <a:off x="1055943" y="6032828"/>
            <a:ext cx="7968848" cy="338554"/>
          </a:xfrm>
          <a:prstGeom prst="rect">
            <a:avLst/>
          </a:prstGeom>
        </p:spPr>
        <p:txBody>
          <a:bodyPr wrap="none">
            <a:spAutoFit/>
          </a:bodyPr>
          <a:lstStyle/>
          <a:p>
            <a:r>
              <a:rPr lang="fr-FR" sz="1600" dirty="0">
                <a:latin typeface="Arial" panose="020B0604020202020204" pitchFamily="34" charset="0"/>
                <a:ea typeface="Calibri" panose="020F0502020204030204" pitchFamily="34" charset="0"/>
              </a:rPr>
              <a:t>1. au double sens d'intégration des individus à la société et d'intégration </a:t>
            </a:r>
            <a:r>
              <a:rPr lang="fr-FR" sz="1600" i="1" dirty="0">
                <a:latin typeface="Arial" panose="020B0604020202020204" pitchFamily="34" charset="0"/>
                <a:ea typeface="Calibri" panose="020F0502020204030204" pitchFamily="34" charset="0"/>
              </a:rPr>
              <a:t>de </a:t>
            </a:r>
            <a:r>
              <a:rPr lang="fr-FR" sz="1600" dirty="0">
                <a:latin typeface="Arial" panose="020B0604020202020204" pitchFamily="34" charset="0"/>
                <a:ea typeface="Calibri" panose="020F0502020204030204" pitchFamily="34" charset="0"/>
              </a:rPr>
              <a:t>la société.</a:t>
            </a:r>
            <a:endParaRPr lang="fr-FR" sz="1600" dirty="0"/>
          </a:p>
        </p:txBody>
      </p:sp>
      <p:sp>
        <p:nvSpPr>
          <p:cNvPr id="4" name="Rectangle 3">
            <a:extLst>
              <a:ext uri="{FF2B5EF4-FFF2-40B4-BE49-F238E27FC236}">
                <a16:creationId xmlns:a16="http://schemas.microsoft.com/office/drawing/2014/main" id="{102B9AB9-767F-48F6-920F-F5C83220DF1E}"/>
              </a:ext>
            </a:extLst>
          </p:cNvPr>
          <p:cNvSpPr/>
          <p:nvPr>
            <p:custDataLst>
              <p:tags r:id="rId8"/>
            </p:custDataLst>
          </p:nvPr>
        </p:nvSpPr>
        <p:spPr>
          <a:xfrm>
            <a:off x="1055943" y="1661404"/>
            <a:ext cx="10800121" cy="369332"/>
          </a:xfrm>
          <a:prstGeom prst="rect">
            <a:avLst/>
          </a:prstGeom>
        </p:spPr>
        <p:txBody>
          <a:bodyPr wrap="square">
            <a:spAutoFit/>
          </a:bodyPr>
          <a:lstStyle/>
          <a:p>
            <a:pPr algn="ctr"/>
            <a:r>
              <a:rPr lang="fr-FR" b="1" spc="-20" dirty="0">
                <a:latin typeface="Arial" panose="020B0604020202020204" pitchFamily="34" charset="0"/>
                <a:cs typeface="Arial" panose="020B0604020202020204" pitchFamily="34" charset="0"/>
              </a:rPr>
              <a:t>La </a:t>
            </a:r>
            <a:r>
              <a:rPr lang="fr-FR" b="1" spc="-15" dirty="0">
                <a:latin typeface="Arial" panose="020B0604020202020204" pitchFamily="34" charset="0"/>
                <a:cs typeface="Arial" panose="020B0604020202020204" pitchFamily="34" charset="0"/>
              </a:rPr>
              <a:t>conception </a:t>
            </a:r>
            <a:r>
              <a:rPr lang="fr-FR" b="1" spc="-55" dirty="0">
                <a:latin typeface="Arial" panose="020B0604020202020204" pitchFamily="34" charset="0"/>
                <a:cs typeface="Arial" panose="020B0604020202020204" pitchFamily="34" charset="0"/>
              </a:rPr>
              <a:t>durkheimienne de </a:t>
            </a:r>
            <a:r>
              <a:rPr lang="fr-FR" b="1" spc="-30" dirty="0">
                <a:latin typeface="Arial" panose="020B0604020202020204" pitchFamily="34" charset="0"/>
                <a:cs typeface="Arial" panose="020B0604020202020204" pitchFamily="34" charset="0"/>
              </a:rPr>
              <a:t>la</a:t>
            </a:r>
            <a:r>
              <a:rPr lang="fr-FR" b="1" spc="5" dirty="0">
                <a:latin typeface="Arial" panose="020B0604020202020204" pitchFamily="34" charset="0"/>
                <a:cs typeface="Arial" panose="020B0604020202020204" pitchFamily="34" charset="0"/>
              </a:rPr>
              <a:t> </a:t>
            </a:r>
            <a:r>
              <a:rPr lang="fr-FR" b="1" i="1" spc="15" dirty="0">
                <a:latin typeface="Arial" panose="020B0604020202020204" pitchFamily="34" charset="0"/>
                <a:cs typeface="Arial" panose="020B0604020202020204" pitchFamily="34" charset="0"/>
              </a:rPr>
              <a:t>solidarité </a:t>
            </a:r>
            <a:r>
              <a:rPr lang="fr-FR" b="1" i="1" dirty="0">
                <a:latin typeface="Arial" panose="020B0604020202020204" pitchFamily="34" charset="0"/>
                <a:cs typeface="Arial" panose="020B0604020202020204" pitchFamily="34" charset="0"/>
              </a:rPr>
              <a:t>mécanique </a:t>
            </a:r>
            <a:r>
              <a:rPr lang="fr-FR" b="1" spc="45" dirty="0">
                <a:latin typeface="Arial" panose="020B0604020202020204" pitchFamily="34" charset="0"/>
                <a:cs typeface="Arial" panose="020B0604020202020204" pitchFamily="34" charset="0"/>
              </a:rPr>
              <a:t>et </a:t>
            </a:r>
            <a:r>
              <a:rPr lang="fr-FR" b="1" spc="-55" dirty="0">
                <a:latin typeface="Arial" panose="020B0604020202020204" pitchFamily="34" charset="0"/>
                <a:cs typeface="Arial" panose="020B0604020202020204" pitchFamily="34" charset="0"/>
              </a:rPr>
              <a:t>de </a:t>
            </a:r>
            <a:r>
              <a:rPr lang="fr-FR" b="1" spc="-30" dirty="0">
                <a:latin typeface="Arial" panose="020B0604020202020204" pitchFamily="34" charset="0"/>
                <a:cs typeface="Arial" panose="020B0604020202020204" pitchFamily="34" charset="0"/>
              </a:rPr>
              <a:t>la</a:t>
            </a:r>
            <a:r>
              <a:rPr lang="fr-FR" b="1" spc="-80" dirty="0">
                <a:latin typeface="Arial" panose="020B0604020202020204" pitchFamily="34" charset="0"/>
                <a:cs typeface="Arial" panose="020B0604020202020204" pitchFamily="34" charset="0"/>
              </a:rPr>
              <a:t> </a:t>
            </a:r>
            <a:r>
              <a:rPr lang="fr-FR" b="1" i="1" spc="15" dirty="0">
                <a:latin typeface="Arial" panose="020B0604020202020204" pitchFamily="34" charset="0"/>
                <a:cs typeface="Arial" panose="020B0604020202020204" pitchFamily="34" charset="0"/>
              </a:rPr>
              <a:t>solidarité o</a:t>
            </a:r>
            <a:r>
              <a:rPr lang="fr-FR" b="1" i="1" dirty="0">
                <a:latin typeface="Arial" panose="020B0604020202020204" pitchFamily="34" charset="0"/>
                <a:cs typeface="Arial" panose="020B0604020202020204" pitchFamily="34" charset="0"/>
              </a:rPr>
              <a:t>rganique</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5722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77273"/>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 Dans « L'individualisme est un humanisme », F. de Singly reprend la distinction entre deux formes d'individualisme :</a:t>
            </a:r>
          </a:p>
          <a:p>
            <a:pPr algn="ctr">
              <a:spcBef>
                <a:spcPts val="600"/>
              </a:spcBef>
            </a:pPr>
            <a:r>
              <a:rPr lang="fr-FR" sz="2400" b="1" dirty="0">
                <a:solidFill>
                  <a:srgbClr val="7030A0"/>
                </a:solidFill>
                <a:latin typeface="Arial" panose="020B0604020202020204" pitchFamily="34" charset="0"/>
                <a:cs typeface="Arial" panose="020B0604020202020204" pitchFamily="34" charset="0"/>
              </a:rPr>
              <a:t>un individualisme universaliste et un individualisme particulariste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711A108C-869D-45C4-855E-7597320AD1C0}"/>
              </a:ext>
            </a:extLst>
          </p:cNvPr>
          <p:cNvSpPr/>
          <p:nvPr>
            <p:custDataLst>
              <p:tags r:id="rId6"/>
            </p:custDataLst>
          </p:nvPr>
        </p:nvSpPr>
        <p:spPr>
          <a:xfrm>
            <a:off x="1465442" y="6519446"/>
            <a:ext cx="10068416" cy="338554"/>
          </a:xfrm>
          <a:prstGeom prst="rect">
            <a:avLst/>
          </a:prstGeom>
        </p:spPr>
        <p:txBody>
          <a:bodyPr wrap="square">
            <a:spAutoFit/>
          </a:bodyPr>
          <a:lstStyle/>
          <a:p>
            <a:pPr algn="r"/>
            <a:r>
              <a:rPr lang="fr-FR" sz="1600" dirty="0">
                <a:latin typeface="Arial" panose="020B0604020202020204" pitchFamily="34" charset="0"/>
                <a:ea typeface="Calibri" panose="020F0502020204030204" pitchFamily="34" charset="0"/>
              </a:rPr>
              <a:t>D’après A. Beitone, C. Dollo, J. Gervasoni, C. Rodrigues, Sciences sociales, Aide-mémoire, Dalloz, 2009.</a:t>
            </a:r>
            <a:endParaRPr lang="fr-FR" sz="1600" dirty="0"/>
          </a:p>
        </p:txBody>
      </p:sp>
      <p:graphicFrame>
        <p:nvGraphicFramePr>
          <p:cNvPr id="11" name="Tableau 10">
            <a:extLst>
              <a:ext uri="{FF2B5EF4-FFF2-40B4-BE49-F238E27FC236}">
                <a16:creationId xmlns:a16="http://schemas.microsoft.com/office/drawing/2014/main" id="{513CBC06-E360-4249-96F3-B5E30379502A}"/>
              </a:ext>
            </a:extLst>
          </p:cNvPr>
          <p:cNvGraphicFramePr>
            <a:graphicFrameLocks noGrp="1"/>
          </p:cNvGraphicFramePr>
          <p:nvPr>
            <p:custDataLst>
              <p:tags r:id="rId7"/>
            </p:custDataLst>
            <p:extLst>
              <p:ext uri="{D42A27DB-BD31-4B8C-83A1-F6EECF244321}">
                <p14:modId xmlns:p14="http://schemas.microsoft.com/office/powerpoint/2010/main" val="2343275161"/>
              </p:ext>
            </p:extLst>
          </p:nvPr>
        </p:nvGraphicFramePr>
        <p:xfrm>
          <a:off x="1427644" y="1727353"/>
          <a:ext cx="9949340" cy="3322616"/>
        </p:xfrm>
        <a:graphic>
          <a:graphicData uri="http://schemas.openxmlformats.org/drawingml/2006/table">
            <a:tbl>
              <a:tblPr/>
              <a:tblGrid>
                <a:gridCol w="3161360">
                  <a:extLst>
                    <a:ext uri="{9D8B030D-6E8A-4147-A177-3AD203B41FA5}">
                      <a16:colId xmlns:a16="http://schemas.microsoft.com/office/drawing/2014/main" val="939526166"/>
                    </a:ext>
                  </a:extLst>
                </a:gridCol>
                <a:gridCol w="2042100">
                  <a:extLst>
                    <a:ext uri="{9D8B030D-6E8A-4147-A177-3AD203B41FA5}">
                      <a16:colId xmlns:a16="http://schemas.microsoft.com/office/drawing/2014/main" val="2310752541"/>
                    </a:ext>
                  </a:extLst>
                </a:gridCol>
                <a:gridCol w="2066241">
                  <a:extLst>
                    <a:ext uri="{9D8B030D-6E8A-4147-A177-3AD203B41FA5}">
                      <a16:colId xmlns:a16="http://schemas.microsoft.com/office/drawing/2014/main" val="1164875125"/>
                    </a:ext>
                  </a:extLst>
                </a:gridCol>
                <a:gridCol w="2679639">
                  <a:extLst>
                    <a:ext uri="{9D8B030D-6E8A-4147-A177-3AD203B41FA5}">
                      <a16:colId xmlns:a16="http://schemas.microsoft.com/office/drawing/2014/main" val="1185899953"/>
                    </a:ext>
                  </a:extLst>
                </a:gridCol>
              </a:tblGrid>
              <a:tr h="674457">
                <a:tc gridSpan="2">
                  <a:txBody>
                    <a:bodyPr/>
                    <a:lstStyle/>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Première modernité</a:t>
                      </a:r>
                      <a:endParaRPr lang="fr-FR" sz="1800" dirty="0">
                        <a:effectLst/>
                        <a:latin typeface="Arial" panose="020B0604020202020204" pitchFamily="34" charset="0"/>
                        <a:ea typeface="Calibri" panose="020F0502020204030204" pitchFamily="34" charset="0"/>
                        <a:cs typeface="Arial" panose="020B0604020202020204" pitchFamily="34" charset="0"/>
                      </a:endParaRPr>
                    </a:p>
                    <a:p>
                      <a:pPr algn="ct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(Du XIXe siècle aux années 1960)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Seconde modernité</a:t>
                      </a:r>
                      <a:endParaRPr lang="fr-FR" sz="1800" dirty="0">
                        <a:effectLst/>
                        <a:latin typeface="Arial" panose="020B0604020202020204" pitchFamily="34" charset="0"/>
                        <a:ea typeface="Calibri" panose="020F0502020204030204" pitchFamily="34" charset="0"/>
                        <a:cs typeface="Arial" panose="020B0604020202020204" pitchFamily="34" charset="0"/>
                      </a:endParaRPr>
                    </a:p>
                    <a:p>
                      <a:pPr algn="ct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(Des années 1960 à nos jours)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316893642"/>
                  </a:ext>
                </a:extLst>
              </a:tr>
              <a:tr h="399479">
                <a:tc gridSpan="2">
                  <a:txBody>
                    <a:bodyPr/>
                    <a:lstStyle/>
                    <a:p>
                      <a:pPr algn="ct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Identité statutaire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Identité personnelle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676000286"/>
                  </a:ext>
                </a:extLst>
              </a:tr>
              <a:tr h="630007">
                <a:tc gridSpan="2">
                  <a:txBody>
                    <a:bodyPr/>
                    <a:lstStyle/>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Individualisme abstrait</a:t>
                      </a:r>
                      <a:endParaRPr lang="fr-FR" sz="1800" dirty="0">
                        <a:effectLst/>
                        <a:latin typeface="Arial" panose="020B0604020202020204" pitchFamily="34" charset="0"/>
                        <a:ea typeface="Calibri" panose="020F0502020204030204" pitchFamily="34" charset="0"/>
                        <a:cs typeface="Arial" panose="020B0604020202020204" pitchFamily="34" charset="0"/>
                      </a:endParaRPr>
                    </a:p>
                    <a:p>
                      <a:pPr algn="ct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(universaliste)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Individualisme concret</a:t>
                      </a:r>
                      <a:endParaRPr lang="fr-FR" sz="1800" dirty="0">
                        <a:effectLst/>
                        <a:latin typeface="Arial" panose="020B0604020202020204" pitchFamily="34" charset="0"/>
                        <a:ea typeface="Calibri" panose="020F0502020204030204" pitchFamily="34" charset="0"/>
                        <a:cs typeface="Arial" panose="020B0604020202020204" pitchFamily="34" charset="0"/>
                      </a:endParaRPr>
                    </a:p>
                    <a:p>
                      <a:pPr algn="ct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(particulariste)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224742372"/>
                  </a:ext>
                </a:extLst>
              </a:tr>
              <a:tr h="630007">
                <a:tc>
                  <a:txBody>
                    <a:bodyPr/>
                    <a:lstStyle/>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Individualisme</a:t>
                      </a:r>
                      <a:endParaRPr lang="fr-FR" sz="1800" dirty="0">
                        <a:effectLst/>
                        <a:latin typeface="Arial" panose="020B0604020202020204" pitchFamily="34" charset="0"/>
                        <a:ea typeface="Calibri" panose="020F0502020204030204" pitchFamily="34" charset="0"/>
                        <a:cs typeface="Arial" panose="020B0604020202020204" pitchFamily="34" charset="0"/>
                      </a:endParaRPr>
                    </a:p>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citoyen</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Individualisme</a:t>
                      </a:r>
                      <a:endParaRPr lang="fr-FR" sz="1800" dirty="0">
                        <a:effectLst/>
                        <a:latin typeface="Arial" panose="020B0604020202020204" pitchFamily="34" charset="0"/>
                        <a:ea typeface="Calibri" panose="020F0502020204030204" pitchFamily="34" charset="0"/>
                        <a:cs typeface="Arial" panose="020B0604020202020204" pitchFamily="34" charset="0"/>
                      </a:endParaRPr>
                    </a:p>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humaniste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Individualisme</a:t>
                      </a:r>
                      <a:endParaRPr lang="fr-FR" sz="1800" dirty="0">
                        <a:effectLst/>
                        <a:latin typeface="Arial" panose="020B0604020202020204" pitchFamily="34" charset="0"/>
                        <a:ea typeface="Calibri" panose="020F0502020204030204" pitchFamily="34" charset="0"/>
                        <a:cs typeface="Arial" panose="020B0604020202020204" pitchFamily="34" charset="0"/>
                      </a:endParaRPr>
                    </a:p>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relationnel</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Individualisme</a:t>
                      </a:r>
                      <a:endParaRPr lang="fr-FR" sz="1800" dirty="0">
                        <a:effectLst/>
                        <a:latin typeface="Arial" panose="020B0604020202020204" pitchFamily="34" charset="0"/>
                        <a:ea typeface="Calibri" panose="020F0502020204030204" pitchFamily="34" charset="0"/>
                        <a:cs typeface="Arial" panose="020B0604020202020204" pitchFamily="34" charset="0"/>
                      </a:endParaRPr>
                    </a:p>
                    <a:p>
                      <a:pPr algn="ctr" eaLnBrk="0" fontAlgn="base" hangingPunct="0">
                        <a:spcAft>
                          <a:spcPts val="0"/>
                        </a:spcAft>
                      </a:pPr>
                      <a:r>
                        <a:rPr lang="fr-FR" sz="1800" b="1" dirty="0">
                          <a:effectLst/>
                          <a:latin typeface="Arial" panose="020B0604020202020204" pitchFamily="34" charset="0"/>
                          <a:ea typeface="Calibri" panose="020F0502020204030204" pitchFamily="34" charset="0"/>
                          <a:cs typeface="Arial" panose="020B0604020202020204" pitchFamily="34" charset="0"/>
                        </a:rPr>
                        <a:t>compétitif</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3218994"/>
                  </a:ext>
                </a:extLst>
              </a:tr>
              <a:tr h="988666">
                <a:tc>
                  <a:txBody>
                    <a:bodyPr/>
                    <a:lstStyle/>
                    <a:p>
                      <a:pP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Individu raisonnable</a:t>
                      </a:r>
                    </a:p>
                    <a:p>
                      <a:pP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Participation politique</a:t>
                      </a:r>
                    </a:p>
                    <a:p>
                      <a:pP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Civisme</a:t>
                      </a:r>
                    </a:p>
                  </a:txBody>
                  <a:tcPr marL="72000" marR="36000" marT="72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Action humanitaire</a:t>
                      </a:r>
                      <a:br>
                        <a:rPr lang="fr-FR" sz="1800" dirty="0">
                          <a:effectLst/>
                          <a:latin typeface="Arial" panose="020B0604020202020204" pitchFamily="34" charset="0"/>
                          <a:ea typeface="Calibri" panose="020F0502020204030204" pitchFamily="34" charset="0"/>
                          <a:cs typeface="Arial" panose="020B0604020202020204" pitchFamily="34" charset="0"/>
                        </a:rPr>
                      </a:br>
                      <a:r>
                        <a:rPr lang="fr-FR" sz="1800" dirty="0">
                          <a:effectLst/>
                          <a:latin typeface="Arial" panose="020B0604020202020204" pitchFamily="34" charset="0"/>
                          <a:ea typeface="Calibri" panose="020F0502020204030204" pitchFamily="34" charset="0"/>
                          <a:cs typeface="Arial" panose="020B0604020202020204" pitchFamily="34" charset="0"/>
                        </a:rPr>
                        <a:t>Action caritative</a:t>
                      </a:r>
                    </a:p>
                  </a:txBody>
                  <a:tcPr marL="72000" marR="36000" marT="72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Amour Amitié</a:t>
                      </a:r>
                    </a:p>
                  </a:txBody>
                  <a:tcPr marL="72000" marR="36000" marT="72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Concurrence</a:t>
                      </a:r>
                    </a:p>
                    <a:p>
                      <a:pP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Compétition scolaire</a:t>
                      </a:r>
                    </a:p>
                    <a:p>
                      <a:pPr eaLnBrk="0" fontAlgn="base" hangingPunct="0">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Compétition sportive</a:t>
                      </a:r>
                    </a:p>
                  </a:txBody>
                  <a:tcPr marL="72000" marR="36000" marT="72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453847"/>
                  </a:ext>
                </a:extLst>
              </a:tr>
            </a:tbl>
          </a:graphicData>
        </a:graphic>
      </p:graphicFrame>
      <p:sp>
        <p:nvSpPr>
          <p:cNvPr id="12" name="Rectangle 11">
            <a:extLst>
              <a:ext uri="{FF2B5EF4-FFF2-40B4-BE49-F238E27FC236}">
                <a16:creationId xmlns:a16="http://schemas.microsoft.com/office/drawing/2014/main" id="{3E87AC82-0AB5-410E-B15B-DAA5D926BF39}"/>
              </a:ext>
            </a:extLst>
          </p:cNvPr>
          <p:cNvSpPr/>
          <p:nvPr>
            <p:custDataLst>
              <p:tags r:id="rId8"/>
            </p:custDataLst>
          </p:nvPr>
        </p:nvSpPr>
        <p:spPr>
          <a:xfrm>
            <a:off x="1400611" y="5112412"/>
            <a:ext cx="10068416" cy="1323439"/>
          </a:xfrm>
          <a:prstGeom prst="rect">
            <a:avLst/>
          </a:prstGeom>
        </p:spPr>
        <p:txBody>
          <a:bodyPr wrap="square">
            <a:spAutoFit/>
          </a:bodyPr>
          <a:lstStyle/>
          <a:p>
            <a:pPr algn="just"/>
            <a:r>
              <a:rPr lang="fr-FR" sz="1600" dirty="0">
                <a:latin typeface="Arial" panose="020B0604020202020204" pitchFamily="34" charset="0"/>
                <a:cs typeface="Arial" panose="020B0604020202020204" pitchFamily="34" charset="0"/>
              </a:rPr>
              <a:t>Il y a donc aujourd'hui tension entre les deux individualismes. On revendique l'égalité des droits politiques et on refuse les discriminations (individualisme abstrait) et on demande à être reconnu dans ses spécificités religieuses, dans son orientation sexuelle, etc. Par exemple lorsque les couples homosexuels revendiquent un droit au mariage ou à l'homoparentalité, ils se réclament d'un universalisme (les mêmes droits pour tous) dont l'application serait la reconnaissance de leur différence.</a:t>
            </a:r>
          </a:p>
        </p:txBody>
      </p:sp>
    </p:spTree>
    <p:extLst>
      <p:ext uri="{BB962C8B-B14F-4D97-AF65-F5344CB8AC3E}">
        <p14:creationId xmlns:p14="http://schemas.microsoft.com/office/powerpoint/2010/main" val="263354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3- Références possibles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81DD157-15E5-49EA-9A03-546213615574}"/>
              </a:ext>
            </a:extLst>
          </p:cNvPr>
          <p:cNvSpPr/>
          <p:nvPr>
            <p:custDataLst>
              <p:tags r:id="rId6"/>
            </p:custDataLst>
          </p:nvPr>
        </p:nvSpPr>
        <p:spPr>
          <a:xfrm>
            <a:off x="515938" y="1268976"/>
            <a:ext cx="11583539" cy="3724096"/>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Étienne Schweisguth, « </a:t>
            </a:r>
            <a:r>
              <a:rPr lang="fr-FR" sz="2400" dirty="0">
                <a:latin typeface="Arial" panose="020B0604020202020204" pitchFamily="34" charset="0"/>
                <a:cs typeface="Arial" panose="020B0604020202020204" pitchFamily="34" charset="0"/>
                <a:hlinkClick r:id="rId8"/>
              </a:rPr>
              <a:t>La montée des valeurs individualistes</a:t>
            </a:r>
            <a:r>
              <a:rPr lang="fr-FR" sz="2400" dirty="0">
                <a:latin typeface="Arial" panose="020B0604020202020204" pitchFamily="34" charset="0"/>
                <a:cs typeface="Arial" panose="020B0604020202020204" pitchFamily="34" charset="0"/>
              </a:rPr>
              <a:t> », Revue Futuribles, n°200, 1995.</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Pierre Bréchon, « </a:t>
            </a:r>
            <a:r>
              <a:rPr lang="fr-FR" sz="2400" dirty="0">
                <a:latin typeface="Arial" panose="020B0604020202020204" pitchFamily="34" charset="0"/>
                <a:cs typeface="Arial" panose="020B0604020202020204" pitchFamily="34" charset="0"/>
                <a:hlinkClick r:id="rId9"/>
              </a:rPr>
              <a:t>Les individualismes en Europe</a:t>
            </a:r>
            <a:r>
              <a:rPr lang="fr-FR" sz="2400" dirty="0">
                <a:latin typeface="Arial" panose="020B0604020202020204" pitchFamily="34" charset="0"/>
                <a:cs typeface="Arial" panose="020B0604020202020204" pitchFamily="34" charset="0"/>
              </a:rPr>
              <a:t> », Revue Projet 2002/3 (n° 271), pages 54 à 63.</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François de Singly, « </a:t>
            </a:r>
            <a:r>
              <a:rPr lang="fr-FR" sz="2400" dirty="0">
                <a:latin typeface="Arial" panose="020B0604020202020204" pitchFamily="34" charset="0"/>
                <a:cs typeface="Arial" panose="020B0604020202020204" pitchFamily="34" charset="0"/>
                <a:hlinkClick r:id="rId10"/>
              </a:rPr>
              <a:t>Individualisme et lien social</a:t>
            </a:r>
            <a:r>
              <a:rPr lang="fr-FR" sz="2400" dirty="0">
                <a:latin typeface="Arial" panose="020B0604020202020204" pitchFamily="34" charset="0"/>
                <a:cs typeface="Arial" panose="020B0604020202020204" pitchFamily="34" charset="0"/>
              </a:rPr>
              <a:t> », Lien social et Politiques, 1998.</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François de Singly, « Les uns avec les autres. Quand l’individualisme crée du lien », Armand Colin, 2004.</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François de Singly, « L'individualisme est un humanisme », De L’aube, 2015.</a:t>
            </a:r>
          </a:p>
        </p:txBody>
      </p:sp>
    </p:spTree>
    <p:extLst>
      <p:ext uri="{BB962C8B-B14F-4D97-AF65-F5344CB8AC3E}">
        <p14:creationId xmlns:p14="http://schemas.microsoft.com/office/powerpoint/2010/main" val="4113054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77273"/>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Comprendre comment les nouvelles sociabilités numériques contribuent au lien social</a:t>
            </a:r>
          </a:p>
          <a:p>
            <a:pPr>
              <a:spcBef>
                <a:spcPts val="600"/>
              </a:spcBef>
            </a:pPr>
            <a:endParaRPr lang="fr-FR" sz="2400" b="1"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913426"/>
            <a:ext cx="11676062" cy="4770537"/>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Possibilité de problématiser : dans quelle mesure les sociabilités numériques </a:t>
            </a:r>
          </a:p>
          <a:p>
            <a:pPr>
              <a:spcBef>
                <a:spcPts val="600"/>
              </a:spcBef>
              <a:buClr>
                <a:srgbClr val="7030A0"/>
              </a:buClr>
            </a:pPr>
            <a:r>
              <a:rPr lang="fr-FR" sz="2400" dirty="0">
                <a:latin typeface="Arial" panose="020B0604020202020204" pitchFamily="34" charset="0"/>
                <a:cs typeface="Arial" panose="020B0604020202020204" pitchFamily="34" charset="0"/>
              </a:rPr>
              <a:t> contribuent-elles au lien social ?</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Intensification du lien social ? (Contribue un peu ? Beaucoup ? De quelle manière ?)</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Des effets différenciés selon la nature des liens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Logiques de continuités : les réseaux sociaux numériques prolongent, intensifient des liens de sociabilités préexistants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Usages stratégiques, réflexifs et sélectifs des mises en ligne et des formes d’expression de soi : la  séparation entre liens forts et liens faibles demeure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Augmentation et élargissement des liens faibles.</a:t>
            </a:r>
          </a:p>
          <a:p>
            <a:pPr>
              <a:spcBef>
                <a:spcPts val="600"/>
              </a:spcBef>
              <a:buClr>
                <a:srgbClr val="7030A0"/>
              </a:buClr>
            </a:pPr>
            <a:r>
              <a:rPr lang="fr-FR" sz="2400" dirty="0">
                <a:latin typeface="Arial" panose="020B0604020202020204" pitchFamily="34" charset="0"/>
                <a:cs typeface="Arial" panose="020B0604020202020204" pitchFamily="34" charset="0"/>
              </a:rPr>
              <a:t>        Paradoxe : de nouvelles relations sociales, mais on ne parle pas vraiment avec</a:t>
            </a:r>
          </a:p>
          <a:p>
            <a:pPr>
              <a:spcBef>
                <a:spcPts val="600"/>
              </a:spcBef>
              <a:buClr>
                <a:srgbClr val="7030A0"/>
              </a:buClr>
            </a:pPr>
            <a:r>
              <a:rPr lang="fr-FR" sz="2400" dirty="0">
                <a:latin typeface="Arial" panose="020B0604020202020204" pitchFamily="34" charset="0"/>
                <a:cs typeface="Arial" panose="020B0604020202020204" pitchFamily="34" charset="0"/>
              </a:rPr>
              <a:t>        tout le monde, mais bien plutôt avec des individus proches, de même milieu…).</a:t>
            </a:r>
          </a:p>
        </p:txBody>
      </p:sp>
    </p:spTree>
    <p:extLst>
      <p:ext uri="{BB962C8B-B14F-4D97-AF65-F5344CB8AC3E}">
        <p14:creationId xmlns:p14="http://schemas.microsoft.com/office/powerpoint/2010/main" val="348519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77273"/>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Comprendre comment les nouvelles sociabilités numériques contribuent au lien social</a:t>
            </a:r>
          </a:p>
          <a:p>
            <a:pPr>
              <a:spcBef>
                <a:spcPts val="600"/>
              </a:spcBef>
            </a:pPr>
            <a:endParaRPr lang="fr-FR" sz="2400" b="1"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913426"/>
            <a:ext cx="11676062" cy="290848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Vers de nouvelles logiques de relations sociales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Logique de calcul, jeux stratégiques de construction et de mobilisation d’un réseau</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Inégalités sociales et culturelles dans la capacité à construire un réseau de contacts large</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Uniformisation des mises en scène de soi et des identités (dépendance aux formes de  reconnaissance)</a:t>
            </a:r>
          </a:p>
        </p:txBody>
      </p:sp>
    </p:spTree>
    <p:extLst>
      <p:ext uri="{BB962C8B-B14F-4D97-AF65-F5344CB8AC3E}">
        <p14:creationId xmlns:p14="http://schemas.microsoft.com/office/powerpoint/2010/main" val="791050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Illustration</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713CD846-55FA-4379-89A1-523B82F02DD6}"/>
              </a:ext>
            </a:extLst>
          </p:cNvPr>
          <p:cNvSpPr/>
          <p:nvPr>
            <p:custDataLst>
              <p:tags r:id="rId6"/>
            </p:custDataLst>
          </p:nvPr>
        </p:nvSpPr>
        <p:spPr>
          <a:xfrm>
            <a:off x="3263672" y="5731258"/>
            <a:ext cx="7669993" cy="584775"/>
          </a:xfrm>
          <a:prstGeom prst="rect">
            <a:avLst/>
          </a:prstGeom>
        </p:spPr>
        <p:txBody>
          <a:bodyPr wrap="square">
            <a:spAutoFit/>
          </a:bodyPr>
          <a:lstStyle/>
          <a:p>
            <a:r>
              <a:rPr lang="fr-FR" sz="1600" dirty="0">
                <a:latin typeface="Arial" panose="020B0604020202020204" pitchFamily="34" charset="0"/>
                <a:cs typeface="Arial" panose="020B0604020202020204" pitchFamily="34" charset="0"/>
              </a:rPr>
              <a:t>Source : CREDOC, Enquête « Conditions de vie et Aspirations », « </a:t>
            </a:r>
            <a:r>
              <a:rPr lang="fr-FR" sz="1600" dirty="0">
                <a:latin typeface="Arial" panose="020B0604020202020204" pitchFamily="34" charset="0"/>
                <a:cs typeface="Arial" panose="020B0604020202020204" pitchFamily="34" charset="0"/>
                <a:hlinkClick r:id="rId8"/>
              </a:rPr>
              <a:t>Les Français en quête de lien social</a:t>
            </a:r>
            <a:r>
              <a:rPr lang="fr-FR" sz="1600" dirty="0">
                <a:latin typeface="Arial" panose="020B0604020202020204" pitchFamily="34" charset="0"/>
                <a:cs typeface="Arial" panose="020B0604020202020204" pitchFamily="34" charset="0"/>
              </a:rPr>
              <a:t> », Baromètre de la cohésion sociale 2013.</a:t>
            </a:r>
          </a:p>
        </p:txBody>
      </p:sp>
      <p:sp>
        <p:nvSpPr>
          <p:cNvPr id="2" name="ZoneTexte 1">
            <a:extLst>
              <a:ext uri="{FF2B5EF4-FFF2-40B4-BE49-F238E27FC236}">
                <a16:creationId xmlns:a16="http://schemas.microsoft.com/office/drawing/2014/main" id="{EFD567B5-A31A-4117-A0C2-4E665DDA05CC}"/>
              </a:ext>
            </a:extLst>
          </p:cNvPr>
          <p:cNvSpPr txBox="1"/>
          <p:nvPr/>
        </p:nvSpPr>
        <p:spPr>
          <a:xfrm>
            <a:off x="965943" y="1268976"/>
            <a:ext cx="11055938" cy="4247317"/>
          </a:xfrm>
          <a:prstGeom prst="rect">
            <a:avLst/>
          </a:prstGeom>
          <a:noFill/>
        </p:spPr>
        <p:txBody>
          <a:bodyPr wrap="square" rtlCol="0">
            <a:spAutoFit/>
          </a:bodyPr>
          <a:lstStyle/>
          <a:p>
            <a:r>
              <a:rPr lang="fr-FR" dirty="0"/>
              <a:t>La question de l’impact des technologies sur le lien social a fait couler beaucoup d’encre.</a:t>
            </a:r>
          </a:p>
          <a:p>
            <a:r>
              <a:rPr lang="fr-FR" dirty="0"/>
              <a:t>Pour beaucoup, l’image de personnes attablées ensemble au restaurant et dialoguant chacune de leur coté sur leur mobile symbolise à elle seule l’évolution du lien social depuis l’avènement du numérique. </a:t>
            </a:r>
            <a:r>
              <a:rPr lang="fr-FR" b="1" u="sng" dirty="0"/>
              <a:t>Les échanges via des outils numériques seraient plus superficiels et distants que les « vrais amis » rencontrés en chair et en os</a:t>
            </a:r>
            <a:r>
              <a:rPr lang="fr-FR" dirty="0"/>
              <a:t>. Sherry </a:t>
            </a:r>
            <a:r>
              <a:rPr lang="fr-FR" dirty="0" err="1"/>
              <a:t>Turkle</a:t>
            </a:r>
            <a:r>
              <a:rPr lang="fr-FR" dirty="0"/>
              <a:t> dépeint ainsi des nouvelles technologies sources de liens aseptisés, rassurants, mais en réalité tellement fugaces qu’ils seraient nécessairement plus pauvres, moins intenses : « </a:t>
            </a:r>
            <a:r>
              <a:rPr lang="fr-FR" i="1" dirty="0"/>
              <a:t>Dans le silence de la connexion, les gens sont rassurés en étant en contact avec un grand nombre de personnes – soigneusement tenues à distance. Nous n’en avons jamais assez de l’autre, tant que nous pouvons utiliser la technologie pour garder l’autre à une distance que nous pouvons</a:t>
            </a:r>
          </a:p>
          <a:p>
            <a:r>
              <a:rPr lang="fr-FR" i="1" dirty="0"/>
              <a:t>contrôler : pas trop près, pas trop loin, juste comme il faut. »</a:t>
            </a:r>
          </a:p>
          <a:p>
            <a:r>
              <a:rPr lang="fr-FR" dirty="0"/>
              <a:t>D’autres à l’inverse réfutent l’idée d’une césure entre relations numériques et vie réelle et défendent l’idée que </a:t>
            </a:r>
            <a:r>
              <a:rPr lang="fr-FR" b="1" u="sng" dirty="0"/>
              <a:t>les</a:t>
            </a:r>
          </a:p>
          <a:p>
            <a:r>
              <a:rPr lang="fr-FR" b="1" u="sng" dirty="0"/>
              <a:t>réseaux sociaux offrent au contraire la promesse d’élargir son cercle relationnel</a:t>
            </a:r>
            <a:r>
              <a:rPr lang="fr-FR" dirty="0"/>
              <a:t>. Dominique Cardon rappelle ainsi que les relations en face à face sont souvent tout aussi </a:t>
            </a:r>
            <a:r>
              <a:rPr lang="fr-FR" i="1" dirty="0"/>
              <a:t>« futiles, conformistes ou narcissiques » </a:t>
            </a:r>
            <a:r>
              <a:rPr lang="fr-FR" dirty="0"/>
              <a:t>que celles mobilisant les outils numériques. Il avance l’idée que les outils numériques permettraient de maintenir des</a:t>
            </a:r>
            <a:r>
              <a:rPr lang="fr-FR" i="1" dirty="0"/>
              <a:t> « liens faibles »</a:t>
            </a:r>
            <a:r>
              <a:rPr lang="fr-FR" dirty="0"/>
              <a:t>, des relations </a:t>
            </a:r>
            <a:r>
              <a:rPr lang="fr-FR" i="1" dirty="0"/>
              <a:t>« moins assurées et moins accessibles », </a:t>
            </a:r>
            <a:r>
              <a:rPr lang="fr-FR" dirty="0"/>
              <a:t>renforçant ainsi le cercle relationnel y compris de catégories sociales habituellement moins dotées en capital social.</a:t>
            </a:r>
          </a:p>
        </p:txBody>
      </p:sp>
    </p:spTree>
    <p:extLst>
      <p:ext uri="{BB962C8B-B14F-4D97-AF65-F5344CB8AC3E}">
        <p14:creationId xmlns:p14="http://schemas.microsoft.com/office/powerpoint/2010/main" val="2083250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Illustration</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621302" y="892648"/>
            <a:ext cx="11676062" cy="646331"/>
          </a:xfrm>
          <a:prstGeom prst="rect">
            <a:avLst/>
          </a:prstGeom>
          <a:noFill/>
        </p:spPr>
        <p:txBody>
          <a:bodyPr wrap="square">
            <a:spAutoFit/>
          </a:bodyPr>
          <a:lstStyle/>
          <a:p>
            <a:pPr algn="ctr"/>
            <a:r>
              <a:rPr lang="fr-FR" b="1" dirty="0">
                <a:latin typeface="Arial" panose="020B0604020202020204" pitchFamily="34" charset="0"/>
                <a:cs typeface="Arial" panose="020B0604020202020204" pitchFamily="34" charset="0"/>
              </a:rPr>
              <a:t>Graphique 25 – Évolution de la proportion de personnes qui ont rencontré de</a:t>
            </a:r>
          </a:p>
          <a:p>
            <a:pPr algn="ctr"/>
            <a:r>
              <a:rPr lang="fr-FR" b="1" dirty="0">
                <a:latin typeface="Arial" panose="020B0604020202020204" pitchFamily="34" charset="0"/>
                <a:cs typeface="Arial" panose="020B0604020202020204" pitchFamily="34" charset="0"/>
              </a:rPr>
              <a:t>nouvelles personnes grâce aux TIC (en %)</a:t>
            </a:r>
            <a:endParaRPr lang="fr-FR" dirty="0">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4623A119-7145-4ACD-90C1-35EE7A7AEDB5}"/>
              </a:ext>
            </a:extLst>
          </p:cNvPr>
          <p:cNvPicPr>
            <a:picLocks noChangeAspect="1"/>
          </p:cNvPicPr>
          <p:nvPr>
            <p:custDataLst>
              <p:tags r:id="rId7"/>
            </p:custDataLst>
          </p:nvPr>
        </p:nvPicPr>
        <p:blipFill>
          <a:blip r:embed="rId10"/>
          <a:stretch>
            <a:fillRect/>
          </a:stretch>
        </p:blipFill>
        <p:spPr>
          <a:xfrm>
            <a:off x="2660171" y="1497166"/>
            <a:ext cx="7669993" cy="4721865"/>
          </a:xfrm>
          <a:prstGeom prst="rect">
            <a:avLst/>
          </a:prstGeom>
        </p:spPr>
      </p:pic>
      <p:sp>
        <p:nvSpPr>
          <p:cNvPr id="4" name="Rectangle 3">
            <a:extLst>
              <a:ext uri="{FF2B5EF4-FFF2-40B4-BE49-F238E27FC236}">
                <a16:creationId xmlns:a16="http://schemas.microsoft.com/office/drawing/2014/main" id="{713CD846-55FA-4379-89A1-523B82F02DD6}"/>
              </a:ext>
            </a:extLst>
          </p:cNvPr>
          <p:cNvSpPr/>
          <p:nvPr>
            <p:custDataLst>
              <p:tags r:id="rId8"/>
            </p:custDataLst>
          </p:nvPr>
        </p:nvSpPr>
        <p:spPr>
          <a:xfrm>
            <a:off x="2660171" y="6219031"/>
            <a:ext cx="7669993" cy="584775"/>
          </a:xfrm>
          <a:prstGeom prst="rect">
            <a:avLst/>
          </a:prstGeom>
        </p:spPr>
        <p:txBody>
          <a:bodyPr wrap="square">
            <a:spAutoFit/>
          </a:bodyPr>
          <a:lstStyle/>
          <a:p>
            <a:r>
              <a:rPr lang="fr-FR" sz="1600" dirty="0">
                <a:latin typeface="Arial" panose="020B0604020202020204" pitchFamily="34" charset="0"/>
                <a:cs typeface="Arial" panose="020B0604020202020204" pitchFamily="34" charset="0"/>
              </a:rPr>
              <a:t>Source : CREDOC, Enquête « Conditions de vie et Aspirations », « </a:t>
            </a:r>
            <a:r>
              <a:rPr lang="fr-FR" sz="1600" dirty="0">
                <a:latin typeface="Arial" panose="020B0604020202020204" pitchFamily="34" charset="0"/>
                <a:cs typeface="Arial" panose="020B0604020202020204" pitchFamily="34" charset="0"/>
                <a:hlinkClick r:id="rId11"/>
              </a:rPr>
              <a:t>Les Français en quête de lien social</a:t>
            </a:r>
            <a:r>
              <a:rPr lang="fr-FR" sz="1600" dirty="0">
                <a:latin typeface="Arial" panose="020B0604020202020204" pitchFamily="34" charset="0"/>
                <a:cs typeface="Arial" panose="020B0604020202020204" pitchFamily="34" charset="0"/>
              </a:rPr>
              <a:t> », Baromètre de la cohésion sociale 2013.</a:t>
            </a:r>
          </a:p>
        </p:txBody>
      </p:sp>
    </p:spTree>
    <p:extLst>
      <p:ext uri="{BB962C8B-B14F-4D97-AF65-F5344CB8AC3E}">
        <p14:creationId xmlns:p14="http://schemas.microsoft.com/office/powerpoint/2010/main" val="2379984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Illustration</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621302" y="892648"/>
            <a:ext cx="11676062" cy="646331"/>
          </a:xfrm>
          <a:prstGeom prst="rect">
            <a:avLst/>
          </a:prstGeom>
          <a:noFill/>
        </p:spPr>
        <p:txBody>
          <a:bodyPr wrap="square">
            <a:spAutoFit/>
          </a:bodyPr>
          <a:lstStyle/>
          <a:p>
            <a:pPr algn="ctr"/>
            <a:r>
              <a:rPr lang="fr-FR" b="1" dirty="0">
                <a:latin typeface="Arial" panose="020B0604020202020204" pitchFamily="34" charset="0"/>
                <a:cs typeface="Arial" panose="020B0604020202020204" pitchFamily="34" charset="0"/>
              </a:rPr>
              <a:t>Graphique 23 – La propension à rencontrer de nouvelles personnes grâce aux</a:t>
            </a:r>
          </a:p>
          <a:p>
            <a:pPr algn="ctr"/>
            <a:r>
              <a:rPr lang="fr-FR" b="1" dirty="0">
                <a:latin typeface="Arial" panose="020B0604020202020204" pitchFamily="34" charset="0"/>
                <a:cs typeface="Arial" panose="020B0604020202020204" pitchFamily="34" charset="0"/>
              </a:rPr>
              <a:t>nouvelles technologies</a:t>
            </a:r>
            <a:endParaRPr lang="fr-FR"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13CD846-55FA-4379-89A1-523B82F02DD6}"/>
              </a:ext>
            </a:extLst>
          </p:cNvPr>
          <p:cNvSpPr/>
          <p:nvPr>
            <p:custDataLst>
              <p:tags r:id="rId7"/>
            </p:custDataLst>
          </p:nvPr>
        </p:nvSpPr>
        <p:spPr>
          <a:xfrm>
            <a:off x="1155599" y="5769026"/>
            <a:ext cx="10751273" cy="584775"/>
          </a:xfrm>
          <a:prstGeom prst="rect">
            <a:avLst/>
          </a:prstGeom>
        </p:spPr>
        <p:txBody>
          <a:bodyPr wrap="square">
            <a:spAutoFit/>
          </a:bodyPr>
          <a:lstStyle/>
          <a:p>
            <a:r>
              <a:rPr lang="fr-FR" sz="1600" dirty="0">
                <a:latin typeface="Arial" panose="020B0604020202020204" pitchFamily="34" charset="0"/>
                <a:cs typeface="Arial" panose="020B0604020202020204" pitchFamily="34" charset="0"/>
              </a:rPr>
              <a:t>Source : CREDOC, Enquête « Conditions de vie et Aspirations », « </a:t>
            </a:r>
            <a:r>
              <a:rPr lang="fr-FR" sz="1600" dirty="0">
                <a:latin typeface="Arial" panose="020B0604020202020204" pitchFamily="34" charset="0"/>
                <a:cs typeface="Arial" panose="020B0604020202020204" pitchFamily="34" charset="0"/>
                <a:hlinkClick r:id="rId10"/>
              </a:rPr>
              <a:t>Les Français en quête de lien social</a:t>
            </a:r>
            <a:r>
              <a:rPr lang="fr-FR" sz="1600" dirty="0">
                <a:latin typeface="Arial" panose="020B0604020202020204" pitchFamily="34" charset="0"/>
                <a:cs typeface="Arial" panose="020B0604020202020204" pitchFamily="34" charset="0"/>
              </a:rPr>
              <a:t> », Baromètre de la cohésion sociale 2013.</a:t>
            </a:r>
          </a:p>
        </p:txBody>
      </p:sp>
      <p:pic>
        <p:nvPicPr>
          <p:cNvPr id="2" name="Image 1">
            <a:extLst>
              <a:ext uri="{FF2B5EF4-FFF2-40B4-BE49-F238E27FC236}">
                <a16:creationId xmlns:a16="http://schemas.microsoft.com/office/drawing/2014/main" id="{3B3F60EB-2B00-4DF9-9AAB-B9CDF0A36139}"/>
              </a:ext>
            </a:extLst>
          </p:cNvPr>
          <p:cNvPicPr>
            <a:picLocks noChangeAspect="1"/>
          </p:cNvPicPr>
          <p:nvPr>
            <p:custDataLst>
              <p:tags r:id="rId8"/>
            </p:custDataLst>
          </p:nvPr>
        </p:nvPicPr>
        <p:blipFill>
          <a:blip r:embed="rId11"/>
          <a:stretch>
            <a:fillRect/>
          </a:stretch>
        </p:blipFill>
        <p:spPr>
          <a:xfrm>
            <a:off x="965943" y="1644793"/>
            <a:ext cx="10751273" cy="3854230"/>
          </a:xfrm>
          <a:prstGeom prst="rect">
            <a:avLst/>
          </a:prstGeom>
        </p:spPr>
      </p:pic>
    </p:spTree>
    <p:extLst>
      <p:ext uri="{BB962C8B-B14F-4D97-AF65-F5344CB8AC3E}">
        <p14:creationId xmlns:p14="http://schemas.microsoft.com/office/powerpoint/2010/main" val="112381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Le thème des liens sociaux dans les programmes du lycée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5216813"/>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Thème présent dans les programmes de terminale depuis les années 1990.</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Penser l’articulation seconde / première / terminale à travers deux questions</a:t>
            </a:r>
          </a:p>
          <a:p>
            <a:pPr>
              <a:spcBef>
                <a:spcPts val="600"/>
              </a:spcBef>
              <a:buClr>
                <a:srgbClr val="7030A0"/>
              </a:buClr>
            </a:pPr>
            <a:r>
              <a:rPr lang="fr-FR" sz="2400" dirty="0">
                <a:latin typeface="Arial" panose="020B0604020202020204" pitchFamily="34" charset="0"/>
                <a:cs typeface="Arial" panose="020B0604020202020204" pitchFamily="34" charset="0"/>
              </a:rPr>
              <a:t>   transversales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Comment fait-on société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Comment explique-t-on les comportements sociaux ?</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Une évolution dans l’approche du thème : du lien social aux liens sociaux…</a:t>
            </a:r>
          </a:p>
          <a:p>
            <a:pPr>
              <a:spcBef>
                <a:spcPts val="600"/>
              </a:spcBef>
              <a:buClr>
                <a:srgbClr val="7030A0"/>
              </a:buClr>
            </a:pPr>
            <a:r>
              <a:rPr lang="fr-FR" sz="2400" dirty="0">
                <a:latin typeface="Arial" panose="020B0604020202020204" pitchFamily="34" charset="0"/>
                <a:cs typeface="Arial" panose="020B0604020202020204" pitchFamily="34" charset="0"/>
              </a:rPr>
              <a:t>       (Serge Paugam, « Le lien social », Que sais-je, 2018 - Chapitre III. Du lien social</a:t>
            </a:r>
          </a:p>
          <a:p>
            <a:pPr>
              <a:spcBef>
                <a:spcPts val="600"/>
              </a:spcBef>
              <a:buClr>
                <a:srgbClr val="7030A0"/>
              </a:buClr>
            </a:pPr>
            <a:r>
              <a:rPr lang="fr-FR" sz="2400" dirty="0">
                <a:latin typeface="Arial" panose="020B0604020202020204" pitchFamily="34" charset="0"/>
                <a:cs typeface="Arial" panose="020B0604020202020204" pitchFamily="34" charset="0"/>
              </a:rPr>
              <a:t>        aux liens sociaux).</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De l’analyse de l’évolution du rôle des instances d’intégration à l’étude de la  construction et de l’évolution des liens sociaux…</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 à la compréhension de la pluralité des liens sociaux dans les sociétés modernes et de la façon dont ils manifestent, « s’expriment ».</a:t>
            </a:r>
          </a:p>
        </p:txBody>
      </p:sp>
    </p:spTree>
    <p:extLst>
      <p:ext uri="{BB962C8B-B14F-4D97-AF65-F5344CB8AC3E}">
        <p14:creationId xmlns:p14="http://schemas.microsoft.com/office/powerpoint/2010/main" val="2098272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5355312"/>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Quelques références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Cultures numériques, Communications, n°88, 2011.</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Marie Bergström, « </a:t>
            </a:r>
            <a:r>
              <a:rPr lang="fr-FR" sz="2400" dirty="0">
                <a:latin typeface="Arial" panose="020B0604020202020204" pitchFamily="34" charset="0"/>
                <a:cs typeface="Arial" panose="020B0604020202020204" pitchFamily="34" charset="0"/>
                <a:hlinkClick r:id="rId8"/>
              </a:rPr>
              <a:t>(Se) correspondre en ligne. L’homogamie à l’épreuve des sites de rencontres</a:t>
            </a:r>
            <a:r>
              <a:rPr lang="fr-FR" sz="2400" dirty="0">
                <a:latin typeface="Arial" panose="020B0604020202020204" pitchFamily="34" charset="0"/>
                <a:cs typeface="Arial" panose="020B0604020202020204" pitchFamily="34" charset="0"/>
              </a:rPr>
              <a:t> », Sociétés contemporaines, n°104, 2016/4.</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Élie Guéraut, « Quand les sociabilités numériques consolident les frontières sociales », Sociologie, vol. 8,  2017/1.</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Claire Bidard et Cathel Kornig, « Facebook pour quels liens ? », Sociologie, vol. 8, 2017/1.</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Anne-Sylvie Pharabod, « </a:t>
            </a:r>
            <a:r>
              <a:rPr lang="fr-FR" sz="2400" dirty="0">
                <a:latin typeface="Arial" panose="020B0604020202020204" pitchFamily="34" charset="0"/>
                <a:cs typeface="Arial" panose="020B0604020202020204" pitchFamily="34" charset="0"/>
                <a:hlinkClick r:id="rId9"/>
              </a:rPr>
              <a:t>Fréquenter des inconnus grâce à internet Une sociabilité personnelle sans les liens ?</a:t>
            </a:r>
            <a:r>
              <a:rPr lang="fr-FR" sz="2400" dirty="0">
                <a:latin typeface="Arial" panose="020B0604020202020204" pitchFamily="34" charset="0"/>
                <a:cs typeface="Arial" panose="020B0604020202020204" pitchFamily="34" charset="0"/>
              </a:rPr>
              <a:t>, Sociologie, 2017/1 Vol. 8 | pages 101 à 116</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Dominique Cardon et Zbignieew Smoreda, « </a:t>
            </a:r>
            <a:r>
              <a:rPr lang="fr-FR" sz="2400" dirty="0">
                <a:latin typeface="Arial" panose="020B0604020202020204" pitchFamily="34" charset="0"/>
                <a:cs typeface="Arial" panose="020B0604020202020204" pitchFamily="34" charset="0"/>
                <a:hlinkClick r:id="rId10"/>
              </a:rPr>
              <a:t>Réseaux et les mutations de la sociabilité</a:t>
            </a:r>
            <a:r>
              <a:rPr lang="fr-FR" sz="2400" dirty="0">
                <a:latin typeface="Arial" panose="020B0604020202020204" pitchFamily="34" charset="0"/>
                <a:cs typeface="Arial" panose="020B0604020202020204" pitchFamily="34" charset="0"/>
              </a:rPr>
              <a:t> », Réseaux, n°184-185, 2014/2.</a:t>
            </a:r>
          </a:p>
        </p:txBody>
      </p:sp>
    </p:spTree>
    <p:extLst>
      <p:ext uri="{BB962C8B-B14F-4D97-AF65-F5344CB8AC3E}">
        <p14:creationId xmlns:p14="http://schemas.microsoft.com/office/powerpoint/2010/main" val="3207647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832092"/>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Quelques références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Régis BIGOT, Patricia CROUTTE, Sandra HOIBIAN et Jörg MÜLLER, « </a:t>
            </a:r>
            <a:r>
              <a:rPr lang="fr-FR" sz="2400" dirty="0">
                <a:latin typeface="Arial" panose="020B0604020202020204" pitchFamily="34" charset="0"/>
                <a:cs typeface="Arial" panose="020B0604020202020204" pitchFamily="34" charset="0"/>
                <a:hlinkClick r:id="rId8"/>
              </a:rPr>
              <a:t>Veux-tu être mon ami ? L’évolution  du lien à l’heure du numérique</a:t>
            </a:r>
            <a:r>
              <a:rPr lang="fr-FR" sz="2400" dirty="0">
                <a:latin typeface="Arial" panose="020B0604020202020204" pitchFamily="34" charset="0"/>
                <a:cs typeface="Arial" panose="020B0604020202020204" pitchFamily="34" charset="0"/>
              </a:rPr>
              <a:t> », Cahier de recherche, CREDOC, décembre 2014.</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Sandra Hoibian, « </a:t>
            </a:r>
            <a:r>
              <a:rPr lang="fr-FR" sz="2400" dirty="0">
                <a:latin typeface="Arial" panose="020B0604020202020204" pitchFamily="34" charset="0"/>
                <a:cs typeface="Arial" panose="020B0604020202020204" pitchFamily="34" charset="0"/>
                <a:hlinkClick r:id="rId9"/>
              </a:rPr>
              <a:t>Les Français en quête de lien social. Baromètre de la cohésion sociale 2013 </a:t>
            </a:r>
            <a:r>
              <a:rPr lang="fr-FR" sz="2400" dirty="0">
                <a:latin typeface="Arial" panose="020B0604020202020204" pitchFamily="34" charset="0"/>
                <a:cs typeface="Arial" panose="020B0604020202020204" pitchFamily="34" charset="0"/>
              </a:rPr>
              <a:t>», Rapport  du CREDOC, n°292, juin 2013.</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Claire Balleys, « </a:t>
            </a:r>
            <a:r>
              <a:rPr lang="fr-FR" sz="2400" dirty="0">
                <a:latin typeface="Arial" panose="020B0604020202020204" pitchFamily="34" charset="0"/>
                <a:cs typeface="Arial" panose="020B0604020202020204" pitchFamily="34" charset="0"/>
                <a:hlinkClick r:id="rId10"/>
              </a:rPr>
              <a:t>Socialisation adolescente et usages des médias sociaux : la question du genre</a:t>
            </a:r>
            <a:r>
              <a:rPr lang="fr-FR" sz="2400" dirty="0">
                <a:latin typeface="Arial" panose="020B0604020202020204" pitchFamily="34" charset="0"/>
                <a:cs typeface="Arial" panose="020B0604020202020204" pitchFamily="34" charset="0"/>
              </a:rPr>
              <a:t> », Revue des politiques sociales et familiales  Année 2017  125  pp. 33-44</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Conseil économique, social et environnemental, « </a:t>
            </a:r>
            <a:r>
              <a:rPr lang="fr-FR" sz="2400" dirty="0">
                <a:latin typeface="Arial" panose="020B0604020202020204" pitchFamily="34" charset="0"/>
                <a:cs typeface="Arial" panose="020B0604020202020204" pitchFamily="34" charset="0"/>
                <a:hlinkClick r:id="rId11"/>
              </a:rPr>
              <a:t>Lien social et réseaux sociaux : Déclin ou renforcement de la sociabilité et de la solidarité ?</a:t>
            </a:r>
            <a:r>
              <a:rPr lang="fr-FR" sz="2400" dirty="0">
                <a:latin typeface="Arial" panose="020B0604020202020204" pitchFamily="34" charset="0"/>
                <a:cs typeface="Arial" panose="020B0604020202020204" pitchFamily="34" charset="0"/>
              </a:rPr>
              <a:t> », Colloque organisé par le Fondation pour le lien social, mai 2014 (deux vidéos).</a:t>
            </a:r>
          </a:p>
        </p:txBody>
      </p:sp>
    </p:spTree>
    <p:extLst>
      <p:ext uri="{BB962C8B-B14F-4D97-AF65-F5344CB8AC3E}">
        <p14:creationId xmlns:p14="http://schemas.microsoft.com/office/powerpoint/2010/main" val="241769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Transposition didactique : les nouvelles sociabilités numériques  contribuent-elles à modifier le lien social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32426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Objectifs de l’activité :</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Savoirs :</a:t>
            </a:r>
          </a:p>
          <a:p>
            <a:pPr marL="719138">
              <a:spcBef>
                <a:spcPts val="600"/>
              </a:spcBef>
              <a:buClr>
                <a:srgbClr val="7030A0"/>
              </a:buClr>
            </a:pPr>
            <a:r>
              <a:rPr lang="fr-FR" sz="2400" dirty="0">
                <a:latin typeface="Arial" panose="020B0604020202020204" pitchFamily="34" charset="0"/>
                <a:cs typeface="Arial" panose="020B0604020202020204" pitchFamily="34" charset="0"/>
              </a:rPr>
              <a:t>Répondre à la problématique suivante : Les nouvelles sociabilités numériques contribuent-elles à  modifier le lien social ?</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Savoir-faire :</a:t>
            </a:r>
          </a:p>
          <a:p>
            <a:pPr marL="719138">
              <a:spcBef>
                <a:spcPts val="600"/>
              </a:spcBef>
              <a:buClr>
                <a:srgbClr val="7030A0"/>
              </a:buClr>
            </a:pPr>
            <a:r>
              <a:rPr lang="fr-FR" sz="2400" dirty="0">
                <a:latin typeface="Arial" panose="020B0604020202020204" pitchFamily="34" charset="0"/>
                <a:cs typeface="Arial" panose="020B0604020202020204" pitchFamily="34" charset="0"/>
              </a:rPr>
              <a:t>- analyse et mobilisation des données</a:t>
            </a:r>
          </a:p>
          <a:p>
            <a:pPr marL="719138">
              <a:spcBef>
                <a:spcPts val="600"/>
              </a:spcBef>
              <a:buClr>
                <a:srgbClr val="7030A0"/>
              </a:buClr>
            </a:pPr>
            <a:r>
              <a:rPr lang="fr-FR" sz="2400" dirty="0">
                <a:latin typeface="Arial" panose="020B0604020202020204" pitchFamily="34" charset="0"/>
                <a:cs typeface="Arial" panose="020B0604020202020204" pitchFamily="34" charset="0"/>
              </a:rPr>
              <a:t>- lecture, interprétation : Proportion, pourcentage de répartition.</a:t>
            </a:r>
          </a:p>
          <a:p>
            <a:pPr marL="719138">
              <a:spcBef>
                <a:spcPts val="600"/>
              </a:spcBef>
              <a:buClr>
                <a:srgbClr val="7030A0"/>
              </a:buClr>
            </a:pPr>
            <a:r>
              <a:rPr lang="fr-FR" sz="2400" dirty="0">
                <a:latin typeface="Arial" panose="020B0604020202020204" pitchFamily="34" charset="0"/>
                <a:cs typeface="Arial" panose="020B0604020202020204" pitchFamily="34" charset="0"/>
              </a:rPr>
              <a:t>- collecte et traitement de l’information</a:t>
            </a:r>
          </a:p>
          <a:p>
            <a:pPr marL="719138">
              <a:spcBef>
                <a:spcPts val="600"/>
              </a:spcBef>
              <a:buClr>
                <a:srgbClr val="7030A0"/>
              </a:buClr>
            </a:pPr>
            <a:r>
              <a:rPr lang="fr-FR" sz="2400" dirty="0">
                <a:latin typeface="Arial" panose="020B0604020202020204" pitchFamily="34" charset="0"/>
                <a:cs typeface="Arial" panose="020B0604020202020204" pitchFamily="34" charset="0"/>
              </a:rPr>
              <a:t>- construction d’une argumentation / d’un raisonnement rigoureux répondant à la problématique.</a:t>
            </a:r>
          </a:p>
        </p:txBody>
      </p:sp>
    </p:spTree>
    <p:extLst>
      <p:ext uri="{BB962C8B-B14F-4D97-AF65-F5344CB8AC3E}">
        <p14:creationId xmlns:p14="http://schemas.microsoft.com/office/powerpoint/2010/main" val="2716113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Transposition didactique : les nouvelles sociabilités numériques  contribuent-elles à modifier le lien social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985980"/>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Architecture de l’activité :</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1er étape : Analyse et interprétation de données sur l’évolution et les caractéristiques des sociabilités  numériques.</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2ème étape : Analyse d’un texte issu de la même étude et donnant des éléments d’analyse.</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3ème étape : Synthèse répondant à la problématique.</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Support documentaire :</a:t>
            </a:r>
          </a:p>
          <a:p>
            <a:pPr marL="719138">
              <a:spcBef>
                <a:spcPts val="600"/>
              </a:spcBef>
              <a:buClr>
                <a:srgbClr val="7030A0"/>
              </a:buClr>
            </a:pPr>
            <a:r>
              <a:rPr lang="fr-FR" sz="2400" dirty="0">
                <a:latin typeface="Arial" panose="020B0604020202020204" pitchFamily="34" charset="0"/>
                <a:cs typeface="Arial" panose="020B0604020202020204" pitchFamily="34" charset="0"/>
              </a:rPr>
              <a:t>Marie Bergström, « Sites de rencontres : qui les utilise en France ? Qui y trouve son conjoint ? », Population et Sociétés, n°530, février 2016. </a:t>
            </a:r>
          </a:p>
          <a:p>
            <a:pPr marL="719138">
              <a:spcBef>
                <a:spcPts val="600"/>
              </a:spcBef>
              <a:buClr>
                <a:srgbClr val="7030A0"/>
              </a:buClr>
            </a:pPr>
            <a:r>
              <a:rPr lang="fr-FR" sz="2400" dirty="0">
                <a:latin typeface="Arial" panose="020B0604020202020204" pitchFamily="34" charset="0"/>
                <a:cs typeface="Arial" panose="020B0604020202020204" pitchFamily="34" charset="0"/>
              </a:rPr>
              <a:t>Pour aller plus loin : Bergström Marie, « </a:t>
            </a:r>
            <a:r>
              <a:rPr lang="fr-FR" sz="2400" dirty="0">
                <a:latin typeface="Arial" panose="020B0604020202020204" pitchFamily="34" charset="0"/>
                <a:cs typeface="Arial" panose="020B0604020202020204" pitchFamily="34" charset="0"/>
                <a:hlinkClick r:id="rId8"/>
              </a:rPr>
              <a:t>(Se) correspondre en ligne. L'homogamie à l'épreuve des sites  de rencontres</a:t>
            </a:r>
            <a:r>
              <a:rPr lang="fr-FR" sz="2400" dirty="0">
                <a:latin typeface="Arial" panose="020B0604020202020204" pitchFamily="34" charset="0"/>
                <a:cs typeface="Arial" panose="020B0604020202020204" pitchFamily="34" charset="0"/>
              </a:rPr>
              <a:t> », Sociétés contemporaines, 2016/4 (N°104), p. 13-40.</a:t>
            </a:r>
          </a:p>
        </p:txBody>
      </p:sp>
    </p:spTree>
    <p:extLst>
      <p:ext uri="{BB962C8B-B14F-4D97-AF65-F5344CB8AC3E}">
        <p14:creationId xmlns:p14="http://schemas.microsoft.com/office/powerpoint/2010/main" val="1673569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Transposition didactique : les nouvelles sociabilités numériques  contribuent-elles à modifier le lien social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683E72F-9496-4B6D-930F-3D6A953F377B}"/>
              </a:ext>
            </a:extLst>
          </p:cNvPr>
          <p:cNvSpPr/>
          <p:nvPr>
            <p:custDataLst>
              <p:tags r:id="rId6"/>
            </p:custDataLst>
          </p:nvPr>
        </p:nvSpPr>
        <p:spPr>
          <a:xfrm>
            <a:off x="605940" y="1280055"/>
            <a:ext cx="11070122" cy="646331"/>
          </a:xfrm>
          <a:prstGeom prst="rect">
            <a:avLst/>
          </a:prstGeom>
        </p:spPr>
        <p:txBody>
          <a:bodyPr wrap="square">
            <a:spAutoFit/>
          </a:bodyPr>
          <a:lstStyle/>
          <a:p>
            <a:pPr algn="ctr"/>
            <a:r>
              <a:rPr lang="fr-FR" dirty="0">
                <a:latin typeface="Arial" panose="020B0604020202020204" pitchFamily="34" charset="0"/>
                <a:cs typeface="Arial" panose="020B0604020202020204" pitchFamily="34" charset="0"/>
              </a:rPr>
              <a:t>Figure 1. Évolution du taux d’usage des sites de rencontres par catégorie socioprofessionnelle</a:t>
            </a:r>
          </a:p>
          <a:p>
            <a:pPr algn="ctr"/>
            <a:r>
              <a:rPr lang="fr-FR" dirty="0">
                <a:latin typeface="Arial" panose="020B0604020202020204" pitchFamily="34" charset="0"/>
                <a:cs typeface="Arial" panose="020B0604020202020204" pitchFamily="34" charset="0"/>
              </a:rPr>
              <a:t>entre 2006 et 2013 (%)</a:t>
            </a:r>
          </a:p>
        </p:txBody>
      </p:sp>
      <p:sp>
        <p:nvSpPr>
          <p:cNvPr id="3" name="Rectangle 2">
            <a:extLst>
              <a:ext uri="{FF2B5EF4-FFF2-40B4-BE49-F238E27FC236}">
                <a16:creationId xmlns:a16="http://schemas.microsoft.com/office/drawing/2014/main" id="{F84A49B8-BEDD-4EAC-8019-5035FF5FBC31}"/>
              </a:ext>
            </a:extLst>
          </p:cNvPr>
          <p:cNvSpPr/>
          <p:nvPr>
            <p:custDataLst>
              <p:tags r:id="rId7"/>
            </p:custDataLst>
          </p:nvPr>
        </p:nvSpPr>
        <p:spPr>
          <a:xfrm>
            <a:off x="1155599" y="5894931"/>
            <a:ext cx="11160123" cy="954107"/>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Marie Bergström, Population et Sociétés n° 530, Ined, février 2016.</a:t>
            </a:r>
          </a:p>
          <a:p>
            <a:r>
              <a:rPr lang="fr-FR" sz="1400" b="1" dirty="0">
                <a:latin typeface="Arial" panose="020B0604020202020204" pitchFamily="34" charset="0"/>
                <a:cs typeface="Arial" panose="020B0604020202020204" pitchFamily="34" charset="0"/>
              </a:rPr>
              <a:t>Sources : </a:t>
            </a:r>
            <a:r>
              <a:rPr lang="fr-FR" sz="1400" dirty="0">
                <a:latin typeface="Arial" panose="020B0604020202020204" pitchFamily="34" charset="0"/>
                <a:cs typeface="Arial" panose="020B0604020202020204" pitchFamily="34" charset="0"/>
              </a:rPr>
              <a:t>Enquêtes CSF (Inserm-Ined, 2006) et Épic (Ined-Insee, 2013-2014).</a:t>
            </a:r>
          </a:p>
          <a:p>
            <a:r>
              <a:rPr lang="fr-FR" sz="1400" b="1" dirty="0">
                <a:latin typeface="Arial" panose="020B0604020202020204" pitchFamily="34" charset="0"/>
                <a:cs typeface="Arial" panose="020B0604020202020204" pitchFamily="34" charset="0"/>
              </a:rPr>
              <a:t>Champ : </a:t>
            </a:r>
            <a:r>
              <a:rPr lang="fr-FR" sz="1400" dirty="0">
                <a:latin typeface="Arial" panose="020B0604020202020204" pitchFamily="34" charset="0"/>
                <a:cs typeface="Arial" panose="020B0604020202020204" pitchFamily="34" charset="0"/>
              </a:rPr>
              <a:t>Femmes et hommes âgés de 26 à 65 ans en 2006 (N = 9 690) et en 2013 (N = 7 825).</a:t>
            </a:r>
          </a:p>
          <a:p>
            <a:r>
              <a:rPr lang="fr-FR" sz="1400" b="1" dirty="0">
                <a:latin typeface="Arial" panose="020B0604020202020204" pitchFamily="34" charset="0"/>
                <a:cs typeface="Arial" panose="020B0604020202020204" pitchFamily="34" charset="0"/>
              </a:rPr>
              <a:t>Lecture : </a:t>
            </a:r>
            <a:r>
              <a:rPr lang="fr-FR" sz="1400" dirty="0">
                <a:latin typeface="Arial" panose="020B0604020202020204" pitchFamily="34" charset="0"/>
                <a:cs typeface="Arial" panose="020B0604020202020204" pitchFamily="34" charset="0"/>
              </a:rPr>
              <a:t>En 2006, 6 % des ouvriers s’étaient déjà connectés à un site de rencontres. En 2013, ils étaient 13 % à l’avoir fait.</a:t>
            </a:r>
          </a:p>
        </p:txBody>
      </p:sp>
      <p:pic>
        <p:nvPicPr>
          <p:cNvPr id="4" name="Image 3">
            <a:extLst>
              <a:ext uri="{FF2B5EF4-FFF2-40B4-BE49-F238E27FC236}">
                <a16:creationId xmlns:a16="http://schemas.microsoft.com/office/drawing/2014/main" id="{4912EAD0-0A78-422E-BEA5-F8A326E305D8}"/>
              </a:ext>
            </a:extLst>
          </p:cNvPr>
          <p:cNvPicPr>
            <a:picLocks noChangeAspect="1"/>
          </p:cNvPicPr>
          <p:nvPr>
            <p:custDataLst>
              <p:tags r:id="rId8"/>
            </p:custDataLst>
          </p:nvPr>
        </p:nvPicPr>
        <p:blipFill>
          <a:blip r:embed="rId10"/>
          <a:stretch>
            <a:fillRect/>
          </a:stretch>
        </p:blipFill>
        <p:spPr>
          <a:xfrm>
            <a:off x="2380238" y="1889002"/>
            <a:ext cx="8002360" cy="3970025"/>
          </a:xfrm>
          <a:prstGeom prst="rect">
            <a:avLst/>
          </a:prstGeom>
        </p:spPr>
      </p:pic>
    </p:spTree>
    <p:extLst>
      <p:ext uri="{BB962C8B-B14F-4D97-AF65-F5344CB8AC3E}">
        <p14:creationId xmlns:p14="http://schemas.microsoft.com/office/powerpoint/2010/main" val="2515932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Transposition didactique : les nouvelles sociabilités numériques  contribuent-elles à modifier le lien social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683E72F-9496-4B6D-930F-3D6A953F377B}"/>
              </a:ext>
            </a:extLst>
          </p:cNvPr>
          <p:cNvSpPr/>
          <p:nvPr>
            <p:custDataLst>
              <p:tags r:id="rId6"/>
            </p:custDataLst>
          </p:nvPr>
        </p:nvSpPr>
        <p:spPr>
          <a:xfrm>
            <a:off x="605940" y="1280055"/>
            <a:ext cx="11070122" cy="369332"/>
          </a:xfrm>
          <a:prstGeom prst="rect">
            <a:avLst/>
          </a:prstGeom>
        </p:spPr>
        <p:txBody>
          <a:bodyPr wrap="square">
            <a:spAutoFit/>
          </a:bodyPr>
          <a:lstStyle/>
          <a:p>
            <a:pPr algn="ctr"/>
            <a:r>
              <a:rPr lang="fr-FR" dirty="0">
                <a:latin typeface="Arial" panose="020B0604020202020204" pitchFamily="34" charset="0"/>
                <a:cs typeface="Arial" panose="020B0604020202020204" pitchFamily="34" charset="0"/>
              </a:rPr>
              <a:t>Figure 1. Figure 2. Taux d’usage des sites de rencontres par sexe et par groupe d’âges, en 2013 (%)</a:t>
            </a:r>
          </a:p>
        </p:txBody>
      </p:sp>
      <p:sp>
        <p:nvSpPr>
          <p:cNvPr id="3" name="Rectangle 2">
            <a:extLst>
              <a:ext uri="{FF2B5EF4-FFF2-40B4-BE49-F238E27FC236}">
                <a16:creationId xmlns:a16="http://schemas.microsoft.com/office/drawing/2014/main" id="{F84A49B8-BEDD-4EAC-8019-5035FF5FBC31}"/>
              </a:ext>
            </a:extLst>
          </p:cNvPr>
          <p:cNvSpPr/>
          <p:nvPr>
            <p:custDataLst>
              <p:tags r:id="rId7"/>
            </p:custDataLst>
          </p:nvPr>
        </p:nvSpPr>
        <p:spPr>
          <a:xfrm>
            <a:off x="1155599" y="5679487"/>
            <a:ext cx="11160123" cy="1169551"/>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Marie Bergström, Population et Sociétés n° 530, Ined, février 2016.</a:t>
            </a:r>
          </a:p>
          <a:p>
            <a:r>
              <a:rPr lang="fr-FR" sz="1400" b="1" dirty="0">
                <a:latin typeface="Arial" panose="020B0604020202020204" pitchFamily="34" charset="0"/>
                <a:cs typeface="Arial" panose="020B0604020202020204" pitchFamily="34" charset="0"/>
              </a:rPr>
              <a:t>Sources : </a:t>
            </a:r>
            <a:r>
              <a:rPr lang="fr-FR" sz="1400" dirty="0">
                <a:latin typeface="Arial" panose="020B0604020202020204" pitchFamily="34" charset="0"/>
                <a:cs typeface="Arial" panose="020B0604020202020204" pitchFamily="34" charset="0"/>
              </a:rPr>
              <a:t>Enquêtes CSF (Inserm-Ined, 2006) et Épic (Ined-Insee, 2013-2014).</a:t>
            </a:r>
          </a:p>
          <a:p>
            <a:r>
              <a:rPr lang="fr-FR" sz="1400" b="1" dirty="0">
                <a:latin typeface="Arial" panose="020B0604020202020204" pitchFamily="34" charset="0"/>
                <a:cs typeface="Arial" panose="020B0604020202020204" pitchFamily="34" charset="0"/>
              </a:rPr>
              <a:t>Champ : </a:t>
            </a:r>
            <a:r>
              <a:rPr lang="fr-FR" sz="1400" dirty="0">
                <a:latin typeface="Arial" panose="020B0604020202020204" pitchFamily="34" charset="0"/>
                <a:cs typeface="Arial" panose="020B0604020202020204" pitchFamily="34" charset="0"/>
              </a:rPr>
              <a:t>Femmes et hommes âgés de 26 à 65 ans en 2006 (N = 9 690) et en 2013 (N = 7 825).</a:t>
            </a:r>
          </a:p>
          <a:p>
            <a:r>
              <a:rPr lang="fr-FR" sz="1400" b="1" dirty="0">
                <a:latin typeface="Arial" panose="020B0604020202020204" pitchFamily="34" charset="0"/>
                <a:cs typeface="Arial" panose="020B0604020202020204" pitchFamily="34" charset="0"/>
              </a:rPr>
              <a:t>Lecture : </a:t>
            </a:r>
            <a:r>
              <a:rPr lang="fr-FR" sz="1400" dirty="0">
                <a:latin typeface="Arial" panose="020B0604020202020204" pitchFamily="34" charset="0"/>
                <a:cs typeface="Arial" panose="020B0604020202020204" pitchFamily="34" charset="0"/>
              </a:rPr>
              <a:t>24 % des hommes âgés de 31 à 35 ans déclarent s’être déjà inscrits sur un site de rencontres contre 18 % des femmes</a:t>
            </a:r>
          </a:p>
          <a:p>
            <a:r>
              <a:rPr lang="fr-FR" sz="1400" dirty="0">
                <a:latin typeface="Arial" panose="020B0604020202020204" pitchFamily="34" charset="0"/>
                <a:cs typeface="Arial" panose="020B0604020202020204" pitchFamily="34" charset="0"/>
              </a:rPr>
              <a:t>de même âge.</a:t>
            </a:r>
          </a:p>
        </p:txBody>
      </p:sp>
      <p:pic>
        <p:nvPicPr>
          <p:cNvPr id="10" name="Image 9">
            <a:extLst>
              <a:ext uri="{FF2B5EF4-FFF2-40B4-BE49-F238E27FC236}">
                <a16:creationId xmlns:a16="http://schemas.microsoft.com/office/drawing/2014/main" id="{11686C3D-BB5E-444D-9D54-20070A32A148}"/>
              </a:ext>
            </a:extLst>
          </p:cNvPr>
          <p:cNvPicPr>
            <a:picLocks noChangeAspect="1"/>
          </p:cNvPicPr>
          <p:nvPr>
            <p:custDataLst>
              <p:tags r:id="rId8"/>
            </p:custDataLst>
          </p:nvPr>
        </p:nvPicPr>
        <p:blipFill>
          <a:blip r:embed="rId10"/>
          <a:stretch>
            <a:fillRect/>
          </a:stretch>
        </p:blipFill>
        <p:spPr>
          <a:xfrm>
            <a:off x="2140948" y="1616230"/>
            <a:ext cx="7910103" cy="4090528"/>
          </a:xfrm>
          <a:prstGeom prst="rect">
            <a:avLst/>
          </a:prstGeom>
        </p:spPr>
      </p:pic>
    </p:spTree>
    <p:extLst>
      <p:ext uri="{BB962C8B-B14F-4D97-AF65-F5344CB8AC3E}">
        <p14:creationId xmlns:p14="http://schemas.microsoft.com/office/powerpoint/2010/main" val="3206167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Transposition didactique : les nouvelles sociabilités numériques  contribuent-elles à modifier le lien social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5324535"/>
          </a:xfrm>
          <a:prstGeom prst="rect">
            <a:avLst/>
          </a:prstGeom>
          <a:noFill/>
        </p:spPr>
        <p:txBody>
          <a:bodyPr wrap="square">
            <a:spAutoFit/>
          </a:bodyPr>
          <a:lstStyle/>
          <a:p>
            <a:pPr marL="447675">
              <a:spcBef>
                <a:spcPts val="600"/>
              </a:spcBef>
              <a:buClr>
                <a:srgbClr val="7030A0"/>
              </a:buClr>
            </a:pPr>
            <a:r>
              <a:rPr lang="fr-FR" sz="2200" dirty="0">
                <a:latin typeface="Arial" panose="020B0604020202020204" pitchFamily="34" charset="0"/>
                <a:cs typeface="Arial" panose="020B0604020202020204" pitchFamily="34" charset="0"/>
              </a:rPr>
              <a:t>Loin d’être un marché parallèle – où cherchent à se rencontrer des personnes autrement incapables de trouver un partenaire –, les sites sont traversés par les mêmes logiques que le marché amoureux et sexuel « ordinaire ».</a:t>
            </a:r>
          </a:p>
          <a:p>
            <a:pPr marL="447675">
              <a:spcBef>
                <a:spcPts val="600"/>
              </a:spcBef>
              <a:buClr>
                <a:srgbClr val="7030A0"/>
              </a:buClr>
            </a:pPr>
            <a:r>
              <a:rPr lang="fr-FR" sz="2200" dirty="0">
                <a:latin typeface="Arial" panose="020B0604020202020204" pitchFamily="34" charset="0"/>
                <a:cs typeface="Arial" panose="020B0604020202020204" pitchFamily="34" charset="0"/>
              </a:rPr>
              <a:t>Les modalités d’usage diffèrent également selon le sexe. Sur de nombreux sites, les contacts entre usagers sont payants et requièrent la souscription d’un abonnement. Souvent, ces frais ne s’appliquent qu’aux utilisateurs masculins. Les hommes sont ainsi plus nombreux que les  femmes à avoir payé pour utiliser des sites de rencontres. Parmi les personnes ayant fréquenté ces sites, 45 % des hommes déclarent avoir déjà souscrit un abonnement contre 18 % des femmes. Les conditions d’usage se conforment ainsi aux codes traditionnels de la séduction hétérosexuelle. En ligne comme hors ligne, c’est souvent au partenaire masculin de prendre en charge les frais liés à la rencontre. […]</a:t>
            </a:r>
          </a:p>
          <a:p>
            <a:pPr marL="447675">
              <a:spcBef>
                <a:spcPts val="600"/>
              </a:spcBef>
              <a:buClr>
                <a:srgbClr val="7030A0"/>
              </a:buClr>
            </a:pPr>
            <a:r>
              <a:rPr lang="fr-FR" sz="2200" dirty="0">
                <a:latin typeface="Arial" panose="020B0604020202020204" pitchFamily="34" charset="0"/>
                <a:cs typeface="Arial" panose="020B0604020202020204" pitchFamily="34" charset="0"/>
              </a:rPr>
              <a:t>Les sites de rencontres suscitent la curiosité. Avec eux, le recours à ces services est  pour la première fois devenue une pratique courante. Pour autant, ils n’ont pas redessiné la  géographie amoureuse en France. Une majorité de couples continue en effet à se former hors ligne, notamment lorsqu’il s’agit de premières mises en couple.</a:t>
            </a:r>
          </a:p>
        </p:txBody>
      </p:sp>
      <p:sp>
        <p:nvSpPr>
          <p:cNvPr id="11" name="Rectangle 10">
            <a:extLst>
              <a:ext uri="{FF2B5EF4-FFF2-40B4-BE49-F238E27FC236}">
                <a16:creationId xmlns:a16="http://schemas.microsoft.com/office/drawing/2014/main" id="{9F9040E5-F6BE-4267-A413-0BE1A879E855}"/>
              </a:ext>
            </a:extLst>
          </p:cNvPr>
          <p:cNvSpPr/>
          <p:nvPr>
            <p:custDataLst>
              <p:tags r:id="rId7"/>
            </p:custDataLst>
          </p:nvPr>
        </p:nvSpPr>
        <p:spPr>
          <a:xfrm>
            <a:off x="6325197" y="6517601"/>
            <a:ext cx="5470162" cy="307777"/>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Marie Bergström, Population et Sociétés n° 530, Ined, février 2016.</a:t>
            </a:r>
          </a:p>
        </p:txBody>
      </p:sp>
    </p:spTree>
    <p:extLst>
      <p:ext uri="{BB962C8B-B14F-4D97-AF65-F5344CB8AC3E}">
        <p14:creationId xmlns:p14="http://schemas.microsoft.com/office/powerpoint/2010/main" val="2258722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5 - Comprendre comment différents facteurs (précarités, isolements, ségrégations, ruptures familiales) exposent les individus à l’affaiblissement ou à la rupture de liens sociaux</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2EDFE59B-032C-4FF5-89E6-EC6B3A976F21}"/>
              </a:ext>
            </a:extLst>
          </p:cNvPr>
          <p:cNvSpPr/>
          <p:nvPr>
            <p:custDataLst>
              <p:tags r:id="rId6"/>
            </p:custDataLst>
          </p:nvPr>
        </p:nvSpPr>
        <p:spPr>
          <a:xfrm>
            <a:off x="515938" y="1538979"/>
            <a:ext cx="11583539" cy="2693045"/>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Quels peuvent être les facteurs</a:t>
            </a:r>
          </a:p>
          <a:p>
            <a:pPr>
              <a:spcBef>
                <a:spcPts val="600"/>
              </a:spcBef>
              <a:buClr>
                <a:srgbClr val="7030A0"/>
              </a:buClr>
            </a:pPr>
            <a:r>
              <a:rPr lang="fr-FR" sz="2400" dirty="0">
                <a:latin typeface="Arial" panose="020B0604020202020204" pitchFamily="34" charset="0"/>
                <a:cs typeface="Arial" panose="020B0604020202020204" pitchFamily="34" charset="0"/>
              </a:rPr>
              <a:t>d’affaiblissement ou de rupture :</a:t>
            </a:r>
          </a:p>
          <a:p>
            <a:pPr>
              <a:spcBef>
                <a:spcPts val="600"/>
              </a:spcBef>
              <a:buClr>
                <a:srgbClr val="7030A0"/>
              </a:buClr>
            </a:pPr>
            <a:r>
              <a:rPr lang="fr-FR" sz="2400" dirty="0">
                <a:latin typeface="Arial" panose="020B0604020202020204" pitchFamily="34" charset="0"/>
                <a:cs typeface="Arial" panose="020B0604020202020204" pitchFamily="34" charset="0"/>
              </a:rPr>
              <a:t> Reprise de la typologie des liens</a:t>
            </a:r>
          </a:p>
          <a:p>
            <a:pPr>
              <a:spcBef>
                <a:spcPts val="600"/>
              </a:spcBef>
              <a:buClr>
                <a:srgbClr val="7030A0"/>
              </a:buClr>
            </a:pPr>
            <a:r>
              <a:rPr lang="fr-FR" sz="2400" dirty="0">
                <a:latin typeface="Arial" panose="020B0604020202020204" pitchFamily="34" charset="0"/>
                <a:cs typeface="Arial" panose="020B0604020202020204" pitchFamily="34" charset="0"/>
              </a:rPr>
              <a:t>  sociaux de Serge Paugam</a:t>
            </a:r>
          </a:p>
          <a:p>
            <a:pPr>
              <a:spcBef>
                <a:spcPts val="600"/>
              </a:spcBef>
              <a:buClr>
                <a:srgbClr val="7030A0"/>
              </a:buClr>
            </a:pPr>
            <a:r>
              <a:rPr lang="fr-FR" sz="2400" dirty="0">
                <a:latin typeface="Arial" panose="020B0604020202020204" pitchFamily="34" charset="0"/>
                <a:cs typeface="Arial" panose="020B0604020202020204" pitchFamily="34" charset="0"/>
              </a:rPr>
              <a:t>   (mais processus de désaffiliation</a:t>
            </a:r>
          </a:p>
          <a:p>
            <a:pPr>
              <a:spcBef>
                <a:spcPts val="600"/>
              </a:spcBef>
              <a:buClr>
                <a:srgbClr val="7030A0"/>
              </a:buClr>
            </a:pPr>
            <a:r>
              <a:rPr lang="fr-FR" sz="2400" dirty="0">
                <a:latin typeface="Arial" panose="020B0604020202020204" pitchFamily="34" charset="0"/>
                <a:cs typeface="Arial" panose="020B0604020202020204" pitchFamily="34" charset="0"/>
              </a:rPr>
              <a:t>    non attendu).</a:t>
            </a:r>
            <a:r>
              <a:rPr lang="fr-FR" sz="2400" dirty="0">
                <a:solidFill>
                  <a:srgbClr val="7030A0"/>
                </a:solidFill>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graphicFrame>
        <p:nvGraphicFramePr>
          <p:cNvPr id="2" name="Tableau 1">
            <a:extLst>
              <a:ext uri="{FF2B5EF4-FFF2-40B4-BE49-F238E27FC236}">
                <a16:creationId xmlns:a16="http://schemas.microsoft.com/office/drawing/2014/main" id="{3FF91CFE-5295-4736-82F6-107BCC9BAF73}"/>
              </a:ext>
            </a:extLst>
          </p:cNvPr>
          <p:cNvGraphicFramePr>
            <a:graphicFrameLocks noGrp="1"/>
          </p:cNvGraphicFramePr>
          <p:nvPr>
            <p:custDataLst>
              <p:tags r:id="rId7"/>
            </p:custDataLst>
            <p:extLst>
              <p:ext uri="{D42A27DB-BD31-4B8C-83A1-F6EECF244321}">
                <p14:modId xmlns:p14="http://schemas.microsoft.com/office/powerpoint/2010/main" val="1133819640"/>
              </p:ext>
            </p:extLst>
          </p:nvPr>
        </p:nvGraphicFramePr>
        <p:xfrm>
          <a:off x="5501253" y="1538979"/>
          <a:ext cx="6534813" cy="5223065"/>
        </p:xfrm>
        <a:graphic>
          <a:graphicData uri="http://schemas.openxmlformats.org/drawingml/2006/table">
            <a:tbl>
              <a:tblPr/>
              <a:tblGrid>
                <a:gridCol w="1833717">
                  <a:extLst>
                    <a:ext uri="{9D8B030D-6E8A-4147-A177-3AD203B41FA5}">
                      <a16:colId xmlns:a16="http://schemas.microsoft.com/office/drawing/2014/main" val="10562120"/>
                    </a:ext>
                  </a:extLst>
                </a:gridCol>
                <a:gridCol w="2264995">
                  <a:extLst>
                    <a:ext uri="{9D8B030D-6E8A-4147-A177-3AD203B41FA5}">
                      <a16:colId xmlns:a16="http://schemas.microsoft.com/office/drawing/2014/main" val="419443830"/>
                    </a:ext>
                  </a:extLst>
                </a:gridCol>
                <a:gridCol w="2436101">
                  <a:extLst>
                    <a:ext uri="{9D8B030D-6E8A-4147-A177-3AD203B41FA5}">
                      <a16:colId xmlns:a16="http://schemas.microsoft.com/office/drawing/2014/main" val="4005361059"/>
                    </a:ext>
                  </a:extLst>
                </a:gridCol>
              </a:tblGrid>
              <a:tr h="335889">
                <a:tc>
                  <a:txBody>
                    <a:bodyPr/>
                    <a:lstStyle/>
                    <a:p>
                      <a:pPr eaLnBrk="0" fontAlgn="base" hangingPunct="0">
                        <a:spcAft>
                          <a:spcPts val="0"/>
                        </a:spcAft>
                      </a:pPr>
                      <a:r>
                        <a:rPr lang="fr-FR" sz="1400" dirty="0">
                          <a:effectLst/>
                          <a:latin typeface="Arial" panose="020B0604020202020204" pitchFamily="34" charset="0"/>
                          <a:ea typeface="Calibri" panose="020F0502020204030204" pitchFamily="34" charset="0"/>
                          <a:cs typeface="Arial" panose="020B0604020202020204" pitchFamily="34"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eaLnBrk="0" fontAlgn="base" hangingPunct="0">
                        <a:spcBef>
                          <a:spcPts val="300"/>
                        </a:spcBef>
                        <a:spcAft>
                          <a:spcPts val="0"/>
                        </a:spcAft>
                      </a:pPr>
                      <a:r>
                        <a:rPr lang="fr-FR" sz="1400" b="1" i="1" dirty="0">
                          <a:solidFill>
                            <a:srgbClr val="2A2A2A"/>
                          </a:solidFill>
                          <a:effectLst/>
                          <a:latin typeface="Arial" panose="020B0604020202020204" pitchFamily="34" charset="0"/>
                          <a:ea typeface="Calibri" panose="020F0502020204030204" pitchFamily="34" charset="0"/>
                          <a:cs typeface="Arial" panose="020B0604020202020204" pitchFamily="34" charset="0"/>
                        </a:rPr>
                        <a:t>Déficit de protection</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eaLnBrk="0" fontAlgn="base" hangingPunct="0">
                        <a:spcBef>
                          <a:spcPts val="300"/>
                        </a:spcBef>
                        <a:spcAft>
                          <a:spcPts val="0"/>
                        </a:spcAft>
                      </a:pPr>
                      <a:r>
                        <a:rPr lang="fr-FR" sz="1400" b="1" i="1" dirty="0">
                          <a:solidFill>
                            <a:srgbClr val="2A2A2A"/>
                          </a:solidFill>
                          <a:effectLst/>
                          <a:latin typeface="Arial" panose="020B0604020202020204" pitchFamily="34" charset="0"/>
                          <a:ea typeface="Calibri" panose="020F0502020204030204" pitchFamily="34" charset="0"/>
                          <a:cs typeface="Arial" panose="020B0604020202020204" pitchFamily="34" charset="0"/>
                        </a:rPr>
                        <a:t>Déni de reconnaissance</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9243359"/>
                  </a:ext>
                </a:extLst>
              </a:tr>
              <a:tr h="1282416">
                <a:tc>
                  <a:txBody>
                    <a:bodyPr/>
                    <a:lstStyle/>
                    <a:p>
                      <a:pPr eaLnBrk="0" fontAlgn="base" hangingPunct="0">
                        <a:spcAft>
                          <a:spcPts val="0"/>
                        </a:spcAft>
                      </a:pPr>
                      <a:r>
                        <a:rPr lang="fr-FR" sz="1400" b="1" i="1" dirty="0">
                          <a:solidFill>
                            <a:srgbClr val="2A2A2A"/>
                          </a:solidFill>
                          <a:effectLst/>
                          <a:latin typeface="Arial" panose="020B0604020202020204" pitchFamily="34" charset="0"/>
                          <a:ea typeface="Calibri" panose="020F0502020204030204" pitchFamily="34" charset="0"/>
                          <a:cs typeface="Arial" panose="020B0604020202020204" pitchFamily="34" charset="0"/>
                        </a:rPr>
                        <a:t>Lien de filiation</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eaLnBrk="0" fontAlgn="base" hangingPunct="0">
                        <a:spcBef>
                          <a:spcPts val="300"/>
                        </a:spcBef>
                        <a:spcAft>
                          <a:spcPts val="0"/>
                        </a:spcAft>
                      </a:pPr>
                      <a:r>
                        <a:rPr lang="fr-FR" sz="1400" dirty="0">
                          <a:solidFill>
                            <a:srgbClr val="2A2A2A"/>
                          </a:solidFill>
                          <a:effectLst/>
                          <a:latin typeface="Arial" panose="020B0604020202020204" pitchFamily="34" charset="0"/>
                          <a:ea typeface="Calibri" panose="020F0502020204030204" pitchFamily="34" charset="0"/>
                          <a:cs typeface="Arial" panose="020B0604020202020204" pitchFamily="34" charset="0"/>
                        </a:rPr>
                        <a:t>Impossibilité de compter sur ses parents ou ses enfants en cas de difficulté</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eaLnBrk="0" fontAlgn="base" hangingPunct="0">
                        <a:spcBef>
                          <a:spcPts val="300"/>
                        </a:spcBef>
                        <a:spcAft>
                          <a:spcPts val="0"/>
                        </a:spcAft>
                      </a:pPr>
                      <a:r>
                        <a:rPr lang="fr-FR" sz="1400" dirty="0">
                          <a:solidFill>
                            <a:srgbClr val="2A2A2A"/>
                          </a:solidFill>
                          <a:effectLst/>
                          <a:latin typeface="Arial" panose="020B0604020202020204" pitchFamily="34" charset="0"/>
                          <a:ea typeface="Calibri" panose="020F0502020204030204" pitchFamily="34" charset="0"/>
                          <a:cs typeface="Arial" panose="020B0604020202020204" pitchFamily="34" charset="0"/>
                        </a:rPr>
                        <a:t>Abandon, mauvais traitements, mésentente durable, rejet</a:t>
                      </a:r>
                      <a:endParaRPr lang="fr-FR" sz="1400" dirty="0">
                        <a:effectLst/>
                        <a:latin typeface="Arial" panose="020B0604020202020204" pitchFamily="34" charset="0"/>
                        <a:ea typeface="Calibri" panose="020F0502020204030204" pitchFamily="34" charset="0"/>
                        <a:cs typeface="Arial" panose="020B0604020202020204" pitchFamily="34" charset="0"/>
                      </a:endParaRPr>
                    </a:p>
                    <a:p>
                      <a:pPr marL="71755" eaLnBrk="0" fontAlgn="base" hangingPunct="0">
                        <a:spcBef>
                          <a:spcPts val="300"/>
                        </a:spcBef>
                        <a:spcAft>
                          <a:spcPts val="0"/>
                        </a:spcAft>
                      </a:pPr>
                      <a:r>
                        <a:rPr lang="fr-FR" sz="1400" dirty="0">
                          <a:solidFill>
                            <a:srgbClr val="2A2A2A"/>
                          </a:solidFill>
                          <a:effectLst/>
                          <a:latin typeface="Arial" panose="020B0604020202020204" pitchFamily="34" charset="0"/>
                          <a:ea typeface="Calibri" panose="020F0502020204030204" pitchFamily="34" charset="0"/>
                          <a:cs typeface="Arial" panose="020B0604020202020204" pitchFamily="34" charset="0"/>
                        </a:rPr>
                        <a:t>Sentiment de ne pas compter pour ses parents ou pour ses enfants</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1139867"/>
                  </a:ext>
                </a:extLst>
              </a:tr>
              <a:tr h="509494">
                <a:tc>
                  <a:txBody>
                    <a:bodyPr/>
                    <a:lstStyle/>
                    <a:p>
                      <a:pPr eaLnBrk="0" fontAlgn="base" hangingPunct="0">
                        <a:spcAft>
                          <a:spcPts val="0"/>
                        </a:spcAft>
                      </a:pPr>
                      <a:r>
                        <a:rPr lang="fr-FR" sz="1400" b="1" i="1" dirty="0">
                          <a:solidFill>
                            <a:srgbClr val="2A2A2A"/>
                          </a:solidFill>
                          <a:effectLst/>
                          <a:latin typeface="Arial" panose="020B0604020202020204" pitchFamily="34" charset="0"/>
                          <a:ea typeface="Calibri" panose="020F0502020204030204" pitchFamily="34" charset="0"/>
                          <a:cs typeface="Arial" panose="020B0604020202020204" pitchFamily="34" charset="0"/>
                        </a:rPr>
                        <a:t>Lien de </a:t>
                      </a:r>
                      <a:r>
                        <a:rPr lang="fr-FR" sz="1400" b="1" i="1" spc="-15" dirty="0">
                          <a:solidFill>
                            <a:srgbClr val="2A2A2A"/>
                          </a:solidFill>
                          <a:effectLst/>
                          <a:latin typeface="Arial" panose="020B0604020202020204" pitchFamily="34" charset="0"/>
                          <a:ea typeface="Calibri" panose="020F0502020204030204" pitchFamily="34" charset="0"/>
                          <a:cs typeface="Arial" panose="020B0604020202020204" pitchFamily="34" charset="0"/>
                        </a:rPr>
                        <a:t>participation élective</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eaLnBrk="0" fontAlgn="base" hangingPunct="0">
                        <a:spcBef>
                          <a:spcPts val="300"/>
                        </a:spcBef>
                        <a:spcAft>
                          <a:spcPts val="0"/>
                        </a:spcAft>
                      </a:pPr>
                      <a:r>
                        <a:rPr lang="fr-FR" sz="1400" dirty="0">
                          <a:solidFill>
                            <a:srgbClr val="2A2A2A"/>
                          </a:solidFill>
                          <a:effectLst/>
                          <a:latin typeface="Arial" panose="020B0604020202020204" pitchFamily="34" charset="0"/>
                          <a:ea typeface="Calibri" panose="020F0502020204030204" pitchFamily="34" charset="0"/>
                          <a:cs typeface="Arial" panose="020B0604020202020204" pitchFamily="34" charset="0"/>
                        </a:rPr>
                        <a:t>Isolement relationnel</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eaLnBrk="0" fontAlgn="base" hangingPunct="0">
                        <a:spcBef>
                          <a:spcPts val="300"/>
                        </a:spcBef>
                        <a:spcAft>
                          <a:spcPts val="0"/>
                        </a:spcAft>
                      </a:pPr>
                      <a:r>
                        <a:rPr lang="fr-FR" sz="1400" dirty="0">
                          <a:solidFill>
                            <a:srgbClr val="2A2A2A"/>
                          </a:solidFill>
                          <a:effectLst/>
                          <a:latin typeface="Arial" panose="020B0604020202020204" pitchFamily="34" charset="0"/>
                          <a:ea typeface="Calibri" panose="020F0502020204030204" pitchFamily="34" charset="0"/>
                          <a:cs typeface="Arial" panose="020B0604020202020204" pitchFamily="34" charset="0"/>
                        </a:rPr>
                        <a:t>Rejet du groupe des pairs Trahison, abandon</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1903225"/>
                  </a:ext>
                </a:extLst>
              </a:tr>
              <a:tr h="1200142">
                <a:tc>
                  <a:txBody>
                    <a:bodyPr/>
                    <a:lstStyle/>
                    <a:p>
                      <a:pPr eaLnBrk="0" fontAlgn="base" hangingPunct="0">
                        <a:spcAft>
                          <a:spcPts val="0"/>
                        </a:spcAft>
                      </a:pPr>
                      <a:r>
                        <a:rPr lang="fr-FR" sz="1400" b="1" i="1" dirty="0">
                          <a:solidFill>
                            <a:srgbClr val="2A2A2A"/>
                          </a:solidFill>
                          <a:effectLst/>
                          <a:latin typeface="Arial" panose="020B0604020202020204" pitchFamily="34" charset="0"/>
                          <a:ea typeface="Calibri" panose="020F0502020204030204" pitchFamily="34" charset="0"/>
                          <a:cs typeface="Arial" panose="020B0604020202020204" pitchFamily="34" charset="0"/>
                        </a:rPr>
                        <a:t>Lien de </a:t>
                      </a:r>
                      <a:r>
                        <a:rPr lang="fr-FR" sz="1400" b="1" i="1" spc="-20" dirty="0">
                          <a:solidFill>
                            <a:srgbClr val="2A2A2A"/>
                          </a:solidFill>
                          <a:effectLst/>
                          <a:latin typeface="Arial" panose="020B0604020202020204" pitchFamily="34" charset="0"/>
                          <a:ea typeface="Calibri" panose="020F0502020204030204" pitchFamily="34" charset="0"/>
                          <a:cs typeface="Arial" panose="020B0604020202020204" pitchFamily="34" charset="0"/>
                        </a:rPr>
                        <a:t>participation organique</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eaLnBrk="0" fontAlgn="base" hangingPunct="0">
                        <a:spcBef>
                          <a:spcPts val="300"/>
                        </a:spcBef>
                        <a:spcAft>
                          <a:spcPts val="0"/>
                        </a:spcAft>
                      </a:pPr>
                      <a:r>
                        <a:rPr lang="fr-FR" sz="1400" spc="-15" dirty="0">
                          <a:solidFill>
                            <a:srgbClr val="2A2A2A"/>
                          </a:solidFill>
                          <a:effectLst/>
                          <a:latin typeface="Arial" panose="020B0604020202020204" pitchFamily="34" charset="0"/>
                          <a:ea typeface="Calibri" panose="020F0502020204030204" pitchFamily="34" charset="0"/>
                          <a:cs typeface="Arial" panose="020B0604020202020204" pitchFamily="34" charset="0"/>
                        </a:rPr>
                        <a:t>Lien occasionnel avec le marché </a:t>
                      </a:r>
                      <a:r>
                        <a:rPr lang="fr-FR" sz="1400" spc="-25" dirty="0">
                          <a:solidFill>
                            <a:srgbClr val="2A2A2A"/>
                          </a:solidFill>
                          <a:effectLst/>
                          <a:latin typeface="Arial" panose="020B0604020202020204" pitchFamily="34" charset="0"/>
                          <a:ea typeface="Calibri" panose="020F0502020204030204" pitchFamily="34" charset="0"/>
                          <a:cs typeface="Arial" panose="020B0604020202020204" pitchFamily="34" charset="0"/>
                        </a:rPr>
                        <a:t>de l'emploi</a:t>
                      </a:r>
                      <a:endParaRPr lang="fr-FR" sz="1400" dirty="0">
                        <a:effectLst/>
                        <a:latin typeface="Arial" panose="020B0604020202020204" pitchFamily="34" charset="0"/>
                        <a:ea typeface="Calibri" panose="020F0502020204030204" pitchFamily="34" charset="0"/>
                        <a:cs typeface="Arial" panose="020B0604020202020204" pitchFamily="34" charset="0"/>
                      </a:endParaRPr>
                    </a:p>
                    <a:p>
                      <a:pPr marL="71755" eaLnBrk="0" fontAlgn="base" hangingPunct="0">
                        <a:spcBef>
                          <a:spcPts val="300"/>
                        </a:spcBef>
                        <a:spcAft>
                          <a:spcPts val="0"/>
                        </a:spcAft>
                      </a:pPr>
                      <a:r>
                        <a:rPr lang="fr-FR" sz="1400" spc="-25" dirty="0">
                          <a:solidFill>
                            <a:srgbClr val="2A2A2A"/>
                          </a:solidFill>
                          <a:effectLst/>
                          <a:latin typeface="Arial" panose="020B0604020202020204" pitchFamily="34" charset="0"/>
                          <a:ea typeface="Calibri" panose="020F0502020204030204" pitchFamily="34" charset="0"/>
                          <a:cs typeface="Arial" panose="020B0604020202020204" pitchFamily="34" charset="0"/>
                        </a:rPr>
                        <a:t>Chômage de longue durée, entrée dans une carrière d'assisté</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eaLnBrk="0" fontAlgn="base" hangingPunct="0">
                        <a:spcBef>
                          <a:spcPts val="300"/>
                        </a:spcBef>
                        <a:spcAft>
                          <a:spcPts val="0"/>
                        </a:spcAft>
                      </a:pPr>
                      <a:r>
                        <a:rPr lang="fr-FR" sz="1400" dirty="0">
                          <a:solidFill>
                            <a:srgbClr val="2A2A2A"/>
                          </a:solidFill>
                          <a:effectLst/>
                          <a:latin typeface="Arial" panose="020B0604020202020204" pitchFamily="34" charset="0"/>
                          <a:ea typeface="Calibri" panose="020F0502020204030204" pitchFamily="34" charset="0"/>
                          <a:cs typeface="Arial" panose="020B0604020202020204" pitchFamily="34" charset="0"/>
                        </a:rPr>
                        <a:t>Humiliation sociale Identité négative Sentiment d'être inutile</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7100247"/>
                  </a:ext>
                </a:extLst>
              </a:tr>
              <a:tr h="1775304">
                <a:tc>
                  <a:txBody>
                    <a:bodyPr/>
                    <a:lstStyle/>
                    <a:p>
                      <a:pPr eaLnBrk="0" fontAlgn="base" hangingPunct="0">
                        <a:spcAft>
                          <a:spcPts val="0"/>
                        </a:spcAft>
                      </a:pPr>
                      <a:r>
                        <a:rPr lang="fr-FR" sz="1400" b="1" i="1" dirty="0">
                          <a:solidFill>
                            <a:srgbClr val="2A2A2A"/>
                          </a:solidFill>
                          <a:effectLst/>
                          <a:latin typeface="Arial" panose="020B0604020202020204" pitchFamily="34" charset="0"/>
                          <a:ea typeface="Calibri" panose="020F0502020204030204" pitchFamily="34" charset="0"/>
                          <a:cs typeface="Arial" panose="020B0604020202020204" pitchFamily="34" charset="0"/>
                        </a:rPr>
                        <a:t>Lien de citoyenneté</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eaLnBrk="0" fontAlgn="base" hangingPunct="0">
                        <a:spcBef>
                          <a:spcPts val="300"/>
                        </a:spcBef>
                        <a:spcAft>
                          <a:spcPts val="0"/>
                        </a:spcAft>
                      </a:pPr>
                      <a:r>
                        <a:rPr lang="fr-FR" sz="1400" dirty="0">
                          <a:solidFill>
                            <a:srgbClr val="2A2A2A"/>
                          </a:solidFill>
                          <a:effectLst/>
                          <a:latin typeface="Arial" panose="020B0604020202020204" pitchFamily="34" charset="0"/>
                          <a:ea typeface="Calibri" panose="020F0502020204030204" pitchFamily="34" charset="0"/>
                          <a:cs typeface="Arial" panose="020B0604020202020204" pitchFamily="34" charset="0"/>
                        </a:rPr>
                        <a:t>Éloignement </a:t>
                      </a:r>
                      <a:r>
                        <a:rPr lang="fr-FR" sz="1400" spc="-15" dirty="0">
                          <a:solidFill>
                            <a:srgbClr val="2A2A2A"/>
                          </a:solidFill>
                          <a:effectLst/>
                          <a:latin typeface="Arial" panose="020B0604020202020204" pitchFamily="34" charset="0"/>
                          <a:ea typeface="Calibri" panose="020F0502020204030204" pitchFamily="34" charset="0"/>
                          <a:cs typeface="Arial" panose="020B0604020202020204" pitchFamily="34" charset="0"/>
                        </a:rPr>
                        <a:t>des circuits administratifs</a:t>
                      </a:r>
                      <a:endParaRPr lang="fr-FR" sz="1400" dirty="0">
                        <a:effectLst/>
                        <a:latin typeface="Arial" panose="020B0604020202020204" pitchFamily="34" charset="0"/>
                        <a:ea typeface="Calibri" panose="020F0502020204030204" pitchFamily="34" charset="0"/>
                        <a:cs typeface="Arial" panose="020B0604020202020204" pitchFamily="34" charset="0"/>
                      </a:endParaRPr>
                    </a:p>
                    <a:p>
                      <a:pPr marL="71755" eaLnBrk="0" fontAlgn="base" hangingPunct="0">
                        <a:spcBef>
                          <a:spcPts val="300"/>
                        </a:spcBef>
                        <a:spcAft>
                          <a:spcPts val="0"/>
                        </a:spcAft>
                      </a:pPr>
                      <a:r>
                        <a:rPr lang="fr-FR" sz="1400" spc="-15" dirty="0">
                          <a:solidFill>
                            <a:srgbClr val="2A2A2A"/>
                          </a:solidFill>
                          <a:effectLst/>
                          <a:latin typeface="Arial" panose="020B0604020202020204" pitchFamily="34" charset="0"/>
                          <a:ea typeface="Calibri" panose="020F0502020204030204" pitchFamily="34" charset="0"/>
                          <a:cs typeface="Arial" panose="020B0604020202020204" pitchFamily="34" charset="0"/>
                        </a:rPr>
                        <a:t>Incertitude juridique</a:t>
                      </a:r>
                      <a:endParaRPr lang="fr-FR" sz="1400" dirty="0">
                        <a:effectLst/>
                        <a:latin typeface="Arial" panose="020B0604020202020204" pitchFamily="34" charset="0"/>
                        <a:ea typeface="Calibri" panose="020F0502020204030204" pitchFamily="34" charset="0"/>
                        <a:cs typeface="Arial" panose="020B0604020202020204" pitchFamily="34" charset="0"/>
                      </a:endParaRPr>
                    </a:p>
                    <a:p>
                      <a:pPr marL="71755" eaLnBrk="0" fontAlgn="base" hangingPunct="0">
                        <a:spcBef>
                          <a:spcPts val="300"/>
                        </a:spcBef>
                        <a:spcAft>
                          <a:spcPts val="0"/>
                        </a:spcAft>
                      </a:pPr>
                      <a:r>
                        <a:rPr lang="fr-FR" sz="1400" spc="-15" dirty="0">
                          <a:solidFill>
                            <a:srgbClr val="2A2A2A"/>
                          </a:solidFill>
                          <a:effectLst/>
                          <a:latin typeface="Arial" panose="020B0604020202020204" pitchFamily="34" charset="0"/>
                          <a:ea typeface="Calibri" panose="020F0502020204030204" pitchFamily="34" charset="0"/>
                          <a:cs typeface="Arial" panose="020B0604020202020204" pitchFamily="34" charset="0"/>
                        </a:rPr>
                        <a:t>Vulnérabilité à l'égard des institutions</a:t>
                      </a:r>
                      <a:endParaRPr lang="fr-FR" sz="1400" dirty="0">
                        <a:effectLst/>
                        <a:latin typeface="Arial" panose="020B0604020202020204" pitchFamily="34" charset="0"/>
                        <a:ea typeface="Calibri" panose="020F0502020204030204" pitchFamily="34" charset="0"/>
                        <a:cs typeface="Arial" panose="020B0604020202020204" pitchFamily="34" charset="0"/>
                      </a:endParaRPr>
                    </a:p>
                    <a:p>
                      <a:pPr marL="71755" eaLnBrk="0" fontAlgn="base" hangingPunct="0">
                        <a:spcBef>
                          <a:spcPts val="300"/>
                        </a:spcBef>
                        <a:spcAft>
                          <a:spcPts val="0"/>
                        </a:spcAft>
                      </a:pPr>
                      <a:r>
                        <a:rPr lang="fr-FR" sz="1400" spc="-15" dirty="0">
                          <a:solidFill>
                            <a:srgbClr val="2A2A2A"/>
                          </a:solidFill>
                          <a:effectLst/>
                          <a:latin typeface="Arial" panose="020B0604020202020204" pitchFamily="34" charset="0"/>
                          <a:ea typeface="Calibri" panose="020F0502020204030204" pitchFamily="34" charset="0"/>
                          <a:cs typeface="Arial" panose="020B0604020202020204" pitchFamily="34" charset="0"/>
                        </a:rPr>
                        <a:t>Absence de papiers d'identité</a:t>
                      </a:r>
                      <a:endParaRPr lang="fr-FR" sz="1400" dirty="0">
                        <a:effectLst/>
                        <a:latin typeface="Arial" panose="020B0604020202020204" pitchFamily="34" charset="0"/>
                        <a:ea typeface="Calibri" panose="020F0502020204030204" pitchFamily="34" charset="0"/>
                        <a:cs typeface="Arial" panose="020B0604020202020204" pitchFamily="34" charset="0"/>
                      </a:endParaRPr>
                    </a:p>
                    <a:p>
                      <a:pPr marL="71755" eaLnBrk="0" fontAlgn="base" hangingPunct="0">
                        <a:spcBef>
                          <a:spcPts val="300"/>
                        </a:spcBef>
                        <a:spcAft>
                          <a:spcPts val="0"/>
                        </a:spcAft>
                      </a:pPr>
                      <a:r>
                        <a:rPr lang="fr-FR" sz="1400" dirty="0">
                          <a:solidFill>
                            <a:srgbClr val="2A2A2A"/>
                          </a:solidFill>
                          <a:effectLst/>
                          <a:latin typeface="Arial" panose="020B0604020202020204" pitchFamily="34" charset="0"/>
                          <a:ea typeface="Calibri" panose="020F0502020204030204" pitchFamily="34" charset="0"/>
                          <a:cs typeface="Arial" panose="020B0604020202020204" pitchFamily="34" charset="0"/>
                        </a:rPr>
                        <a:t>Exil forcé</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eaLnBrk="0" fontAlgn="base" hangingPunct="0">
                        <a:spcBef>
                          <a:spcPts val="300"/>
                        </a:spcBef>
                        <a:spcAft>
                          <a:spcPts val="0"/>
                        </a:spcAft>
                      </a:pPr>
                      <a:r>
                        <a:rPr lang="fr-FR" sz="1400" dirty="0">
                          <a:solidFill>
                            <a:srgbClr val="2A2A2A"/>
                          </a:solidFill>
                          <a:effectLst/>
                          <a:latin typeface="Arial" panose="020B0604020202020204" pitchFamily="34" charset="0"/>
                          <a:ea typeface="Calibri" panose="020F0502020204030204" pitchFamily="34" charset="0"/>
                          <a:cs typeface="Arial" panose="020B0604020202020204" pitchFamily="34" charset="0"/>
                        </a:rPr>
                        <a:t>Discrimination juridique</a:t>
                      </a:r>
                      <a:endParaRPr lang="fr-FR" sz="1400" dirty="0">
                        <a:effectLst/>
                        <a:latin typeface="Arial" panose="020B0604020202020204" pitchFamily="34" charset="0"/>
                        <a:ea typeface="Calibri" panose="020F0502020204030204" pitchFamily="34" charset="0"/>
                        <a:cs typeface="Arial" panose="020B0604020202020204" pitchFamily="34" charset="0"/>
                      </a:endParaRPr>
                    </a:p>
                    <a:p>
                      <a:pPr marL="71755" eaLnBrk="0" fontAlgn="base" hangingPunct="0">
                        <a:spcBef>
                          <a:spcPts val="300"/>
                        </a:spcBef>
                        <a:spcAft>
                          <a:spcPts val="0"/>
                        </a:spcAft>
                      </a:pPr>
                      <a:r>
                        <a:rPr lang="fr-FR" sz="1400" dirty="0">
                          <a:solidFill>
                            <a:srgbClr val="2A2A2A"/>
                          </a:solidFill>
                          <a:effectLst/>
                          <a:latin typeface="Arial" panose="020B0604020202020204" pitchFamily="34" charset="0"/>
                          <a:ea typeface="Calibri" panose="020F0502020204030204" pitchFamily="34" charset="0"/>
                          <a:cs typeface="Arial" panose="020B0604020202020204" pitchFamily="34" charset="0"/>
                        </a:rPr>
                        <a:t>Non-reconnaissance de droits civils, politiques et sociaux</a:t>
                      </a:r>
                      <a:endParaRPr lang="fr-FR" sz="1400" dirty="0">
                        <a:effectLst/>
                        <a:latin typeface="Arial" panose="020B0604020202020204" pitchFamily="34" charset="0"/>
                        <a:ea typeface="Calibri" panose="020F0502020204030204" pitchFamily="34" charset="0"/>
                        <a:cs typeface="Arial" panose="020B0604020202020204" pitchFamily="34" charset="0"/>
                      </a:endParaRPr>
                    </a:p>
                    <a:p>
                      <a:pPr marL="71755" eaLnBrk="0" fontAlgn="base" hangingPunct="0">
                        <a:spcBef>
                          <a:spcPts val="300"/>
                        </a:spcBef>
                        <a:spcAft>
                          <a:spcPts val="0"/>
                        </a:spcAft>
                      </a:pPr>
                      <a:r>
                        <a:rPr lang="fr-FR" sz="1400" dirty="0">
                          <a:solidFill>
                            <a:srgbClr val="2A2A2A"/>
                          </a:solidFill>
                          <a:effectLst/>
                          <a:latin typeface="Arial" panose="020B0604020202020204" pitchFamily="34" charset="0"/>
                          <a:ea typeface="Calibri" panose="020F0502020204030204" pitchFamily="34" charset="0"/>
                          <a:cs typeface="Arial" panose="020B0604020202020204" pitchFamily="34" charset="0"/>
                        </a:rPr>
                        <a:t>Apathie politique</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31390"/>
                  </a:ext>
                </a:extLst>
              </a:tr>
            </a:tbl>
          </a:graphicData>
        </a:graphic>
      </p:graphicFrame>
    </p:spTree>
    <p:extLst>
      <p:ext uri="{BB962C8B-B14F-4D97-AF65-F5344CB8AC3E}">
        <p14:creationId xmlns:p14="http://schemas.microsoft.com/office/powerpoint/2010/main" val="3933942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5</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2EDFE59B-032C-4FF5-89E6-EC6B3A976F21}"/>
              </a:ext>
            </a:extLst>
          </p:cNvPr>
          <p:cNvSpPr/>
          <p:nvPr>
            <p:custDataLst>
              <p:tags r:id="rId6"/>
            </p:custDataLst>
          </p:nvPr>
        </p:nvSpPr>
        <p:spPr>
          <a:xfrm>
            <a:off x="515938" y="1268976"/>
            <a:ext cx="11583539" cy="4308872"/>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 retour de « l’insécurité sociale » : « une bifurcation dans la trajectoire de</a:t>
            </a:r>
          </a:p>
          <a:p>
            <a:pPr>
              <a:spcBef>
                <a:spcPts val="600"/>
              </a:spcBef>
              <a:buClr>
                <a:srgbClr val="7030A0"/>
              </a:buClr>
            </a:pPr>
            <a:r>
              <a:rPr lang="fr-FR" sz="2400" dirty="0">
                <a:latin typeface="Arial" panose="020B0604020202020204" pitchFamily="34" charset="0"/>
                <a:cs typeface="Arial" panose="020B0604020202020204" pitchFamily="34" charset="0"/>
              </a:rPr>
              <a:t>  l’individu moderne ». (R. Castel)</a:t>
            </a:r>
          </a:p>
          <a:p>
            <a:pPr marL="354013">
              <a:spcBef>
                <a:spcPts val="600"/>
              </a:spcBef>
              <a:buClr>
                <a:srgbClr val="7030A0"/>
              </a:buClr>
            </a:pPr>
            <a:r>
              <a:rPr lang="fr-FR" sz="2000" i="1" dirty="0">
                <a:latin typeface="Arial" panose="020B0604020202020204" pitchFamily="34" charset="0"/>
                <a:cs typeface="Arial" panose="020B0604020202020204" pitchFamily="34" charset="0"/>
              </a:rPr>
              <a:t>Le livre de Robert Castel s'ouvre sur un paradoxe : les sociétés occidentales contemporaines et la société française en particulier n'ont jamais été aussi protectrices pour leurs citoyens et, pourtant, leur sentiment d'insécurité est très vif. Expliquer ce paradoxe, le comprendre et essayer de trouver des solutions à cette insécurité sert de fil conducteur à cet essai, permettant ainsi à l'auteur de réfléchir sur ce que signifie « être protégé aujourd’hui ».</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Des supports sociaux de plus en plus précaires/ fragilisés ? (précarité,</a:t>
            </a:r>
          </a:p>
          <a:p>
            <a:pPr>
              <a:spcBef>
                <a:spcPts val="600"/>
              </a:spcBef>
              <a:buClr>
                <a:srgbClr val="7030A0"/>
              </a:buClr>
            </a:pPr>
            <a:r>
              <a:rPr lang="fr-FR" sz="2400" dirty="0">
                <a:latin typeface="Arial" panose="020B0604020202020204" pitchFamily="34" charset="0"/>
                <a:cs typeface="Arial" panose="020B0604020202020204" pitchFamily="34" charset="0"/>
              </a:rPr>
              <a:t>      isolement, ségrégations, ruptures familiales).</a:t>
            </a:r>
          </a:p>
          <a:p>
            <a:pPr>
              <a:spcBef>
                <a:spcPts val="600"/>
              </a:spcBef>
              <a:buClr>
                <a:srgbClr val="7030A0"/>
              </a:buClr>
            </a:pPr>
            <a:endParaRPr lang="fr-FR" sz="2400" dirty="0">
              <a:latin typeface="Arial" panose="020B0604020202020204" pitchFamily="34" charset="0"/>
              <a:cs typeface="Arial" panose="020B0604020202020204" pitchFamily="34" charset="0"/>
            </a:endParaRP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8248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5</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2EDFE59B-032C-4FF5-89E6-EC6B3A976F21}"/>
              </a:ext>
            </a:extLst>
          </p:cNvPr>
          <p:cNvSpPr/>
          <p:nvPr>
            <p:custDataLst>
              <p:tags r:id="rId6"/>
            </p:custDataLst>
          </p:nvPr>
        </p:nvSpPr>
        <p:spPr>
          <a:xfrm>
            <a:off x="515938" y="1268976"/>
            <a:ext cx="11583539" cy="4539704"/>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Quelques références :</a:t>
            </a:r>
            <a:endParaRPr lang="fr-FR" sz="2400" dirty="0">
              <a:solidFill>
                <a:srgbClr val="7030A0"/>
              </a:solidFill>
              <a:latin typeface="Arial" panose="020B0604020202020204" pitchFamily="34" charset="0"/>
              <a:cs typeface="Arial" panose="020B0604020202020204" pitchFamily="34" charset="0"/>
            </a:endParaRP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Préteceille Edmond, « </a:t>
            </a:r>
            <a:r>
              <a:rPr lang="fr-FR" sz="2400" dirty="0">
                <a:latin typeface="Arial" panose="020B0604020202020204" pitchFamily="34" charset="0"/>
                <a:cs typeface="Arial" panose="020B0604020202020204" pitchFamily="34" charset="0"/>
                <a:hlinkClick r:id="rId8"/>
              </a:rPr>
              <a:t>La ségrégation sociale a-t-elle augmenté ? La  métropole parisienne entre polarisation et mixité</a:t>
            </a:r>
            <a:r>
              <a:rPr lang="fr-FR" sz="2400" dirty="0">
                <a:latin typeface="Arial" panose="020B0604020202020204" pitchFamily="34" charset="0"/>
                <a:cs typeface="Arial" panose="020B0604020202020204" pitchFamily="34" charset="0"/>
              </a:rPr>
              <a:t> », Sociétés  contemporaines, 2006/2 (no 62), p. 69-93.</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Campéon Arnaud, « </a:t>
            </a:r>
            <a:r>
              <a:rPr lang="fr-FR" sz="2400" dirty="0">
                <a:latin typeface="Arial" panose="020B0604020202020204" pitchFamily="34" charset="0"/>
                <a:cs typeface="Arial" panose="020B0604020202020204" pitchFamily="34" charset="0"/>
                <a:hlinkClick r:id="rId9"/>
              </a:rPr>
              <a:t>Solitudes en France : mise en forme d’une  expérience sociale contemporaine</a:t>
            </a:r>
            <a:r>
              <a:rPr lang="fr-FR" sz="2400" dirty="0">
                <a:latin typeface="Arial" panose="020B0604020202020204" pitchFamily="34" charset="0"/>
                <a:cs typeface="Arial" panose="020B0604020202020204" pitchFamily="34" charset="0"/>
              </a:rPr>
              <a:t> », Informations sociales, 2015/2 (n°188), p. 20-26.</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Sandra Hoibian, « </a:t>
            </a:r>
            <a:r>
              <a:rPr lang="fr-FR" sz="2400" dirty="0">
                <a:latin typeface="Arial" panose="020B0604020202020204" pitchFamily="34" charset="0"/>
                <a:cs typeface="Arial" panose="020B0604020202020204" pitchFamily="34" charset="0"/>
                <a:hlinkClick r:id="rId10"/>
              </a:rPr>
              <a:t>Les Français en quête de lien social. Baromètre de la  cohésion sociale 2013</a:t>
            </a:r>
            <a:r>
              <a:rPr lang="fr-FR" sz="2400" dirty="0">
                <a:latin typeface="Arial" panose="020B0604020202020204" pitchFamily="34" charset="0"/>
                <a:cs typeface="Arial" panose="020B0604020202020204" pitchFamily="34" charset="0"/>
              </a:rPr>
              <a:t> », Rapport du CREDOC, juin 2013.</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Jean-Louis Pan Ké Shon, « </a:t>
            </a:r>
            <a:r>
              <a:rPr lang="fr-FR" sz="2400" dirty="0">
                <a:latin typeface="Arial" panose="020B0604020202020204" pitchFamily="34" charset="0"/>
                <a:cs typeface="Arial" panose="020B0604020202020204" pitchFamily="34" charset="0"/>
                <a:hlinkClick r:id="rId11"/>
              </a:rPr>
              <a:t>Isolement relationnel et mal-être</a:t>
            </a:r>
            <a:r>
              <a:rPr lang="fr-FR" sz="2400" dirty="0">
                <a:latin typeface="Arial" panose="020B0604020202020204" pitchFamily="34" charset="0"/>
                <a:cs typeface="Arial" panose="020B0604020202020204" pitchFamily="34" charset="0"/>
              </a:rPr>
              <a:t> », INSEE  Première n°931, novembre 2003.</a:t>
            </a: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4396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lvl="0">
              <a:spcBef>
                <a:spcPts val="600"/>
              </a:spcBef>
            </a:pPr>
            <a:r>
              <a:rPr lang="fr-FR" sz="2400" b="1" dirty="0">
                <a:solidFill>
                  <a:srgbClr val="7030A0"/>
                </a:solidFill>
                <a:latin typeface="Arial" panose="020B0604020202020204" pitchFamily="34" charset="0"/>
                <a:cs typeface="Arial" panose="020B0604020202020204" pitchFamily="34" charset="0"/>
              </a:rPr>
              <a:t>Comment se construisent et évoluent les liens sociaux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3585597"/>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Attention à ne pas sédimenter : ne pas garder l’ancien (les grandes instances de</a:t>
            </a:r>
          </a:p>
          <a:p>
            <a:pPr>
              <a:spcBef>
                <a:spcPts val="600"/>
              </a:spcBef>
              <a:buClr>
                <a:srgbClr val="7030A0"/>
              </a:buClr>
            </a:pPr>
            <a:r>
              <a:rPr lang="fr-FR" sz="2400" dirty="0">
                <a:latin typeface="Arial" panose="020B0604020202020204" pitchFamily="34" charset="0"/>
                <a:cs typeface="Arial" panose="020B0604020202020204" pitchFamily="34" charset="0"/>
              </a:rPr>
              <a:t>  socialisation) et ajouter le nouveau, mais aller directement au nouveau.</a:t>
            </a:r>
            <a:endParaRPr lang="fr-FR" sz="2400" dirty="0">
              <a:solidFill>
                <a:srgbClr val="7030A0"/>
              </a:solidFill>
              <a:latin typeface="Arial" panose="020B0604020202020204" pitchFamily="34" charset="0"/>
              <a:cs typeface="Arial" panose="020B0604020202020204" pitchFamily="34" charset="0"/>
            </a:endParaRP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Un changement de logique : une approche moins macro, mais plus centrée sur les</a:t>
            </a:r>
          </a:p>
          <a:p>
            <a:pPr>
              <a:spcBef>
                <a:spcPts val="600"/>
              </a:spcBef>
              <a:buClr>
                <a:srgbClr val="7030A0"/>
              </a:buClr>
            </a:pPr>
            <a:r>
              <a:rPr lang="fr-FR" sz="2400" dirty="0">
                <a:latin typeface="Arial" panose="020B0604020202020204" pitchFamily="34" charset="0"/>
                <a:cs typeface="Arial" panose="020B0604020202020204" pitchFamily="34" charset="0"/>
              </a:rPr>
              <a:t>   individus.</a:t>
            </a:r>
          </a:p>
          <a:p>
            <a:pPr algn="ct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=&gt; Comment les liens sociaux se construisent-ils au niveau de l’individu ?</a:t>
            </a:r>
          </a:p>
          <a:p>
            <a:pPr algn="just">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Une règle : la simplicité.</a:t>
            </a:r>
          </a:p>
          <a:p>
            <a:pPr algn="just">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Dans la présentation des items du chapitre certaines expressions sont en gras</a:t>
            </a:r>
          </a:p>
          <a:p>
            <a:pPr algn="just">
              <a:spcBef>
                <a:spcPts val="600"/>
              </a:spcBef>
              <a:buClr>
                <a:srgbClr val="7030A0"/>
              </a:buClr>
            </a:pPr>
            <a:r>
              <a:rPr lang="fr-FR" sz="2400" dirty="0">
                <a:latin typeface="Arial" panose="020B0604020202020204" pitchFamily="34" charset="0"/>
                <a:cs typeface="Arial" panose="020B0604020202020204" pitchFamily="34" charset="0"/>
              </a:rPr>
              <a:t>       (concepts que les élèves doivent être capables de définir ?).</a:t>
            </a:r>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34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Comment se construisent et évoluent les liens sociaux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B35E8DEF-5D4A-486E-9DDA-6377FE2F5820}"/>
              </a:ext>
            </a:extLst>
          </p:cNvPr>
          <p:cNvSpPr/>
          <p:nvPr>
            <p:custDataLst>
              <p:tags r:id="rId6"/>
            </p:custDataLst>
          </p:nvPr>
        </p:nvSpPr>
        <p:spPr>
          <a:xfrm>
            <a:off x="1055945" y="1305342"/>
            <a:ext cx="10965936" cy="5278368"/>
          </a:xfrm>
          <a:prstGeom prst="rect">
            <a:avLst/>
          </a:prstGeom>
        </p:spPr>
        <p:txBody>
          <a:bodyPr wrap="square">
            <a:spAutoFit/>
          </a:bodyPr>
          <a:lstStyle/>
          <a:p>
            <a:r>
              <a:rPr lang="fr-FR" sz="2400" dirty="0">
                <a:latin typeface="Arial" panose="020B0604020202020204" pitchFamily="34" charset="0"/>
                <a:cs typeface="Arial" panose="020B0604020202020204" pitchFamily="34" charset="0"/>
              </a:rPr>
              <a:t>Comprendre et pouvoir illustrer </a:t>
            </a:r>
            <a:r>
              <a:rPr lang="fr-FR" sz="2400" b="1" dirty="0">
                <a:latin typeface="Arial" panose="020B0604020202020204" pitchFamily="34" charset="0"/>
                <a:cs typeface="Arial" panose="020B0604020202020204" pitchFamily="34" charset="0"/>
              </a:rPr>
              <a:t>la diversité des liens</a:t>
            </a:r>
            <a:r>
              <a:rPr lang="fr-FR" sz="2400" dirty="0">
                <a:latin typeface="Arial" panose="020B0604020202020204" pitchFamily="34" charset="0"/>
                <a:cs typeface="Arial" panose="020B0604020202020204" pitchFamily="34" charset="0"/>
              </a:rPr>
              <a:t> qui relient les individus au sein de différents </a:t>
            </a:r>
            <a:r>
              <a:rPr lang="fr-FR" sz="2400" b="1" dirty="0">
                <a:latin typeface="Arial" panose="020B0604020202020204" pitchFamily="34" charset="0"/>
                <a:cs typeface="Arial" panose="020B0604020202020204" pitchFamily="34" charset="0"/>
              </a:rPr>
              <a:t>groupes sociaux</a:t>
            </a:r>
            <a:r>
              <a:rPr lang="fr-FR" sz="2400"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familles</a:t>
            </a:r>
            <a:r>
              <a:rPr lang="fr-FR" sz="2400"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groupes de pairs</a:t>
            </a:r>
            <a:r>
              <a:rPr lang="fr-FR" sz="2400"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univers professionnel</a:t>
            </a:r>
            <a:r>
              <a:rPr lang="fr-FR" sz="2400"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associations</a:t>
            </a:r>
            <a:r>
              <a:rPr lang="fr-FR" sz="2400"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réseaux</a:t>
            </a:r>
            <a:r>
              <a:rPr lang="fr-FR" sz="2400" dirty="0">
                <a:latin typeface="Arial" panose="020B0604020202020204" pitchFamily="34" charset="0"/>
                <a:cs typeface="Arial" panose="020B0604020202020204" pitchFamily="34" charset="0"/>
              </a:rPr>
              <a:t>).</a:t>
            </a:r>
          </a:p>
          <a:p>
            <a:pPr>
              <a:spcBef>
                <a:spcPts val="600"/>
              </a:spcBef>
            </a:pPr>
            <a:r>
              <a:rPr lang="fr-FR" sz="2400" dirty="0">
                <a:latin typeface="Arial" panose="020B0604020202020204" pitchFamily="34" charset="0"/>
                <a:cs typeface="Arial" panose="020B0604020202020204" pitchFamily="34" charset="0"/>
              </a:rPr>
              <a:t>Connaître </a:t>
            </a:r>
            <a:r>
              <a:rPr lang="fr-FR" sz="2400" b="1" dirty="0">
                <a:latin typeface="Arial" panose="020B0604020202020204" pitchFamily="34" charset="0"/>
                <a:cs typeface="Arial" panose="020B0604020202020204" pitchFamily="34" charset="0"/>
              </a:rPr>
              <a:t>les critères de construction des Professions et Catégories  socioprofessionnelles</a:t>
            </a:r>
            <a:r>
              <a:rPr lang="fr-FR" sz="2400" dirty="0">
                <a:latin typeface="Arial" panose="020B0604020202020204" pitchFamily="34" charset="0"/>
                <a:cs typeface="Arial" panose="020B0604020202020204" pitchFamily="34" charset="0"/>
              </a:rPr>
              <a:t> (PCS).</a:t>
            </a:r>
          </a:p>
          <a:p>
            <a:pPr>
              <a:spcBef>
                <a:spcPts val="600"/>
              </a:spcBef>
            </a:pPr>
            <a:r>
              <a:rPr lang="fr-FR" sz="2400" dirty="0">
                <a:latin typeface="Arial" panose="020B0604020202020204" pitchFamily="34" charset="0"/>
                <a:cs typeface="Arial" panose="020B0604020202020204" pitchFamily="34" charset="0"/>
              </a:rPr>
              <a:t>Comprendre et savoir illustrer </a:t>
            </a:r>
            <a:r>
              <a:rPr lang="fr-FR" sz="2400" b="1" dirty="0">
                <a:latin typeface="Arial" panose="020B0604020202020204" pitchFamily="34" charset="0"/>
                <a:cs typeface="Arial" panose="020B0604020202020204" pitchFamily="34" charset="0"/>
              </a:rPr>
              <a:t>le processus d’individualisation</a:t>
            </a:r>
            <a:r>
              <a:rPr lang="fr-FR" sz="2400" dirty="0">
                <a:latin typeface="Arial" panose="020B0604020202020204" pitchFamily="34" charset="0"/>
                <a:cs typeface="Arial" panose="020B0604020202020204" pitchFamily="34" charset="0"/>
              </a:rPr>
              <a:t> ainsi  que </a:t>
            </a:r>
            <a:r>
              <a:rPr lang="fr-FR" sz="2400" b="1" dirty="0">
                <a:latin typeface="Arial" panose="020B0604020202020204" pitchFamily="34" charset="0"/>
                <a:cs typeface="Arial" panose="020B0604020202020204" pitchFamily="34" charset="0"/>
              </a:rPr>
              <a:t>l’évolution des formes de solidarité</a:t>
            </a:r>
            <a:r>
              <a:rPr lang="fr-FR" sz="2400" dirty="0">
                <a:latin typeface="Arial" panose="020B0604020202020204" pitchFamily="34" charset="0"/>
                <a:cs typeface="Arial" panose="020B0604020202020204" pitchFamily="34" charset="0"/>
              </a:rPr>
              <a:t> en connaissant la distinction classique entre </a:t>
            </a:r>
            <a:r>
              <a:rPr lang="fr-FR" sz="2400" b="1" dirty="0">
                <a:latin typeface="Arial" panose="020B0604020202020204" pitchFamily="34" charset="0"/>
                <a:cs typeface="Arial" panose="020B0604020202020204" pitchFamily="34" charset="0"/>
              </a:rPr>
              <a:t>solidarité « mécanique »</a:t>
            </a:r>
            <a:r>
              <a:rPr lang="fr-FR" sz="2400" dirty="0">
                <a:latin typeface="Arial" panose="020B0604020202020204" pitchFamily="34" charset="0"/>
                <a:cs typeface="Arial" panose="020B0604020202020204" pitchFamily="34" charset="0"/>
              </a:rPr>
              <a:t> et </a:t>
            </a:r>
            <a:r>
              <a:rPr lang="fr-FR" sz="2400" b="1" dirty="0">
                <a:latin typeface="Arial" panose="020B0604020202020204" pitchFamily="34" charset="0"/>
                <a:cs typeface="Arial" panose="020B0604020202020204" pitchFamily="34" charset="0"/>
              </a:rPr>
              <a:t>solidarité « organique »</a:t>
            </a:r>
            <a:r>
              <a:rPr lang="fr-FR" sz="2400" dirty="0">
                <a:latin typeface="Arial" panose="020B0604020202020204" pitchFamily="34" charset="0"/>
                <a:cs typeface="Arial" panose="020B0604020202020204" pitchFamily="34" charset="0"/>
              </a:rPr>
              <a:t>.</a:t>
            </a:r>
          </a:p>
          <a:p>
            <a:pPr>
              <a:spcBef>
                <a:spcPts val="600"/>
              </a:spcBef>
            </a:pPr>
            <a:r>
              <a:rPr lang="fr-FR" sz="2400" dirty="0">
                <a:latin typeface="Arial" panose="020B0604020202020204" pitchFamily="34" charset="0"/>
                <a:cs typeface="Arial" panose="020B0604020202020204" pitchFamily="34" charset="0"/>
              </a:rPr>
              <a:t>Comprendre comment les nouvelles </a:t>
            </a:r>
            <a:r>
              <a:rPr lang="fr-FR" sz="2400" b="1" dirty="0">
                <a:latin typeface="Arial" panose="020B0604020202020204" pitchFamily="34" charset="0"/>
                <a:cs typeface="Arial" panose="020B0604020202020204" pitchFamily="34" charset="0"/>
              </a:rPr>
              <a:t>sociabilités numériques</a:t>
            </a:r>
            <a:r>
              <a:rPr lang="fr-FR" sz="2400" dirty="0">
                <a:latin typeface="Arial" panose="020B0604020202020204" pitchFamily="34" charset="0"/>
                <a:cs typeface="Arial" panose="020B0604020202020204" pitchFamily="34" charset="0"/>
              </a:rPr>
              <a:t> contribuent au </a:t>
            </a:r>
            <a:r>
              <a:rPr lang="fr-FR" sz="2400" b="1" dirty="0">
                <a:latin typeface="Arial" panose="020B0604020202020204" pitchFamily="34" charset="0"/>
                <a:cs typeface="Arial" panose="020B0604020202020204" pitchFamily="34" charset="0"/>
              </a:rPr>
              <a:t>lien social</a:t>
            </a:r>
            <a:r>
              <a:rPr lang="fr-FR" sz="2400" dirty="0">
                <a:latin typeface="Arial" panose="020B0604020202020204" pitchFamily="34" charset="0"/>
                <a:cs typeface="Arial" panose="020B0604020202020204" pitchFamily="34" charset="0"/>
              </a:rPr>
              <a:t>.</a:t>
            </a:r>
          </a:p>
          <a:p>
            <a:pPr>
              <a:spcBef>
                <a:spcPts val="600"/>
              </a:spcBef>
            </a:pPr>
            <a:r>
              <a:rPr lang="fr-FR" sz="2400" dirty="0">
                <a:latin typeface="Arial" panose="020B0604020202020204" pitchFamily="34" charset="0"/>
                <a:cs typeface="Arial" panose="020B0604020202020204" pitchFamily="34" charset="0"/>
              </a:rPr>
              <a:t>Comprendre comment différents facteurs (</a:t>
            </a:r>
            <a:r>
              <a:rPr lang="fr-FR" sz="2400" b="1" dirty="0">
                <a:latin typeface="Arial" panose="020B0604020202020204" pitchFamily="34" charset="0"/>
                <a:cs typeface="Arial" panose="020B0604020202020204" pitchFamily="34" charset="0"/>
              </a:rPr>
              <a:t>précarités</a:t>
            </a:r>
            <a:r>
              <a:rPr lang="fr-FR" sz="2400"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isolements</a:t>
            </a:r>
            <a:r>
              <a:rPr lang="fr-FR" sz="2400"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ségrégations</a:t>
            </a:r>
            <a:r>
              <a:rPr lang="fr-FR" sz="2400"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ruptures familiales</a:t>
            </a:r>
            <a:r>
              <a:rPr lang="fr-FR" sz="2400" dirty="0">
                <a:latin typeface="Arial" panose="020B0604020202020204" pitchFamily="34" charset="0"/>
                <a:cs typeface="Arial" panose="020B0604020202020204" pitchFamily="34" charset="0"/>
              </a:rPr>
              <a:t>) exposent les individus à </a:t>
            </a:r>
            <a:r>
              <a:rPr lang="fr-FR" sz="2400" b="1" dirty="0">
                <a:latin typeface="Arial" panose="020B0604020202020204" pitchFamily="34" charset="0"/>
                <a:cs typeface="Arial" panose="020B0604020202020204" pitchFamily="34" charset="0"/>
              </a:rPr>
              <a:t>l’affaiblissement ou à la rupture de liens sociaux</a:t>
            </a:r>
            <a:r>
              <a:rPr lang="fr-F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67013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569660"/>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1 - Comprendre et pouvoir illustrer la diversité des liens qui relient les  individus au sein de différents groupes sociaux (familles, groupes de  pairs, univers professionnel, associations, réseaux)</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E611E76-665F-4F5C-AE4F-29C9145A4269}"/>
              </a:ext>
            </a:extLst>
          </p:cNvPr>
          <p:cNvSpPr/>
          <p:nvPr>
            <p:custDataLst>
              <p:tags r:id="rId6"/>
            </p:custDataLst>
          </p:nvPr>
        </p:nvSpPr>
        <p:spPr>
          <a:xfrm>
            <a:off x="515938" y="1913426"/>
            <a:ext cx="11583539" cy="1354217"/>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Objectif : mettre à jour la pluralité des liens sociaux (les individus appartiennent à</a:t>
            </a:r>
          </a:p>
          <a:p>
            <a:pPr>
              <a:spcBef>
                <a:spcPts val="600"/>
              </a:spcBef>
              <a:buClr>
                <a:srgbClr val="7030A0"/>
              </a:buClr>
            </a:pPr>
            <a:r>
              <a:rPr lang="fr-FR" sz="2400" dirty="0">
                <a:latin typeface="Arial" panose="020B0604020202020204" pitchFamily="34" charset="0"/>
                <a:cs typeface="Arial" panose="020B0604020202020204" pitchFamily="34" charset="0"/>
              </a:rPr>
              <a:t>  des groupes sociaux de plus en plus nombreux participent à de plus en plus de</a:t>
            </a:r>
          </a:p>
          <a:p>
            <a:pPr>
              <a:spcBef>
                <a:spcPts val="600"/>
              </a:spcBef>
              <a:buClr>
                <a:srgbClr val="7030A0"/>
              </a:buClr>
            </a:pPr>
            <a:r>
              <a:rPr lang="fr-FR" sz="2400" dirty="0">
                <a:latin typeface="Arial" panose="020B0604020202020204" pitchFamily="34" charset="0"/>
                <a:cs typeface="Arial" panose="020B0604020202020204" pitchFamily="34" charset="0"/>
              </a:rPr>
              <a:t>   cercles d’action).</a:t>
            </a:r>
            <a:r>
              <a:rPr lang="fr-FR" sz="2400" dirty="0">
                <a:solidFill>
                  <a:srgbClr val="7030A0"/>
                </a:solidFill>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3051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1</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E611E76-665F-4F5C-AE4F-29C9145A4269}"/>
              </a:ext>
            </a:extLst>
          </p:cNvPr>
          <p:cNvSpPr/>
          <p:nvPr>
            <p:custDataLst>
              <p:tags r:id="rId6"/>
            </p:custDataLst>
          </p:nvPr>
        </p:nvSpPr>
        <p:spPr>
          <a:xfrm>
            <a:off x="515938" y="1358977"/>
            <a:ext cx="11583539" cy="461665"/>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Cadre conceptuel possible, la typologie proposée par Serge Paugam :</a:t>
            </a:r>
          </a:p>
        </p:txBody>
      </p:sp>
      <p:sp>
        <p:nvSpPr>
          <p:cNvPr id="2" name="Rectangle 1">
            <a:extLst>
              <a:ext uri="{FF2B5EF4-FFF2-40B4-BE49-F238E27FC236}">
                <a16:creationId xmlns:a16="http://schemas.microsoft.com/office/drawing/2014/main" id="{BDF0E342-3067-48DD-92FB-98E765FEB791}"/>
              </a:ext>
            </a:extLst>
          </p:cNvPr>
          <p:cNvSpPr/>
          <p:nvPr>
            <p:custDataLst>
              <p:tags r:id="rId7"/>
            </p:custDataLst>
          </p:nvPr>
        </p:nvSpPr>
        <p:spPr>
          <a:xfrm>
            <a:off x="515938" y="1808982"/>
            <a:ext cx="11664131" cy="369332"/>
          </a:xfrm>
          <a:prstGeom prst="rect">
            <a:avLst/>
          </a:prstGeom>
        </p:spPr>
        <p:txBody>
          <a:bodyPr wrap="square">
            <a:spAutoFit/>
          </a:bodyPr>
          <a:lstStyle/>
          <a:p>
            <a:pPr algn="ctr"/>
            <a:r>
              <a:rPr lang="fr-FR" b="1" dirty="0">
                <a:latin typeface="Arial" panose="020B0604020202020204" pitchFamily="34" charset="0"/>
                <a:cs typeface="Arial" panose="020B0604020202020204" pitchFamily="34" charset="0"/>
              </a:rPr>
              <a:t>Définition des différents types de lien en fonction des formes de protection et de  reconnaissance</a:t>
            </a:r>
          </a:p>
        </p:txBody>
      </p:sp>
      <p:graphicFrame>
        <p:nvGraphicFramePr>
          <p:cNvPr id="3" name="Tableau 2">
            <a:extLst>
              <a:ext uri="{FF2B5EF4-FFF2-40B4-BE49-F238E27FC236}">
                <a16:creationId xmlns:a16="http://schemas.microsoft.com/office/drawing/2014/main" id="{72CB19CE-560B-404E-93BC-52C918AB5E19}"/>
              </a:ext>
            </a:extLst>
          </p:cNvPr>
          <p:cNvGraphicFramePr>
            <a:graphicFrameLocks noGrp="1"/>
          </p:cNvGraphicFramePr>
          <p:nvPr>
            <p:custDataLst>
              <p:tags r:id="rId8"/>
            </p:custDataLst>
            <p:extLst>
              <p:ext uri="{D42A27DB-BD31-4B8C-83A1-F6EECF244321}">
                <p14:modId xmlns:p14="http://schemas.microsoft.com/office/powerpoint/2010/main" val="1656488989"/>
              </p:ext>
            </p:extLst>
          </p:nvPr>
        </p:nvGraphicFramePr>
        <p:xfrm>
          <a:off x="1145945" y="2168986"/>
          <a:ext cx="10080114" cy="4028440"/>
        </p:xfrm>
        <a:graphic>
          <a:graphicData uri="http://schemas.openxmlformats.org/drawingml/2006/table">
            <a:tbl>
              <a:tblPr firstRow="1" bandRow="1">
                <a:tableStyleId>{5C22544A-7EE6-4342-B048-85BDC9FD1C3A}</a:tableStyleId>
              </a:tblPr>
              <a:tblGrid>
                <a:gridCol w="3360038">
                  <a:extLst>
                    <a:ext uri="{9D8B030D-6E8A-4147-A177-3AD203B41FA5}">
                      <a16:colId xmlns:a16="http://schemas.microsoft.com/office/drawing/2014/main" val="3834210853"/>
                    </a:ext>
                  </a:extLst>
                </a:gridCol>
                <a:gridCol w="3360038">
                  <a:extLst>
                    <a:ext uri="{9D8B030D-6E8A-4147-A177-3AD203B41FA5}">
                      <a16:colId xmlns:a16="http://schemas.microsoft.com/office/drawing/2014/main" val="4185981160"/>
                    </a:ext>
                  </a:extLst>
                </a:gridCol>
                <a:gridCol w="3360038">
                  <a:extLst>
                    <a:ext uri="{9D8B030D-6E8A-4147-A177-3AD203B41FA5}">
                      <a16:colId xmlns:a16="http://schemas.microsoft.com/office/drawing/2014/main" val="2998412582"/>
                    </a:ext>
                  </a:extLst>
                </a:gridCol>
              </a:tblGrid>
              <a:tr h="370840">
                <a:tc>
                  <a:txBody>
                    <a:bodyPr/>
                    <a:lstStyle/>
                    <a:p>
                      <a:r>
                        <a:rPr lang="fr-FR" i="1" dirty="0">
                          <a:solidFill>
                            <a:schemeClr val="bg1"/>
                          </a:solidFill>
                          <a:latin typeface="Arial" panose="020B0604020202020204" pitchFamily="34" charset="0"/>
                          <a:cs typeface="Arial" panose="020B0604020202020204" pitchFamily="34" charset="0"/>
                        </a:rPr>
                        <a:t>Types de lien</a:t>
                      </a:r>
                    </a:p>
                  </a:txBody>
                  <a:tcPr>
                    <a:solidFill>
                      <a:srgbClr val="7030A0"/>
                    </a:solidFill>
                  </a:tcPr>
                </a:tc>
                <a:tc>
                  <a:txBody>
                    <a:bodyPr/>
                    <a:lstStyle/>
                    <a:p>
                      <a:r>
                        <a:rPr lang="fr-FR" i="1" dirty="0">
                          <a:solidFill>
                            <a:schemeClr val="bg1"/>
                          </a:solidFill>
                          <a:latin typeface="Arial" panose="020B0604020202020204" pitchFamily="34" charset="0"/>
                          <a:cs typeface="Arial" panose="020B0604020202020204" pitchFamily="34" charset="0"/>
                        </a:rPr>
                        <a:t>Formes de protection*</a:t>
                      </a:r>
                    </a:p>
                  </a:txBody>
                  <a:tcPr>
                    <a:solidFill>
                      <a:srgbClr val="7030A0"/>
                    </a:solidFill>
                  </a:tcPr>
                </a:tc>
                <a:tc>
                  <a:txBody>
                    <a:bodyPr/>
                    <a:lstStyle/>
                    <a:p>
                      <a:r>
                        <a:rPr lang="fr-FR" i="1" dirty="0">
                          <a:solidFill>
                            <a:schemeClr val="bg1"/>
                          </a:solidFill>
                          <a:latin typeface="Arial" panose="020B0604020202020204" pitchFamily="34" charset="0"/>
                          <a:cs typeface="Arial" panose="020B0604020202020204" pitchFamily="34" charset="0"/>
                        </a:rPr>
                        <a:t>Formes de reconnaissance*</a:t>
                      </a:r>
                    </a:p>
                  </a:txBody>
                  <a:tcPr>
                    <a:solidFill>
                      <a:srgbClr val="7030A0"/>
                    </a:solidFill>
                  </a:tcPr>
                </a:tc>
                <a:extLst>
                  <a:ext uri="{0D108BD9-81ED-4DB2-BD59-A6C34878D82A}">
                    <a16:rowId xmlns:a16="http://schemas.microsoft.com/office/drawing/2014/main" val="3214233837"/>
                  </a:ext>
                </a:extLst>
              </a:tr>
              <a:tr h="370840">
                <a:tc>
                  <a:txBody>
                    <a:bodyPr/>
                    <a:lstStyle/>
                    <a:p>
                      <a:r>
                        <a:rPr lang="fr-FR" i="1" dirty="0">
                          <a:latin typeface="Arial" panose="020B0604020202020204" pitchFamily="34" charset="0"/>
                          <a:cs typeface="Arial" panose="020B0604020202020204" pitchFamily="34" charset="0"/>
                        </a:rPr>
                        <a:t>Lien de filiation</a:t>
                      </a:r>
                      <a:r>
                        <a:rPr lang="fr-FR" dirty="0">
                          <a:latin typeface="Arial" panose="020B0604020202020204" pitchFamily="34" charset="0"/>
                          <a:cs typeface="Arial" panose="020B0604020202020204" pitchFamily="34" charset="0"/>
                        </a:rPr>
                        <a:t> (entre parents et enfants)</a:t>
                      </a:r>
                    </a:p>
                  </a:txBody>
                  <a:tcPr>
                    <a:solidFill>
                      <a:srgbClr val="EDE2F6"/>
                    </a:solidFill>
                  </a:tcPr>
                </a:tc>
                <a:tc>
                  <a:txBody>
                    <a:bodyPr/>
                    <a:lstStyle/>
                    <a:p>
                      <a:r>
                        <a:rPr lang="fr-FR" dirty="0">
                          <a:latin typeface="Arial" panose="020B0604020202020204" pitchFamily="34" charset="0"/>
                          <a:cs typeface="Arial" panose="020B0604020202020204" pitchFamily="34" charset="0"/>
                        </a:rPr>
                        <a:t>Compter sur la solidarité inter-générationnelle - Protection  rapprochée</a:t>
                      </a:r>
                    </a:p>
                  </a:txBody>
                  <a:tcPr>
                    <a:solidFill>
                      <a:srgbClr val="EDE2F6"/>
                    </a:solidFill>
                  </a:tcPr>
                </a:tc>
                <a:tc>
                  <a:txBody>
                    <a:bodyPr/>
                    <a:lstStyle/>
                    <a:p>
                      <a:r>
                        <a:rPr lang="fr-FR" dirty="0">
                          <a:latin typeface="Arial" panose="020B0604020202020204" pitchFamily="34" charset="0"/>
                          <a:cs typeface="Arial" panose="020B0604020202020204" pitchFamily="34" charset="0"/>
                        </a:rPr>
                        <a:t>Compter pour ses parents et ses  enfants - Reconnaissance  affective</a:t>
                      </a:r>
                    </a:p>
                  </a:txBody>
                  <a:tcPr>
                    <a:solidFill>
                      <a:srgbClr val="EDE2F6"/>
                    </a:solidFill>
                  </a:tcPr>
                </a:tc>
                <a:extLst>
                  <a:ext uri="{0D108BD9-81ED-4DB2-BD59-A6C34878D82A}">
                    <a16:rowId xmlns:a16="http://schemas.microsoft.com/office/drawing/2014/main" val="1651459966"/>
                  </a:ext>
                </a:extLst>
              </a:tr>
              <a:tr h="370840">
                <a:tc>
                  <a:txBody>
                    <a:bodyPr/>
                    <a:lstStyle/>
                    <a:p>
                      <a:r>
                        <a:rPr lang="fr-FR" i="1" dirty="0">
                          <a:latin typeface="Arial" panose="020B0604020202020204" pitchFamily="34" charset="0"/>
                          <a:cs typeface="Arial" panose="020B0604020202020204" pitchFamily="34" charset="0"/>
                        </a:rPr>
                        <a:t>Lien de participation élective </a:t>
                      </a:r>
                      <a:r>
                        <a:rPr lang="fr-FR" dirty="0">
                          <a:latin typeface="Arial" panose="020B0604020202020204" pitchFamily="34" charset="0"/>
                          <a:cs typeface="Arial" panose="020B0604020202020204" pitchFamily="34" charset="0"/>
                        </a:rPr>
                        <a:t>(entre conjoints, amis, proches choisis…)</a:t>
                      </a:r>
                    </a:p>
                  </a:txBody>
                  <a:tcPr>
                    <a:solidFill>
                      <a:srgbClr val="CDACE6"/>
                    </a:solidFill>
                  </a:tcPr>
                </a:tc>
                <a:tc>
                  <a:txBody>
                    <a:bodyPr/>
                    <a:lstStyle/>
                    <a:p>
                      <a:r>
                        <a:rPr lang="fr-FR" dirty="0">
                          <a:latin typeface="Arial" panose="020B0604020202020204" pitchFamily="34" charset="0"/>
                          <a:cs typeface="Arial" panose="020B0604020202020204" pitchFamily="34" charset="0"/>
                        </a:rPr>
                        <a:t>Compter sur la solidarité de l’entre-soi électif - Protection rapprochée</a:t>
                      </a:r>
                    </a:p>
                  </a:txBody>
                  <a:tcPr>
                    <a:solidFill>
                      <a:srgbClr val="CDACE6"/>
                    </a:solidFill>
                  </a:tcPr>
                </a:tc>
                <a:tc>
                  <a:txBody>
                    <a:bodyPr/>
                    <a:lstStyle/>
                    <a:p>
                      <a:r>
                        <a:rPr lang="fr-FR" dirty="0">
                          <a:latin typeface="Arial" panose="020B0604020202020204" pitchFamily="34" charset="0"/>
                          <a:cs typeface="Arial" panose="020B0604020202020204" pitchFamily="34" charset="0"/>
                        </a:rPr>
                        <a:t>Compter pour l’entre-soi électif - Reconnaissance affective  ou par similitude</a:t>
                      </a:r>
                    </a:p>
                  </a:txBody>
                  <a:tcPr>
                    <a:solidFill>
                      <a:srgbClr val="CDACE6"/>
                    </a:solidFill>
                  </a:tcPr>
                </a:tc>
                <a:extLst>
                  <a:ext uri="{0D108BD9-81ED-4DB2-BD59-A6C34878D82A}">
                    <a16:rowId xmlns:a16="http://schemas.microsoft.com/office/drawing/2014/main" val="883344966"/>
                  </a:ext>
                </a:extLst>
              </a:tr>
              <a:tr h="370840">
                <a:tc>
                  <a:txBody>
                    <a:bodyPr/>
                    <a:lstStyle/>
                    <a:p>
                      <a:r>
                        <a:rPr lang="fr-FR" i="1" dirty="0">
                          <a:latin typeface="Arial" panose="020B0604020202020204" pitchFamily="34" charset="0"/>
                          <a:cs typeface="Arial" panose="020B0604020202020204" pitchFamily="34" charset="0"/>
                        </a:rPr>
                        <a:t>Lien de participation organique </a:t>
                      </a:r>
                      <a:r>
                        <a:rPr lang="fr-FR" dirty="0">
                          <a:latin typeface="Arial" panose="020B0604020202020204" pitchFamily="34" charset="0"/>
                          <a:cs typeface="Arial" panose="020B0604020202020204" pitchFamily="34" charset="0"/>
                        </a:rPr>
                        <a:t>(entre acteurs de la vie professionnelle)</a:t>
                      </a:r>
                    </a:p>
                  </a:txBody>
                  <a:tcPr>
                    <a:solidFill>
                      <a:srgbClr val="EDE2F6"/>
                    </a:solidFill>
                  </a:tcPr>
                </a:tc>
                <a:tc>
                  <a:txBody>
                    <a:bodyPr/>
                    <a:lstStyle/>
                    <a:p>
                      <a:r>
                        <a:rPr lang="fr-FR" dirty="0">
                          <a:latin typeface="Arial" panose="020B0604020202020204" pitchFamily="34" charset="0"/>
                          <a:cs typeface="Arial" panose="020B0604020202020204" pitchFamily="34" charset="0"/>
                        </a:rPr>
                        <a:t>Emploi stable - Protection contractualisée</a:t>
                      </a:r>
                    </a:p>
                  </a:txBody>
                  <a:tcPr>
                    <a:solidFill>
                      <a:srgbClr val="EDE2F6"/>
                    </a:solidFill>
                  </a:tcPr>
                </a:tc>
                <a:tc>
                  <a:txBody>
                    <a:bodyPr/>
                    <a:lstStyle/>
                    <a:p>
                      <a:r>
                        <a:rPr lang="fr-FR" dirty="0">
                          <a:latin typeface="Arial" panose="020B0604020202020204" pitchFamily="34" charset="0"/>
                          <a:cs typeface="Arial" panose="020B0604020202020204" pitchFamily="34" charset="0"/>
                        </a:rPr>
                        <a:t>Reconnaissance par le travail et  l’estime sociale qui en découle</a:t>
                      </a:r>
                    </a:p>
                  </a:txBody>
                  <a:tcPr>
                    <a:solidFill>
                      <a:srgbClr val="EDE2F6"/>
                    </a:solidFill>
                  </a:tcPr>
                </a:tc>
                <a:extLst>
                  <a:ext uri="{0D108BD9-81ED-4DB2-BD59-A6C34878D82A}">
                    <a16:rowId xmlns:a16="http://schemas.microsoft.com/office/drawing/2014/main" val="576566114"/>
                  </a:ext>
                </a:extLst>
              </a:tr>
              <a:tr h="370840">
                <a:tc>
                  <a:txBody>
                    <a:bodyPr/>
                    <a:lstStyle/>
                    <a:p>
                      <a:r>
                        <a:rPr lang="fr-FR" i="1" dirty="0">
                          <a:latin typeface="Arial" panose="020B0604020202020204" pitchFamily="34" charset="0"/>
                          <a:cs typeface="Arial" panose="020B0604020202020204" pitchFamily="34" charset="0"/>
                        </a:rPr>
                        <a:t>Lien de citoyenneté </a:t>
                      </a:r>
                      <a:r>
                        <a:rPr lang="fr-FR" dirty="0">
                          <a:latin typeface="Arial" panose="020B0604020202020204" pitchFamily="34" charset="0"/>
                          <a:cs typeface="Arial" panose="020B0604020202020204" pitchFamily="34" charset="0"/>
                        </a:rPr>
                        <a:t>(entre  membres d’une même  communauté politique)</a:t>
                      </a:r>
                    </a:p>
                  </a:txBody>
                  <a:tcPr>
                    <a:solidFill>
                      <a:srgbClr val="CDACE6"/>
                    </a:solidFill>
                  </a:tcPr>
                </a:tc>
                <a:tc>
                  <a:txBody>
                    <a:bodyPr/>
                    <a:lstStyle/>
                    <a:p>
                      <a:r>
                        <a:rPr lang="fr-FR" dirty="0">
                          <a:latin typeface="Arial" panose="020B0604020202020204" pitchFamily="34" charset="0"/>
                          <a:cs typeface="Arial" panose="020B0604020202020204" pitchFamily="34" charset="0"/>
                        </a:rPr>
                        <a:t>Protection juridique (droits civils, politiques et sociaux) au titre du principe d’égalité</a:t>
                      </a:r>
                    </a:p>
                  </a:txBody>
                  <a:tcPr>
                    <a:solidFill>
                      <a:srgbClr val="CDACE6"/>
                    </a:solidFill>
                  </a:tcPr>
                </a:tc>
                <a:tc>
                  <a:txBody>
                    <a:bodyPr/>
                    <a:lstStyle/>
                    <a:p>
                      <a:r>
                        <a:rPr lang="fr-FR" dirty="0">
                          <a:latin typeface="Arial" panose="020B0604020202020204" pitchFamily="34" charset="0"/>
                          <a:cs typeface="Arial" panose="020B0604020202020204" pitchFamily="34" charset="0"/>
                        </a:rPr>
                        <a:t>Reconnaissance de l’individu  souverain</a:t>
                      </a:r>
                    </a:p>
                  </a:txBody>
                  <a:tcPr>
                    <a:solidFill>
                      <a:srgbClr val="CDACE6"/>
                    </a:solidFill>
                  </a:tcPr>
                </a:tc>
                <a:extLst>
                  <a:ext uri="{0D108BD9-81ED-4DB2-BD59-A6C34878D82A}">
                    <a16:rowId xmlns:a16="http://schemas.microsoft.com/office/drawing/2014/main" val="607679778"/>
                  </a:ext>
                </a:extLst>
              </a:tr>
            </a:tbl>
          </a:graphicData>
        </a:graphic>
      </p:graphicFrame>
      <p:sp>
        <p:nvSpPr>
          <p:cNvPr id="26" name="Rectangle 25">
            <a:extLst>
              <a:ext uri="{FF2B5EF4-FFF2-40B4-BE49-F238E27FC236}">
                <a16:creationId xmlns:a16="http://schemas.microsoft.com/office/drawing/2014/main" id="{9B0719C9-8126-4261-94B7-018BF6F4791B}"/>
              </a:ext>
            </a:extLst>
          </p:cNvPr>
          <p:cNvSpPr/>
          <p:nvPr>
            <p:custDataLst>
              <p:tags r:id="rId9"/>
            </p:custDataLst>
          </p:nvPr>
        </p:nvSpPr>
        <p:spPr>
          <a:xfrm>
            <a:off x="1145945" y="6129030"/>
            <a:ext cx="10572416" cy="646331"/>
          </a:xfrm>
          <a:prstGeom prst="rect">
            <a:avLst/>
          </a:prstGeom>
        </p:spPr>
        <p:txBody>
          <a:bodyPr wrap="square">
            <a:spAutoFit/>
          </a:bodyPr>
          <a:lstStyle/>
          <a:p>
            <a:r>
              <a:rPr lang="fr-FR" dirty="0">
                <a:latin typeface="Arial" panose="020B0604020202020204" pitchFamily="34" charset="0"/>
                <a:cs typeface="Arial" panose="020B0604020202020204" pitchFamily="34" charset="0"/>
              </a:rPr>
              <a:t>*Protection : pouvoir compter sur…, sur différents supports que l’individu peut mobiliser.</a:t>
            </a:r>
          </a:p>
          <a:p>
            <a:r>
              <a:rPr lang="fr-FR" dirty="0">
                <a:latin typeface="Arial" panose="020B0604020202020204" pitchFamily="34" charset="0"/>
                <a:cs typeface="Arial" panose="020B0604020202020204" pitchFamily="34" charset="0"/>
              </a:rPr>
              <a:t>*Reconnaissance : pouvoir compter pour quelqu’un =&gt; le lien est la preuve de l’existence de l’individu.</a:t>
            </a:r>
          </a:p>
        </p:txBody>
      </p:sp>
    </p:spTree>
    <p:extLst>
      <p:ext uri="{BB962C8B-B14F-4D97-AF65-F5344CB8AC3E}">
        <p14:creationId xmlns:p14="http://schemas.microsoft.com/office/powerpoint/2010/main" val="2643477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1 – Références possibles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E611E76-665F-4F5C-AE4F-29C9145A4269}"/>
              </a:ext>
            </a:extLst>
          </p:cNvPr>
          <p:cNvSpPr/>
          <p:nvPr>
            <p:custDataLst>
              <p:tags r:id="rId6"/>
            </p:custDataLst>
          </p:nvPr>
        </p:nvSpPr>
        <p:spPr>
          <a:xfrm>
            <a:off x="515938" y="1268976"/>
            <a:ext cx="11583539" cy="4693593"/>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Serge Paugam, Le lien social, PUF, 2009.</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Serge Paugam (dir.), L’intégration sociale. Force, fragilité et rupture des liens sociaux, PUF,  2014.</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Régis Bigot, « </a:t>
            </a:r>
            <a:r>
              <a:rPr lang="fr-FR" sz="2400" dirty="0">
                <a:latin typeface="Arial" panose="020B0604020202020204" pitchFamily="34" charset="0"/>
                <a:cs typeface="Arial" panose="020B0604020202020204" pitchFamily="34" charset="0"/>
                <a:hlinkClick r:id="rId8"/>
              </a:rPr>
              <a:t>Quelques aspects de la sociabilité des français </a:t>
            </a:r>
            <a:r>
              <a:rPr lang="fr-FR" sz="2400" dirty="0">
                <a:latin typeface="Arial" panose="020B0604020202020204" pitchFamily="34" charset="0"/>
                <a:cs typeface="Arial" panose="020B0604020202020204" pitchFamily="34" charset="0"/>
              </a:rPr>
              <a:t>», Cahiers de recherche du </a:t>
            </a:r>
            <a:r>
              <a:rPr lang="fr-FR" sz="2400" dirty="0">
                <a:latin typeface="Arial" panose="020B0604020202020204" pitchFamily="34" charset="0"/>
                <a:cs typeface="Arial" panose="020B0604020202020204" pitchFamily="34" charset="0"/>
                <a:hlinkClick r:id="rId9"/>
              </a:rPr>
              <a:t>CREDOC, n°169, décembre 2001</a:t>
            </a:r>
            <a:r>
              <a:rPr lang="fr-FR" sz="2400" dirty="0">
                <a:latin typeface="Arial" panose="020B0604020202020204" pitchFamily="34" charset="0"/>
                <a:cs typeface="Arial" panose="020B0604020202020204" pitchFamily="34" charset="0"/>
              </a:rPr>
              <a:t>.</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CREDOC, « </a:t>
            </a:r>
            <a:r>
              <a:rPr lang="fr-FR" sz="2400" dirty="0">
                <a:latin typeface="Arial" panose="020B0604020202020204" pitchFamily="34" charset="0"/>
                <a:cs typeface="Arial" panose="020B0604020202020204" pitchFamily="34" charset="0"/>
                <a:hlinkClick r:id="rId10"/>
              </a:rPr>
              <a:t>Baromètre des solidarités familiales</a:t>
            </a:r>
            <a:r>
              <a:rPr lang="fr-FR" sz="2400" dirty="0">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hlinkClick r:id="rId11"/>
              </a:rPr>
              <a:t>Rapport du CREDOC, n°242, février 2007</a:t>
            </a:r>
            <a:r>
              <a:rPr lang="fr-FR" sz="2400" dirty="0">
                <a:latin typeface="Arial" panose="020B0604020202020204" pitchFamily="34" charset="0"/>
                <a:cs typeface="Arial" panose="020B0604020202020204" pitchFamily="34" charset="0"/>
              </a:rPr>
              <a:t>.</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François de Singly, Sociologie de la famille contemporaine, A. Colin, 2017.</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Idées économiques et sociales, Entraides familiales, n°162, 2010/4.</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Le lien social : entretien avec Serge Paugam, </a:t>
            </a:r>
            <a:r>
              <a:rPr lang="fr-FR" sz="2400" dirty="0">
                <a:latin typeface="Arial" panose="020B0604020202020204" pitchFamily="34" charset="0"/>
                <a:cs typeface="Arial" panose="020B0604020202020204" pitchFamily="34" charset="0"/>
                <a:hlinkClick r:id="rId12"/>
              </a:rPr>
              <a:t>http://ses.ens-lyon.fr/</a:t>
            </a:r>
            <a:r>
              <a:rPr lang="fr-FR" sz="2400" dirty="0">
                <a:latin typeface="Arial" panose="020B0604020202020204" pitchFamily="34" charset="0"/>
                <a:cs typeface="Arial" panose="020B0604020202020204" pitchFamily="34" charset="0"/>
              </a:rPr>
              <a:t>.</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hlinkClick r:id="rId13"/>
              </a:rPr>
              <a:t>Un lien social, </a:t>
            </a:r>
            <a:r>
              <a:rPr lang="fr-FR" sz="2400" dirty="0" err="1">
                <a:latin typeface="Arial" panose="020B0604020202020204" pitchFamily="34" charset="0"/>
                <a:cs typeface="Arial" panose="020B0604020202020204" pitchFamily="34" charset="0"/>
                <a:hlinkClick r:id="rId13"/>
              </a:rPr>
              <a:t>dé-liens</a:t>
            </a:r>
            <a:r>
              <a:rPr lang="fr-FR" sz="2400" dirty="0">
                <a:latin typeface="Arial" panose="020B0604020202020204" pitchFamily="34" charset="0"/>
                <a:cs typeface="Arial" panose="020B0604020202020204" pitchFamily="34" charset="0"/>
                <a:hlinkClick r:id="rId13"/>
              </a:rPr>
              <a:t> sociaux ?</a:t>
            </a:r>
            <a:r>
              <a:rPr lang="fr-FR" sz="2400" dirty="0">
                <a:latin typeface="Arial" panose="020B0604020202020204" pitchFamily="34" charset="0"/>
                <a:cs typeface="Arial" panose="020B0604020202020204" pitchFamily="34" charset="0"/>
              </a:rPr>
              <a:t>, France culture, mars 2015.</a:t>
            </a:r>
          </a:p>
        </p:txBody>
      </p:sp>
    </p:spTree>
    <p:extLst>
      <p:ext uri="{BB962C8B-B14F-4D97-AF65-F5344CB8AC3E}">
        <p14:creationId xmlns:p14="http://schemas.microsoft.com/office/powerpoint/2010/main" val="3440851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2 - Connaître les critères de construction des Professions et Catégories  socioprofessionnelles (PCS)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0EC509-62FC-4774-BCF5-85D3C76C45D8}"/>
              </a:ext>
            </a:extLst>
          </p:cNvPr>
          <p:cNvSpPr/>
          <p:nvPr>
            <p:custDataLst>
              <p:tags r:id="rId6"/>
            </p:custDataLst>
          </p:nvPr>
        </p:nvSpPr>
        <p:spPr>
          <a:xfrm>
            <a:off x="515938" y="1913426"/>
            <a:ext cx="11676062" cy="447814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Objectif : expliquer aux élèves à quoi cela sert =&gt; pour que cela prenne du sens il</a:t>
            </a:r>
          </a:p>
          <a:p>
            <a:pPr>
              <a:spcBef>
                <a:spcPts val="600"/>
              </a:spcBef>
              <a:buClr>
                <a:srgbClr val="7030A0"/>
              </a:buClr>
            </a:pPr>
            <a:r>
              <a:rPr lang="fr-FR" sz="2400" dirty="0">
                <a:latin typeface="Arial" panose="020B0604020202020204" pitchFamily="34" charset="0"/>
                <a:cs typeface="Arial" panose="020B0604020202020204" pitchFamily="34" charset="0"/>
              </a:rPr>
              <a:t>   faut que ce soit fondé sur une analyse de l’espace social (Bourdieu ?).</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La position sociale est envisagée par la profession. Les catégories sont construites</a:t>
            </a:r>
          </a:p>
          <a:p>
            <a:pPr>
              <a:spcBef>
                <a:spcPts val="600"/>
              </a:spcBef>
              <a:buClr>
                <a:srgbClr val="7030A0"/>
              </a:buClr>
            </a:pPr>
            <a:r>
              <a:rPr lang="fr-FR" sz="2400" dirty="0">
                <a:latin typeface="Arial" panose="020B0604020202020204" pitchFamily="34" charset="0"/>
                <a:cs typeface="Arial" panose="020B0604020202020204" pitchFamily="34" charset="0"/>
              </a:rPr>
              <a:t>   en  distinguant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la situation d’activité ou d’inactivité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la nature du statut (salariés/indépendants)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l’organisation productive (secteur d’activité́, public/privé),</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le niveau de qualification et de responsabilité́ hiérarchique.</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Les catégories sont construites (approche nominaliste) avec un objectif de</a:t>
            </a:r>
          </a:p>
          <a:p>
            <a:pPr>
              <a:spcBef>
                <a:spcPts val="600"/>
              </a:spcBef>
              <a:buClr>
                <a:srgbClr val="7030A0"/>
              </a:buClr>
            </a:pPr>
            <a:r>
              <a:rPr lang="fr-FR" sz="2400" dirty="0">
                <a:latin typeface="Arial" panose="020B0604020202020204" pitchFamily="34" charset="0"/>
                <a:cs typeface="Arial" panose="020B0604020202020204" pitchFamily="34" charset="0"/>
              </a:rPr>
              <a:t>        présenter « une certaine homogénéité sociale ».</a:t>
            </a:r>
          </a:p>
        </p:txBody>
      </p:sp>
    </p:spTree>
    <p:extLst>
      <p:ext uri="{BB962C8B-B14F-4D97-AF65-F5344CB8AC3E}">
        <p14:creationId xmlns:p14="http://schemas.microsoft.com/office/powerpoint/2010/main" val="2299339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2 - Connaître les critères de construction des Professions et Catégories  socioprofessionnelles (PCS)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0EC509-62FC-4774-BCF5-85D3C76C45D8}"/>
              </a:ext>
            </a:extLst>
          </p:cNvPr>
          <p:cNvSpPr/>
          <p:nvPr>
            <p:custDataLst>
              <p:tags r:id="rId6"/>
            </p:custDataLst>
          </p:nvPr>
        </p:nvSpPr>
        <p:spPr>
          <a:xfrm>
            <a:off x="515938" y="1913426"/>
            <a:ext cx="11676062" cy="432426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Disparités intra-catégorielles / évolutions de l’emploi / d’autres critères de  différenciation.</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Thomas </a:t>
            </a:r>
            <a:r>
              <a:rPr lang="fr-FR" sz="2400" dirty="0" err="1">
                <a:latin typeface="Arial" panose="020B0604020202020204" pitchFamily="34" charset="0"/>
                <a:cs typeface="Arial" panose="020B0604020202020204" pitchFamily="34" charset="0"/>
              </a:rPr>
              <a:t>Amossé</a:t>
            </a:r>
            <a:r>
              <a:rPr lang="fr-FR" sz="2400" dirty="0">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hlinkClick r:id="rId8"/>
              </a:rPr>
              <a:t>Catégories socioprofessionnelles : quand la réalité résiste !</a:t>
            </a:r>
          </a:p>
          <a:p>
            <a:pPr>
              <a:spcBef>
                <a:spcPts val="600"/>
              </a:spcBef>
              <a:buClr>
                <a:srgbClr val="7030A0"/>
              </a:buClr>
            </a:pPr>
            <a:r>
              <a:rPr lang="fr-FR" sz="2400" dirty="0">
                <a:latin typeface="Arial" panose="020B0604020202020204" pitchFamily="34" charset="0"/>
                <a:cs typeface="Arial" panose="020B0604020202020204" pitchFamily="34" charset="0"/>
                <a:hlinkClick r:id="rId8"/>
              </a:rPr>
              <a:t>   Après le crépuscule, une aube nouvelle ?</a:t>
            </a:r>
            <a:r>
              <a:rPr lang="fr-FR" sz="2400" dirty="0">
                <a:latin typeface="Arial" panose="020B0604020202020204" pitchFamily="34" charset="0"/>
                <a:cs typeface="Arial" panose="020B0604020202020204" pitchFamily="34" charset="0"/>
              </a:rPr>
              <a:t> », Revue Française de Socio-Économie,</a:t>
            </a:r>
          </a:p>
          <a:p>
            <a:pPr>
              <a:spcBef>
                <a:spcPts val="600"/>
              </a:spcBef>
              <a:buClr>
                <a:srgbClr val="7030A0"/>
              </a:buClr>
            </a:pPr>
            <a:r>
              <a:rPr lang="fr-FR" sz="2400" dirty="0">
                <a:latin typeface="Arial" panose="020B0604020202020204" pitchFamily="34" charset="0"/>
                <a:cs typeface="Arial" panose="020B0604020202020204" pitchFamily="34" charset="0"/>
              </a:rPr>
              <a:t>    2012/2 (n°10), p. 225-234.</a:t>
            </a:r>
          </a:p>
          <a:p>
            <a:pPr>
              <a:spcBef>
                <a:spcPts val="600"/>
              </a:spcBef>
              <a:buClr>
                <a:srgbClr val="7030A0"/>
              </a:buClr>
            </a:pPr>
            <a:r>
              <a:rPr lang="fr-FR" sz="2400" dirty="0">
                <a:latin typeface="Arial" panose="020B0604020202020204" pitchFamily="34" charset="0"/>
                <a:cs typeface="Arial" panose="020B0604020202020204" pitchFamily="34" charset="0"/>
              </a:rPr>
              <a:t>.</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Remarques :</a:t>
            </a:r>
          </a:p>
          <a:p>
            <a:pPr marL="879475" indent="-3429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L’analyse des PCS tombe "au milieu " du chapitre. Ne pas hésiter à traiter cet item dès que l’on en a besoin (chapitre précédent voire dès la seconde),</a:t>
            </a:r>
          </a:p>
          <a:p>
            <a:pPr marL="879475" indent="-3429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Tout le travail sur la grille européenne n’est pas au programme.</a:t>
            </a:r>
          </a:p>
        </p:txBody>
      </p:sp>
    </p:spTree>
    <p:extLst>
      <p:ext uri="{BB962C8B-B14F-4D97-AF65-F5344CB8AC3E}">
        <p14:creationId xmlns:p14="http://schemas.microsoft.com/office/powerpoint/2010/main" val="1936784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3"/>
</p:tagLst>
</file>

<file path=ppt/tags/tag101.xml><?xml version="1.0" encoding="utf-8"?>
<p:tagLst xmlns:a="http://schemas.openxmlformats.org/drawingml/2006/main" xmlns:r="http://schemas.openxmlformats.org/officeDocument/2006/relationships" xmlns:p="http://schemas.openxmlformats.org/presentationml/2006/main">
  <p:tag name="NUM" val="4"/>
</p:tagLst>
</file>

<file path=ppt/tags/tag102.xml><?xml version="1.0" encoding="utf-8"?>
<p:tagLst xmlns:a="http://schemas.openxmlformats.org/drawingml/2006/main" xmlns:r="http://schemas.openxmlformats.org/officeDocument/2006/relationships" xmlns:p="http://schemas.openxmlformats.org/presentationml/2006/main">
  <p:tag name="NUM" val="5"/>
</p:tagLst>
</file>

<file path=ppt/tags/tag103.xml><?xml version="1.0" encoding="utf-8"?>
<p:tagLst xmlns:a="http://schemas.openxmlformats.org/drawingml/2006/main" xmlns:r="http://schemas.openxmlformats.org/officeDocument/2006/relationships" xmlns:p="http://schemas.openxmlformats.org/presentationml/2006/main">
  <p:tag name="NUM" val="6"/>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2"/>
</p:tagLst>
</file>

<file path=ppt/tags/tag106.xml><?xml version="1.0" encoding="utf-8"?>
<p:tagLst xmlns:a="http://schemas.openxmlformats.org/drawingml/2006/main" xmlns:r="http://schemas.openxmlformats.org/officeDocument/2006/relationships" xmlns:p="http://schemas.openxmlformats.org/presentationml/2006/main">
  <p:tag name="NUM" val="3"/>
</p:tagLst>
</file>

<file path=ppt/tags/tag107.xml><?xml version="1.0" encoding="utf-8"?>
<p:tagLst xmlns:a="http://schemas.openxmlformats.org/drawingml/2006/main" xmlns:r="http://schemas.openxmlformats.org/officeDocument/2006/relationships" xmlns:p="http://schemas.openxmlformats.org/presentationml/2006/main">
  <p:tag name="NUM" val="4"/>
</p:tagLst>
</file>

<file path=ppt/tags/tag108.xml><?xml version="1.0" encoding="utf-8"?>
<p:tagLst xmlns:a="http://schemas.openxmlformats.org/drawingml/2006/main" xmlns:r="http://schemas.openxmlformats.org/officeDocument/2006/relationships" xmlns:p="http://schemas.openxmlformats.org/presentationml/2006/main">
  <p:tag name="NUM" val="5"/>
</p:tagLst>
</file>

<file path=ppt/tags/tag109.xml><?xml version="1.0" encoding="utf-8"?>
<p:tagLst xmlns:a="http://schemas.openxmlformats.org/drawingml/2006/main" xmlns:r="http://schemas.openxmlformats.org/officeDocument/2006/relationships" xmlns:p="http://schemas.openxmlformats.org/presentationml/2006/main">
  <p:tag name="NUM" val="8"/>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2"/>
</p:tagLst>
</file>

<file path=ppt/tags/tag112.xml><?xml version="1.0" encoding="utf-8"?>
<p:tagLst xmlns:a="http://schemas.openxmlformats.org/drawingml/2006/main" xmlns:r="http://schemas.openxmlformats.org/officeDocument/2006/relationships" xmlns:p="http://schemas.openxmlformats.org/presentationml/2006/main">
  <p:tag name="NUM" val="3"/>
</p:tagLst>
</file>

<file path=ppt/tags/tag113.xml><?xml version="1.0" encoding="utf-8"?>
<p:tagLst xmlns:a="http://schemas.openxmlformats.org/drawingml/2006/main" xmlns:r="http://schemas.openxmlformats.org/officeDocument/2006/relationships" xmlns:p="http://schemas.openxmlformats.org/presentationml/2006/main">
  <p:tag name="NUM" val="4"/>
</p:tagLst>
</file>

<file path=ppt/tags/tag114.xml><?xml version="1.0" encoding="utf-8"?>
<p:tagLst xmlns:a="http://schemas.openxmlformats.org/drawingml/2006/main" xmlns:r="http://schemas.openxmlformats.org/officeDocument/2006/relationships" xmlns:p="http://schemas.openxmlformats.org/presentationml/2006/main">
  <p:tag name="NUM" val="5"/>
</p:tagLst>
</file>

<file path=ppt/tags/tag115.xml><?xml version="1.0" encoding="utf-8"?>
<p:tagLst xmlns:a="http://schemas.openxmlformats.org/drawingml/2006/main" xmlns:r="http://schemas.openxmlformats.org/officeDocument/2006/relationships" xmlns:p="http://schemas.openxmlformats.org/presentationml/2006/main">
  <p:tag name="NUM" val="6"/>
</p:tagLst>
</file>

<file path=ppt/tags/tag116.xml><?xml version="1.0" encoding="utf-8"?>
<p:tagLst xmlns:a="http://schemas.openxmlformats.org/drawingml/2006/main" xmlns:r="http://schemas.openxmlformats.org/officeDocument/2006/relationships" xmlns:p="http://schemas.openxmlformats.org/presentationml/2006/main">
  <p:tag name="NUM" val="7"/>
</p:tagLst>
</file>

<file path=ppt/tags/tag117.xml><?xml version="1.0" encoding="utf-8"?>
<p:tagLst xmlns:a="http://schemas.openxmlformats.org/drawingml/2006/main" xmlns:r="http://schemas.openxmlformats.org/officeDocument/2006/relationships" xmlns:p="http://schemas.openxmlformats.org/presentationml/2006/main">
  <p:tag name="NUM" val="8"/>
</p:tagLst>
</file>

<file path=ppt/tags/tag118.xml><?xml version="1.0" encoding="utf-8"?>
<p:tagLst xmlns:a="http://schemas.openxmlformats.org/drawingml/2006/main" xmlns:r="http://schemas.openxmlformats.org/officeDocument/2006/relationships" xmlns:p="http://schemas.openxmlformats.org/presentationml/2006/main">
  <p:tag name="NUM" val="1"/>
</p:tagLst>
</file>

<file path=ppt/tags/tag119.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20.xml><?xml version="1.0" encoding="utf-8"?>
<p:tagLst xmlns:a="http://schemas.openxmlformats.org/drawingml/2006/main" xmlns:r="http://schemas.openxmlformats.org/officeDocument/2006/relationships" xmlns:p="http://schemas.openxmlformats.org/presentationml/2006/main">
  <p:tag name="NUM" val="3"/>
</p:tagLst>
</file>

<file path=ppt/tags/tag121.xml><?xml version="1.0" encoding="utf-8"?>
<p:tagLst xmlns:a="http://schemas.openxmlformats.org/drawingml/2006/main" xmlns:r="http://schemas.openxmlformats.org/officeDocument/2006/relationships" xmlns:p="http://schemas.openxmlformats.org/presentationml/2006/main">
  <p:tag name="NUM" val="4"/>
</p:tagLst>
</file>

<file path=ppt/tags/tag122.xml><?xml version="1.0" encoding="utf-8"?>
<p:tagLst xmlns:a="http://schemas.openxmlformats.org/drawingml/2006/main" xmlns:r="http://schemas.openxmlformats.org/officeDocument/2006/relationships" xmlns:p="http://schemas.openxmlformats.org/presentationml/2006/main">
  <p:tag name="NUM" val="5"/>
</p:tagLst>
</file>

<file path=ppt/tags/tag123.xml><?xml version="1.0" encoding="utf-8"?>
<p:tagLst xmlns:a="http://schemas.openxmlformats.org/drawingml/2006/main" xmlns:r="http://schemas.openxmlformats.org/officeDocument/2006/relationships" xmlns:p="http://schemas.openxmlformats.org/presentationml/2006/main">
  <p:tag name="NUM" val="6"/>
</p:tagLst>
</file>

<file path=ppt/tags/tag124.xml><?xml version="1.0" encoding="utf-8"?>
<p:tagLst xmlns:a="http://schemas.openxmlformats.org/drawingml/2006/main" xmlns:r="http://schemas.openxmlformats.org/officeDocument/2006/relationships" xmlns:p="http://schemas.openxmlformats.org/presentationml/2006/main">
  <p:tag name="NUM" val="7"/>
</p:tagLst>
</file>

<file path=ppt/tags/tag125.xml><?xml version="1.0" encoding="utf-8"?>
<p:tagLst xmlns:a="http://schemas.openxmlformats.org/drawingml/2006/main" xmlns:r="http://schemas.openxmlformats.org/officeDocument/2006/relationships" xmlns:p="http://schemas.openxmlformats.org/presentationml/2006/main">
  <p:tag name="NUM" val="8"/>
</p:tagLst>
</file>

<file path=ppt/tags/tag126.xml><?xml version="1.0" encoding="utf-8"?>
<p:tagLst xmlns:a="http://schemas.openxmlformats.org/drawingml/2006/main" xmlns:r="http://schemas.openxmlformats.org/officeDocument/2006/relationships" xmlns:p="http://schemas.openxmlformats.org/presentationml/2006/main">
  <p:tag name="NUM" val="1"/>
</p:tagLst>
</file>

<file path=ppt/tags/tag127.xml><?xml version="1.0" encoding="utf-8"?>
<p:tagLst xmlns:a="http://schemas.openxmlformats.org/drawingml/2006/main" xmlns:r="http://schemas.openxmlformats.org/officeDocument/2006/relationships" xmlns:p="http://schemas.openxmlformats.org/presentationml/2006/main">
  <p:tag name="NUM" val="2"/>
</p:tagLst>
</file>

<file path=ppt/tags/tag128.xml><?xml version="1.0" encoding="utf-8"?>
<p:tagLst xmlns:a="http://schemas.openxmlformats.org/drawingml/2006/main" xmlns:r="http://schemas.openxmlformats.org/officeDocument/2006/relationships" xmlns:p="http://schemas.openxmlformats.org/presentationml/2006/main">
  <p:tag name="NUM" val="3"/>
</p:tagLst>
</file>

<file path=ppt/tags/tag129.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30.xml><?xml version="1.0" encoding="utf-8"?>
<p:tagLst xmlns:a="http://schemas.openxmlformats.org/drawingml/2006/main" xmlns:r="http://schemas.openxmlformats.org/officeDocument/2006/relationships" xmlns:p="http://schemas.openxmlformats.org/presentationml/2006/main">
  <p:tag name="NUM" val="5"/>
</p:tagLst>
</file>

<file path=ppt/tags/tag131.xml><?xml version="1.0" encoding="utf-8"?>
<p:tagLst xmlns:a="http://schemas.openxmlformats.org/drawingml/2006/main" xmlns:r="http://schemas.openxmlformats.org/officeDocument/2006/relationships" xmlns:p="http://schemas.openxmlformats.org/presentationml/2006/main">
  <p:tag name="NUM" val="6"/>
</p:tagLst>
</file>

<file path=ppt/tags/tag132.xml><?xml version="1.0" encoding="utf-8"?>
<p:tagLst xmlns:a="http://schemas.openxmlformats.org/drawingml/2006/main" xmlns:r="http://schemas.openxmlformats.org/officeDocument/2006/relationships" xmlns:p="http://schemas.openxmlformats.org/presentationml/2006/main">
  <p:tag name="NUM" val="1"/>
</p:tagLst>
</file>

<file path=ppt/tags/tag133.xml><?xml version="1.0" encoding="utf-8"?>
<p:tagLst xmlns:a="http://schemas.openxmlformats.org/drawingml/2006/main" xmlns:r="http://schemas.openxmlformats.org/officeDocument/2006/relationships" xmlns:p="http://schemas.openxmlformats.org/presentationml/2006/main">
  <p:tag name="NUM" val="2"/>
</p:tagLst>
</file>

<file path=ppt/tags/tag134.xml><?xml version="1.0" encoding="utf-8"?>
<p:tagLst xmlns:a="http://schemas.openxmlformats.org/drawingml/2006/main" xmlns:r="http://schemas.openxmlformats.org/officeDocument/2006/relationships" xmlns:p="http://schemas.openxmlformats.org/presentationml/2006/main">
  <p:tag name="NUM" val="3"/>
</p:tagLst>
</file>

<file path=ppt/tags/tag135.xml><?xml version="1.0" encoding="utf-8"?>
<p:tagLst xmlns:a="http://schemas.openxmlformats.org/drawingml/2006/main" xmlns:r="http://schemas.openxmlformats.org/officeDocument/2006/relationships" xmlns:p="http://schemas.openxmlformats.org/presentationml/2006/main">
  <p:tag name="NUM" val="4"/>
</p:tagLst>
</file>

<file path=ppt/tags/tag136.xml><?xml version="1.0" encoding="utf-8"?>
<p:tagLst xmlns:a="http://schemas.openxmlformats.org/drawingml/2006/main" xmlns:r="http://schemas.openxmlformats.org/officeDocument/2006/relationships" xmlns:p="http://schemas.openxmlformats.org/presentationml/2006/main">
  <p:tag name="NUM" val="5"/>
</p:tagLst>
</file>

<file path=ppt/tags/tag137.xml><?xml version="1.0" encoding="utf-8"?>
<p:tagLst xmlns:a="http://schemas.openxmlformats.org/drawingml/2006/main" xmlns:r="http://schemas.openxmlformats.org/officeDocument/2006/relationships" xmlns:p="http://schemas.openxmlformats.org/presentationml/2006/main">
  <p:tag name="NUM" val="6"/>
</p:tagLst>
</file>

<file path=ppt/tags/tag138.xml><?xml version="1.0" encoding="utf-8"?>
<p:tagLst xmlns:a="http://schemas.openxmlformats.org/drawingml/2006/main" xmlns:r="http://schemas.openxmlformats.org/officeDocument/2006/relationships" xmlns:p="http://schemas.openxmlformats.org/presentationml/2006/main">
  <p:tag name="NUM" val="1"/>
</p:tagLst>
</file>

<file path=ppt/tags/tag139.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40.xml><?xml version="1.0" encoding="utf-8"?>
<p:tagLst xmlns:a="http://schemas.openxmlformats.org/drawingml/2006/main" xmlns:r="http://schemas.openxmlformats.org/officeDocument/2006/relationships" xmlns:p="http://schemas.openxmlformats.org/presentationml/2006/main">
  <p:tag name="NUM" val="3"/>
</p:tagLst>
</file>

<file path=ppt/tags/tag141.xml><?xml version="1.0" encoding="utf-8"?>
<p:tagLst xmlns:a="http://schemas.openxmlformats.org/drawingml/2006/main" xmlns:r="http://schemas.openxmlformats.org/officeDocument/2006/relationships" xmlns:p="http://schemas.openxmlformats.org/presentationml/2006/main">
  <p:tag name="NUM" val="4"/>
</p:tagLst>
</file>

<file path=ppt/tags/tag142.xml><?xml version="1.0" encoding="utf-8"?>
<p:tagLst xmlns:a="http://schemas.openxmlformats.org/drawingml/2006/main" xmlns:r="http://schemas.openxmlformats.org/officeDocument/2006/relationships" xmlns:p="http://schemas.openxmlformats.org/presentationml/2006/main">
  <p:tag name="NUM" val="5"/>
</p:tagLst>
</file>

<file path=ppt/tags/tag143.xml><?xml version="1.0" encoding="utf-8"?>
<p:tagLst xmlns:a="http://schemas.openxmlformats.org/drawingml/2006/main" xmlns:r="http://schemas.openxmlformats.org/officeDocument/2006/relationships" xmlns:p="http://schemas.openxmlformats.org/presentationml/2006/main">
  <p:tag name="NUM" val="6"/>
</p:tagLst>
</file>

<file path=ppt/tags/tag144.xml><?xml version="1.0" encoding="utf-8"?>
<p:tagLst xmlns:a="http://schemas.openxmlformats.org/drawingml/2006/main" xmlns:r="http://schemas.openxmlformats.org/officeDocument/2006/relationships" xmlns:p="http://schemas.openxmlformats.org/presentationml/2006/main">
  <p:tag name="NUM" val="1"/>
</p:tagLst>
</file>

<file path=ppt/tags/tag145.xml><?xml version="1.0" encoding="utf-8"?>
<p:tagLst xmlns:a="http://schemas.openxmlformats.org/drawingml/2006/main" xmlns:r="http://schemas.openxmlformats.org/officeDocument/2006/relationships" xmlns:p="http://schemas.openxmlformats.org/presentationml/2006/main">
  <p:tag name="NUM" val="2"/>
</p:tagLst>
</file>

<file path=ppt/tags/tag146.xml><?xml version="1.0" encoding="utf-8"?>
<p:tagLst xmlns:a="http://schemas.openxmlformats.org/drawingml/2006/main" xmlns:r="http://schemas.openxmlformats.org/officeDocument/2006/relationships" xmlns:p="http://schemas.openxmlformats.org/presentationml/2006/main">
  <p:tag name="NUM" val="3"/>
</p:tagLst>
</file>

<file path=ppt/tags/tag147.xml><?xml version="1.0" encoding="utf-8"?>
<p:tagLst xmlns:a="http://schemas.openxmlformats.org/drawingml/2006/main" xmlns:r="http://schemas.openxmlformats.org/officeDocument/2006/relationships" xmlns:p="http://schemas.openxmlformats.org/presentationml/2006/main">
  <p:tag name="NUM" val="4"/>
</p:tagLst>
</file>

<file path=ppt/tags/tag148.xml><?xml version="1.0" encoding="utf-8"?>
<p:tagLst xmlns:a="http://schemas.openxmlformats.org/drawingml/2006/main" xmlns:r="http://schemas.openxmlformats.org/officeDocument/2006/relationships" xmlns:p="http://schemas.openxmlformats.org/presentationml/2006/main">
  <p:tag name="NUM" val="5"/>
</p:tagLst>
</file>

<file path=ppt/tags/tag149.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50.xml><?xml version="1.0" encoding="utf-8"?>
<p:tagLst xmlns:a="http://schemas.openxmlformats.org/drawingml/2006/main" xmlns:r="http://schemas.openxmlformats.org/officeDocument/2006/relationships" xmlns:p="http://schemas.openxmlformats.org/presentationml/2006/main">
  <p:tag name="NUM" val="1"/>
</p:tagLst>
</file>

<file path=ppt/tags/tag151.xml><?xml version="1.0" encoding="utf-8"?>
<p:tagLst xmlns:a="http://schemas.openxmlformats.org/drawingml/2006/main" xmlns:r="http://schemas.openxmlformats.org/officeDocument/2006/relationships" xmlns:p="http://schemas.openxmlformats.org/presentationml/2006/main">
  <p:tag name="NUM" val="2"/>
</p:tagLst>
</file>

<file path=ppt/tags/tag152.xml><?xml version="1.0" encoding="utf-8"?>
<p:tagLst xmlns:a="http://schemas.openxmlformats.org/drawingml/2006/main" xmlns:r="http://schemas.openxmlformats.org/officeDocument/2006/relationships" xmlns:p="http://schemas.openxmlformats.org/presentationml/2006/main">
  <p:tag name="NUM" val="3"/>
</p:tagLst>
</file>

<file path=ppt/tags/tag153.xml><?xml version="1.0" encoding="utf-8"?>
<p:tagLst xmlns:a="http://schemas.openxmlformats.org/drawingml/2006/main" xmlns:r="http://schemas.openxmlformats.org/officeDocument/2006/relationships" xmlns:p="http://schemas.openxmlformats.org/presentationml/2006/main">
  <p:tag name="NUM" val="4"/>
</p:tagLst>
</file>

<file path=ppt/tags/tag154.xml><?xml version="1.0" encoding="utf-8"?>
<p:tagLst xmlns:a="http://schemas.openxmlformats.org/drawingml/2006/main" xmlns:r="http://schemas.openxmlformats.org/officeDocument/2006/relationships" xmlns:p="http://schemas.openxmlformats.org/presentationml/2006/main">
  <p:tag name="NUM" val="5"/>
</p:tagLst>
</file>

<file path=ppt/tags/tag155.xml><?xml version="1.0" encoding="utf-8"?>
<p:tagLst xmlns:a="http://schemas.openxmlformats.org/drawingml/2006/main" xmlns:r="http://schemas.openxmlformats.org/officeDocument/2006/relationships" xmlns:p="http://schemas.openxmlformats.org/presentationml/2006/main">
  <p:tag name="NUM" val="6"/>
</p:tagLst>
</file>

<file path=ppt/tags/tag156.xml><?xml version="1.0" encoding="utf-8"?>
<p:tagLst xmlns:a="http://schemas.openxmlformats.org/drawingml/2006/main" xmlns:r="http://schemas.openxmlformats.org/officeDocument/2006/relationships" xmlns:p="http://schemas.openxmlformats.org/presentationml/2006/main">
  <p:tag name="NUM" val="7"/>
</p:tagLst>
</file>

<file path=ppt/tags/tag157.xml><?xml version="1.0" encoding="utf-8"?>
<p:tagLst xmlns:a="http://schemas.openxmlformats.org/drawingml/2006/main" xmlns:r="http://schemas.openxmlformats.org/officeDocument/2006/relationships" xmlns:p="http://schemas.openxmlformats.org/presentationml/2006/main">
  <p:tag name="NUM" val="8"/>
</p:tagLst>
</file>

<file path=ppt/tags/tag158.xml><?xml version="1.0" encoding="utf-8"?>
<p:tagLst xmlns:a="http://schemas.openxmlformats.org/drawingml/2006/main" xmlns:r="http://schemas.openxmlformats.org/officeDocument/2006/relationships" xmlns:p="http://schemas.openxmlformats.org/presentationml/2006/main">
  <p:tag name="NUM" val="1"/>
</p:tagLst>
</file>

<file path=ppt/tags/tag159.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60.xml><?xml version="1.0" encoding="utf-8"?>
<p:tagLst xmlns:a="http://schemas.openxmlformats.org/drawingml/2006/main" xmlns:r="http://schemas.openxmlformats.org/officeDocument/2006/relationships" xmlns:p="http://schemas.openxmlformats.org/presentationml/2006/main">
  <p:tag name="NUM" val="3"/>
</p:tagLst>
</file>

<file path=ppt/tags/tag161.xml><?xml version="1.0" encoding="utf-8"?>
<p:tagLst xmlns:a="http://schemas.openxmlformats.org/drawingml/2006/main" xmlns:r="http://schemas.openxmlformats.org/officeDocument/2006/relationships" xmlns:p="http://schemas.openxmlformats.org/presentationml/2006/main">
  <p:tag name="NUM" val="4"/>
</p:tagLst>
</file>

<file path=ppt/tags/tag162.xml><?xml version="1.0" encoding="utf-8"?>
<p:tagLst xmlns:a="http://schemas.openxmlformats.org/drawingml/2006/main" xmlns:r="http://schemas.openxmlformats.org/officeDocument/2006/relationships" xmlns:p="http://schemas.openxmlformats.org/presentationml/2006/main">
  <p:tag name="NUM" val="5"/>
</p:tagLst>
</file>

<file path=ppt/tags/tag163.xml><?xml version="1.0" encoding="utf-8"?>
<p:tagLst xmlns:a="http://schemas.openxmlformats.org/drawingml/2006/main" xmlns:r="http://schemas.openxmlformats.org/officeDocument/2006/relationships" xmlns:p="http://schemas.openxmlformats.org/presentationml/2006/main">
  <p:tag name="NUM" val="6"/>
</p:tagLst>
</file>

<file path=ppt/tags/tag164.xml><?xml version="1.0" encoding="utf-8"?>
<p:tagLst xmlns:a="http://schemas.openxmlformats.org/drawingml/2006/main" xmlns:r="http://schemas.openxmlformats.org/officeDocument/2006/relationships" xmlns:p="http://schemas.openxmlformats.org/presentationml/2006/main">
  <p:tag name="NUM" val="7"/>
</p:tagLst>
</file>

<file path=ppt/tags/tag165.xml><?xml version="1.0" encoding="utf-8"?>
<p:tagLst xmlns:a="http://schemas.openxmlformats.org/drawingml/2006/main" xmlns:r="http://schemas.openxmlformats.org/officeDocument/2006/relationships" xmlns:p="http://schemas.openxmlformats.org/presentationml/2006/main">
  <p:tag name="NUM" val="8"/>
</p:tagLst>
</file>

<file path=ppt/tags/tag166.xml><?xml version="1.0" encoding="utf-8"?>
<p:tagLst xmlns:a="http://schemas.openxmlformats.org/drawingml/2006/main" xmlns:r="http://schemas.openxmlformats.org/officeDocument/2006/relationships" xmlns:p="http://schemas.openxmlformats.org/presentationml/2006/main">
  <p:tag name="NUM" val="1"/>
</p:tagLst>
</file>

<file path=ppt/tags/tag167.xml><?xml version="1.0" encoding="utf-8"?>
<p:tagLst xmlns:a="http://schemas.openxmlformats.org/drawingml/2006/main" xmlns:r="http://schemas.openxmlformats.org/officeDocument/2006/relationships" xmlns:p="http://schemas.openxmlformats.org/presentationml/2006/main">
  <p:tag name="NUM" val="2"/>
</p:tagLst>
</file>

<file path=ppt/tags/tag168.xml><?xml version="1.0" encoding="utf-8"?>
<p:tagLst xmlns:a="http://schemas.openxmlformats.org/drawingml/2006/main" xmlns:r="http://schemas.openxmlformats.org/officeDocument/2006/relationships" xmlns:p="http://schemas.openxmlformats.org/presentationml/2006/main">
  <p:tag name="NUM" val="3"/>
</p:tagLst>
</file>

<file path=ppt/tags/tag169.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70.xml><?xml version="1.0" encoding="utf-8"?>
<p:tagLst xmlns:a="http://schemas.openxmlformats.org/drawingml/2006/main" xmlns:r="http://schemas.openxmlformats.org/officeDocument/2006/relationships" xmlns:p="http://schemas.openxmlformats.org/presentationml/2006/main">
  <p:tag name="NUM" val="5"/>
</p:tagLst>
</file>

<file path=ppt/tags/tag171.xml><?xml version="1.0" encoding="utf-8"?>
<p:tagLst xmlns:a="http://schemas.openxmlformats.org/drawingml/2006/main" xmlns:r="http://schemas.openxmlformats.org/officeDocument/2006/relationships" xmlns:p="http://schemas.openxmlformats.org/presentationml/2006/main">
  <p:tag name="NUM" val="6"/>
</p:tagLst>
</file>

<file path=ppt/tags/tag172.xml><?xml version="1.0" encoding="utf-8"?>
<p:tagLst xmlns:a="http://schemas.openxmlformats.org/drawingml/2006/main" xmlns:r="http://schemas.openxmlformats.org/officeDocument/2006/relationships" xmlns:p="http://schemas.openxmlformats.org/presentationml/2006/main">
  <p:tag name="NUM" val="7"/>
</p:tagLst>
</file>

<file path=ppt/tags/tag173.xml><?xml version="1.0" encoding="utf-8"?>
<p:tagLst xmlns:a="http://schemas.openxmlformats.org/drawingml/2006/main" xmlns:r="http://schemas.openxmlformats.org/officeDocument/2006/relationships" xmlns:p="http://schemas.openxmlformats.org/presentationml/2006/main">
  <p:tag name="NUM" val="1"/>
</p:tagLst>
</file>

<file path=ppt/tags/tag174.xml><?xml version="1.0" encoding="utf-8"?>
<p:tagLst xmlns:a="http://schemas.openxmlformats.org/drawingml/2006/main" xmlns:r="http://schemas.openxmlformats.org/officeDocument/2006/relationships" xmlns:p="http://schemas.openxmlformats.org/presentationml/2006/main">
  <p:tag name="NUM" val="2"/>
</p:tagLst>
</file>

<file path=ppt/tags/tag175.xml><?xml version="1.0" encoding="utf-8"?>
<p:tagLst xmlns:a="http://schemas.openxmlformats.org/drawingml/2006/main" xmlns:r="http://schemas.openxmlformats.org/officeDocument/2006/relationships" xmlns:p="http://schemas.openxmlformats.org/presentationml/2006/main">
  <p:tag name="NUM" val="3"/>
</p:tagLst>
</file>

<file path=ppt/tags/tag176.xml><?xml version="1.0" encoding="utf-8"?>
<p:tagLst xmlns:a="http://schemas.openxmlformats.org/drawingml/2006/main" xmlns:r="http://schemas.openxmlformats.org/officeDocument/2006/relationships" xmlns:p="http://schemas.openxmlformats.org/presentationml/2006/main">
  <p:tag name="NUM" val="4"/>
</p:tagLst>
</file>

<file path=ppt/tags/tag177.xml><?xml version="1.0" encoding="utf-8"?>
<p:tagLst xmlns:a="http://schemas.openxmlformats.org/drawingml/2006/main" xmlns:r="http://schemas.openxmlformats.org/officeDocument/2006/relationships" xmlns:p="http://schemas.openxmlformats.org/presentationml/2006/main">
  <p:tag name="NUM" val="5"/>
</p:tagLst>
</file>

<file path=ppt/tags/tag178.xml><?xml version="1.0" encoding="utf-8"?>
<p:tagLst xmlns:a="http://schemas.openxmlformats.org/drawingml/2006/main" xmlns:r="http://schemas.openxmlformats.org/officeDocument/2006/relationships" xmlns:p="http://schemas.openxmlformats.org/presentationml/2006/main">
  <p:tag name="NUM" val="6"/>
</p:tagLst>
</file>

<file path=ppt/tags/tag179.xml><?xml version="1.0" encoding="utf-8"?>
<p:tagLst xmlns:a="http://schemas.openxmlformats.org/drawingml/2006/main" xmlns:r="http://schemas.openxmlformats.org/officeDocument/2006/relationships" xmlns:p="http://schemas.openxmlformats.org/presentationml/2006/main">
  <p:tag name="NUM" val="7"/>
</p:tagLst>
</file>

<file path=ppt/tags/tag18.xml><?xml version="1.0" encoding="utf-8"?>
<p:tagLst xmlns:a="http://schemas.openxmlformats.org/drawingml/2006/main" xmlns:r="http://schemas.openxmlformats.org/officeDocument/2006/relationships" xmlns:p="http://schemas.openxmlformats.org/presentationml/2006/main">
  <p:tag name="NUM" val="6"/>
</p:tagLst>
</file>

<file path=ppt/tags/tag180.xml><?xml version="1.0" encoding="utf-8"?>
<p:tagLst xmlns:a="http://schemas.openxmlformats.org/drawingml/2006/main" xmlns:r="http://schemas.openxmlformats.org/officeDocument/2006/relationships" xmlns:p="http://schemas.openxmlformats.org/presentationml/2006/main">
  <p:tag name="NUM" val="1"/>
</p:tagLst>
</file>

<file path=ppt/tags/tag181.xml><?xml version="1.0" encoding="utf-8"?>
<p:tagLst xmlns:a="http://schemas.openxmlformats.org/drawingml/2006/main" xmlns:r="http://schemas.openxmlformats.org/officeDocument/2006/relationships" xmlns:p="http://schemas.openxmlformats.org/presentationml/2006/main">
  <p:tag name="NUM" val="2"/>
</p:tagLst>
</file>

<file path=ppt/tags/tag182.xml><?xml version="1.0" encoding="utf-8"?>
<p:tagLst xmlns:a="http://schemas.openxmlformats.org/drawingml/2006/main" xmlns:r="http://schemas.openxmlformats.org/officeDocument/2006/relationships" xmlns:p="http://schemas.openxmlformats.org/presentationml/2006/main">
  <p:tag name="NUM" val="3"/>
</p:tagLst>
</file>

<file path=ppt/tags/tag183.xml><?xml version="1.0" encoding="utf-8"?>
<p:tagLst xmlns:a="http://schemas.openxmlformats.org/drawingml/2006/main" xmlns:r="http://schemas.openxmlformats.org/officeDocument/2006/relationships" xmlns:p="http://schemas.openxmlformats.org/presentationml/2006/main">
  <p:tag name="NUM" val="4"/>
</p:tagLst>
</file>

<file path=ppt/tags/tag184.xml><?xml version="1.0" encoding="utf-8"?>
<p:tagLst xmlns:a="http://schemas.openxmlformats.org/drawingml/2006/main" xmlns:r="http://schemas.openxmlformats.org/officeDocument/2006/relationships" xmlns:p="http://schemas.openxmlformats.org/presentationml/2006/main">
  <p:tag name="NUM" val="5"/>
</p:tagLst>
</file>

<file path=ppt/tags/tag185.xml><?xml version="1.0" encoding="utf-8"?>
<p:tagLst xmlns:a="http://schemas.openxmlformats.org/drawingml/2006/main" xmlns:r="http://schemas.openxmlformats.org/officeDocument/2006/relationships" xmlns:p="http://schemas.openxmlformats.org/presentationml/2006/main">
  <p:tag name="NUM" val="6"/>
</p:tagLst>
</file>

<file path=ppt/tags/tag186.xml><?xml version="1.0" encoding="utf-8"?>
<p:tagLst xmlns:a="http://schemas.openxmlformats.org/drawingml/2006/main" xmlns:r="http://schemas.openxmlformats.org/officeDocument/2006/relationships" xmlns:p="http://schemas.openxmlformats.org/presentationml/2006/main">
  <p:tag name="NUM" val="1"/>
</p:tagLst>
</file>

<file path=ppt/tags/tag187.xml><?xml version="1.0" encoding="utf-8"?>
<p:tagLst xmlns:a="http://schemas.openxmlformats.org/drawingml/2006/main" xmlns:r="http://schemas.openxmlformats.org/officeDocument/2006/relationships" xmlns:p="http://schemas.openxmlformats.org/presentationml/2006/main">
  <p:tag name="NUM" val="2"/>
</p:tagLst>
</file>

<file path=ppt/tags/tag188.xml><?xml version="1.0" encoding="utf-8"?>
<p:tagLst xmlns:a="http://schemas.openxmlformats.org/drawingml/2006/main" xmlns:r="http://schemas.openxmlformats.org/officeDocument/2006/relationships" xmlns:p="http://schemas.openxmlformats.org/presentationml/2006/main">
  <p:tag name="NUM" val="3"/>
</p:tagLst>
</file>

<file path=ppt/tags/tag189.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190.xml><?xml version="1.0" encoding="utf-8"?>
<p:tagLst xmlns:a="http://schemas.openxmlformats.org/drawingml/2006/main" xmlns:r="http://schemas.openxmlformats.org/officeDocument/2006/relationships" xmlns:p="http://schemas.openxmlformats.org/presentationml/2006/main">
  <p:tag name="NUM" val="5"/>
</p:tagLst>
</file>

<file path=ppt/tags/tag191.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6"/>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6"/>
</p:tagLst>
</file>

<file path=ppt/tags/tag37.xml><?xml version="1.0" encoding="utf-8"?>
<p:tagLst xmlns:a="http://schemas.openxmlformats.org/drawingml/2006/main" xmlns:r="http://schemas.openxmlformats.org/officeDocument/2006/relationships" xmlns:p="http://schemas.openxmlformats.org/presentationml/2006/main">
  <p:tag name="NUM" val="7"/>
</p:tagLst>
</file>

<file path=ppt/tags/tag38.xml><?xml version="1.0" encoding="utf-8"?>
<p:tagLst xmlns:a="http://schemas.openxmlformats.org/drawingml/2006/main" xmlns:r="http://schemas.openxmlformats.org/officeDocument/2006/relationships" xmlns:p="http://schemas.openxmlformats.org/presentationml/2006/main">
  <p:tag name="NUM" val="8"/>
</p:tagLst>
</file>

<file path=ppt/tags/tag39.xml><?xml version="1.0" encoding="utf-8"?>
<p:tagLst xmlns:a="http://schemas.openxmlformats.org/drawingml/2006/main" xmlns:r="http://schemas.openxmlformats.org/officeDocument/2006/relationships" xmlns:p="http://schemas.openxmlformats.org/presentationml/2006/main">
  <p:tag name="NUM" val="9"/>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4.xml><?xml version="1.0" encoding="utf-8"?>
<p:tagLst xmlns:a="http://schemas.openxmlformats.org/drawingml/2006/main" xmlns:r="http://schemas.openxmlformats.org/officeDocument/2006/relationships" xmlns:p="http://schemas.openxmlformats.org/presentationml/2006/main">
  <p:tag name="NUM" val="5"/>
</p:tagLst>
</file>

<file path=ppt/tags/tag45.xml><?xml version="1.0" encoding="utf-8"?>
<p:tagLst xmlns:a="http://schemas.openxmlformats.org/drawingml/2006/main" xmlns:r="http://schemas.openxmlformats.org/officeDocument/2006/relationships" xmlns:p="http://schemas.openxmlformats.org/presentationml/2006/main">
  <p:tag name="NUM" val="6"/>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6"/>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6"/>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4"/>
</p:tagLst>
</file>

<file path=ppt/tags/tag62.xml><?xml version="1.0" encoding="utf-8"?>
<p:tagLst xmlns:a="http://schemas.openxmlformats.org/drawingml/2006/main" xmlns:r="http://schemas.openxmlformats.org/officeDocument/2006/relationships" xmlns:p="http://schemas.openxmlformats.org/presentationml/2006/main">
  <p:tag name="NUM" val="5"/>
</p:tagLst>
</file>

<file path=ppt/tags/tag63.xml><?xml version="1.0" encoding="utf-8"?>
<p:tagLst xmlns:a="http://schemas.openxmlformats.org/drawingml/2006/main" xmlns:r="http://schemas.openxmlformats.org/officeDocument/2006/relationships" xmlns:p="http://schemas.openxmlformats.org/presentationml/2006/main">
  <p:tag name="NUM" val="6"/>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5"/>
</p:tagLst>
</file>

<file path=ppt/tags/tag75.xml><?xml version="1.0" encoding="utf-8"?>
<p:tagLst xmlns:a="http://schemas.openxmlformats.org/drawingml/2006/main" xmlns:r="http://schemas.openxmlformats.org/officeDocument/2006/relationships" xmlns:p="http://schemas.openxmlformats.org/presentationml/2006/main">
  <p:tag name="NUM" val="6"/>
</p:tagLst>
</file>

<file path=ppt/tags/tag76.xml><?xml version="1.0" encoding="utf-8"?>
<p:tagLst xmlns:a="http://schemas.openxmlformats.org/drawingml/2006/main" xmlns:r="http://schemas.openxmlformats.org/officeDocument/2006/relationships" xmlns:p="http://schemas.openxmlformats.org/presentationml/2006/main">
  <p:tag name="NUM" val="7"/>
</p:tagLst>
</file>

<file path=ppt/tags/tag77.xml><?xml version="1.0" encoding="utf-8"?>
<p:tagLst xmlns:a="http://schemas.openxmlformats.org/drawingml/2006/main" xmlns:r="http://schemas.openxmlformats.org/officeDocument/2006/relationships" xmlns:p="http://schemas.openxmlformats.org/presentationml/2006/main">
  <p:tag name="NUM" val="8"/>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6"/>
</p:tagLst>
</file>

<file path=ppt/tags/tag84.xml><?xml version="1.0" encoding="utf-8"?>
<p:tagLst xmlns:a="http://schemas.openxmlformats.org/drawingml/2006/main" xmlns:r="http://schemas.openxmlformats.org/officeDocument/2006/relationships" xmlns:p="http://schemas.openxmlformats.org/presentationml/2006/main">
  <p:tag name="NUM" val="7"/>
</p:tagLst>
</file>

<file path=ppt/tags/tag85.xml><?xml version="1.0" encoding="utf-8"?>
<p:tagLst xmlns:a="http://schemas.openxmlformats.org/drawingml/2006/main" xmlns:r="http://schemas.openxmlformats.org/officeDocument/2006/relationships" xmlns:p="http://schemas.openxmlformats.org/presentationml/2006/main">
  <p:tag name="NUM" val="8"/>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88.xml><?xml version="1.0" encoding="utf-8"?>
<p:tagLst xmlns:a="http://schemas.openxmlformats.org/drawingml/2006/main" xmlns:r="http://schemas.openxmlformats.org/officeDocument/2006/relationships" xmlns:p="http://schemas.openxmlformats.org/presentationml/2006/main">
  <p:tag name="NUM" val="3"/>
</p:tagLst>
</file>

<file path=ppt/tags/tag89.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5"/>
</p:tagLst>
</file>

<file path=ppt/tags/tag91.xml><?xml version="1.0" encoding="utf-8"?>
<p:tagLst xmlns:a="http://schemas.openxmlformats.org/drawingml/2006/main" xmlns:r="http://schemas.openxmlformats.org/officeDocument/2006/relationships" xmlns:p="http://schemas.openxmlformats.org/presentationml/2006/main">
  <p:tag name="NUM" val="6"/>
</p:tagLst>
</file>

<file path=ppt/tags/tag92.xml><?xml version="1.0" encoding="utf-8"?>
<p:tagLst xmlns:a="http://schemas.openxmlformats.org/drawingml/2006/main" xmlns:r="http://schemas.openxmlformats.org/officeDocument/2006/relationships" xmlns:p="http://schemas.openxmlformats.org/presentationml/2006/main">
  <p:tag name="NUM" val="1"/>
</p:tagLst>
</file>

<file path=ppt/tags/tag93.xml><?xml version="1.0" encoding="utf-8"?>
<p:tagLst xmlns:a="http://schemas.openxmlformats.org/drawingml/2006/main" xmlns:r="http://schemas.openxmlformats.org/officeDocument/2006/relationships" xmlns:p="http://schemas.openxmlformats.org/presentationml/2006/main">
  <p:tag name="NUM" val="2"/>
</p:tagLst>
</file>

<file path=ppt/tags/tag94.xml><?xml version="1.0" encoding="utf-8"?>
<p:tagLst xmlns:a="http://schemas.openxmlformats.org/drawingml/2006/main" xmlns:r="http://schemas.openxmlformats.org/officeDocument/2006/relationships" xmlns:p="http://schemas.openxmlformats.org/presentationml/2006/main">
  <p:tag name="NUM" val="3"/>
</p:tagLst>
</file>

<file path=ppt/tags/tag95.xml><?xml version="1.0" encoding="utf-8"?>
<p:tagLst xmlns:a="http://schemas.openxmlformats.org/drawingml/2006/main" xmlns:r="http://schemas.openxmlformats.org/officeDocument/2006/relationships" xmlns:p="http://schemas.openxmlformats.org/presentationml/2006/main">
  <p:tag name="NUM" val="4"/>
</p:tagLst>
</file>

<file path=ppt/tags/tag96.xml><?xml version="1.0" encoding="utf-8"?>
<p:tagLst xmlns:a="http://schemas.openxmlformats.org/drawingml/2006/main" xmlns:r="http://schemas.openxmlformats.org/officeDocument/2006/relationships" xmlns:p="http://schemas.openxmlformats.org/presentationml/2006/main">
  <p:tag name="NUM" val="5"/>
</p:tagLst>
</file>

<file path=ppt/tags/tag97.xml><?xml version="1.0" encoding="utf-8"?>
<p:tagLst xmlns:a="http://schemas.openxmlformats.org/drawingml/2006/main" xmlns:r="http://schemas.openxmlformats.org/officeDocument/2006/relationships" xmlns:p="http://schemas.openxmlformats.org/presentationml/2006/main">
  <p:tag name="NUM" val="6"/>
</p:tagLst>
</file>

<file path=ppt/tags/tag98.xml><?xml version="1.0" encoding="utf-8"?>
<p:tagLst xmlns:a="http://schemas.openxmlformats.org/drawingml/2006/main" xmlns:r="http://schemas.openxmlformats.org/officeDocument/2006/relationships" xmlns:p="http://schemas.openxmlformats.org/presentationml/2006/main">
  <p:tag name="NUM" val="1"/>
</p:tagLst>
</file>

<file path=ppt/tags/tag9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2319</TotalTime>
  <Words>3452</Words>
  <Application>Microsoft Office PowerPoint</Application>
  <PresentationFormat>Grand écran</PresentationFormat>
  <Paragraphs>289</Paragraphs>
  <Slides>29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29</vt:i4>
      </vt:variant>
    </vt:vector>
  </HeadingPairs>
  <TitlesOfParts>
    <vt:vector size="33"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dc:creator>
  <cp:lastModifiedBy>François</cp:lastModifiedBy>
  <cp:revision>246</cp:revision>
  <dcterms:created xsi:type="dcterms:W3CDTF">2019-02-18T09:44:18Z</dcterms:created>
  <dcterms:modified xsi:type="dcterms:W3CDTF">2019-05-08T07:57:42Z</dcterms:modified>
</cp:coreProperties>
</file>